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8" r:id="rId2"/>
  </p:sldMasterIdLst>
  <p:sldIdLst>
    <p:sldId id="285" r:id="rId3"/>
    <p:sldId id="260" r:id="rId4"/>
    <p:sldId id="282" r:id="rId5"/>
    <p:sldId id="280" r:id="rId6"/>
    <p:sldId id="286" r:id="rId7"/>
    <p:sldId id="268" r:id="rId8"/>
    <p:sldId id="267" r:id="rId9"/>
    <p:sldId id="269" r:id="rId10"/>
    <p:sldId id="289" r:id="rId11"/>
    <p:sldId id="279" r:id="rId12"/>
    <p:sldId id="287" r:id="rId13"/>
    <p:sldId id="288" r:id="rId14"/>
    <p:sldId id="275" r:id="rId15"/>
    <p:sldId id="258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BFF"/>
    <a:srgbClr val="00BA38"/>
    <a:srgbClr val="F87066"/>
    <a:srgbClr val="D85633"/>
    <a:srgbClr val="5695FF"/>
    <a:srgbClr val="F8766D"/>
    <a:srgbClr val="00BFC4"/>
    <a:srgbClr val="FDF3DF"/>
    <a:srgbClr val="F7C45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9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D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104900"/>
            <a:ext cx="12192000" cy="5336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9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072979" y="5714061"/>
            <a:ext cx="3119021" cy="0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" y="1498897"/>
            <a:ext cx="12191999" cy="3416320"/>
          </a:xfrm>
          <a:prstGeom prst="rect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전략적 </a:t>
            </a:r>
            <a:r>
              <a:rPr lang="ko-KR" altLang="en-US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온라인 광고 노출을 위한</a:t>
            </a:r>
            <a:endParaRPr lang="en-US" altLang="ko-KR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OS</a:t>
            </a:r>
            <a:r>
              <a:rPr lang="ko-KR" altLang="en-US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유형별 소비패턴 분석</a:t>
            </a:r>
            <a:endParaRPr lang="en-US" altLang="ko-KR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29894" y="2311396"/>
            <a:ext cx="609674" cy="895661"/>
            <a:chOff x="5597744" y="1745694"/>
            <a:chExt cx="698750" cy="118876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744" y="1745694"/>
              <a:ext cx="577963" cy="5779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198" y="2284163"/>
              <a:ext cx="650296" cy="65029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897815" y="5208504"/>
            <a:ext cx="294542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강림 </a:t>
            </a: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Engeering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0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algn="r"/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김동호  </a:t>
            </a:r>
            <a:r>
              <a:rPr lang="ko-KR" altLang="en-US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김득중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최치원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612825" y="1047622"/>
            <a:ext cx="5416418" cy="2059562"/>
          </a:xfrm>
          <a:prstGeom prst="roundRect">
            <a:avLst>
              <a:gd name="adj" fmla="val 982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IOS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연령층에서 소비 경향이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반면 소비하는 금액은 젊은 학생이나 사회 초년생이므로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30,40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보다 소비하는 금액은 상대적으로 적다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2825" y="3364637"/>
            <a:ext cx="5416418" cy="3105398"/>
          </a:xfrm>
          <a:prstGeom prst="roundRect">
            <a:avLst>
              <a:gd name="adj" fmla="val 6625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안드로이드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이상 연령층에서 소비 경향이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안정적인 소득이 있는 직장인들의 소비가 많기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소비하는 금액이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젊은층보다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상대적으로 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소비가 상대적으로 크게 나타나는 이유가 중장년층에서의 소비가 크기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때문임을 알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9372" y="736843"/>
            <a:ext cx="2639089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8" y="401760"/>
            <a:ext cx="200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5312" y="1104280"/>
            <a:ext cx="6222204" cy="5343798"/>
            <a:chOff x="186434" y="1255202"/>
            <a:chExt cx="6222204" cy="5343798"/>
          </a:xfrm>
        </p:grpSpPr>
        <p:grpSp>
          <p:nvGrpSpPr>
            <p:cNvPr id="8" name="그룹 7"/>
            <p:cNvGrpSpPr/>
            <p:nvPr/>
          </p:nvGrpSpPr>
          <p:grpSpPr>
            <a:xfrm>
              <a:off x="186434" y="1255202"/>
              <a:ext cx="6222204" cy="5343798"/>
              <a:chOff x="71020" y="1255202"/>
              <a:chExt cx="6222204" cy="534379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l="11674" r="16658" b="8637"/>
              <a:stretch/>
            </p:blipFill>
            <p:spPr>
              <a:xfrm>
                <a:off x="692458" y="1573243"/>
                <a:ext cx="5600766" cy="4406216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1021" y="1573243"/>
                <a:ext cx="621438" cy="4406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8843" y="2192784"/>
                <a:ext cx="550416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6000</a:t>
                </a: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4000</a:t>
                </a: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-349068" y="3511589"/>
                <a:ext cx="1122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20" y="5979458"/>
                <a:ext cx="6222204" cy="61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18106" y="5889807"/>
                <a:ext cx="4979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10                  20                 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 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30                 40                  50                 60                  70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64272" y="6050387"/>
                <a:ext cx="1122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나이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1020" y="1255202"/>
                <a:ext cx="6222204" cy="313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55659" y="1291064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안드로이드와 </a:t>
                </a:r>
                <a:r>
                  <a:rPr lang="en-US" altLang="ko-KR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IOS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나이대별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구매금액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2258847" y="6263378"/>
                <a:ext cx="2106966" cy="276999"/>
                <a:chOff x="10085034" y="622312"/>
                <a:chExt cx="2106966" cy="276999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0085034" y="656941"/>
                  <a:ext cx="195309" cy="195309"/>
                </a:xfrm>
                <a:prstGeom prst="rect">
                  <a:avLst/>
                </a:prstGeom>
                <a:solidFill>
                  <a:srgbClr val="F876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0981681" y="652871"/>
                  <a:ext cx="195309" cy="195309"/>
                </a:xfrm>
                <a:prstGeom prst="rect">
                  <a:avLst/>
                </a:prstGeom>
                <a:solidFill>
                  <a:srgbClr val="569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280343" y="622312"/>
                  <a:ext cx="5833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: IOS</a:t>
                  </a:r>
                  <a:endParaRPr lang="ko-KR" altLang="en-US" sz="12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76989" y="622312"/>
                  <a:ext cx="101501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: </a:t>
                  </a:r>
                  <a:r>
                    <a:rPr lang="ko-KR" altLang="en-US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안드로이드</a:t>
                  </a:r>
                  <a:endParaRPr lang="ko-KR" altLang="en-US" sz="12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sp>
          <p:nvSpPr>
            <p:cNvPr id="27" name="모서리가 둥근 직사각형 26"/>
            <p:cNvSpPr/>
            <p:nvPr/>
          </p:nvSpPr>
          <p:spPr>
            <a:xfrm>
              <a:off x="186434" y="1255202"/>
              <a:ext cx="6222204" cy="5343798"/>
            </a:xfrm>
            <a:prstGeom prst="roundRect">
              <a:avLst>
                <a:gd name="adj" fmla="val 1217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6836328" y="124852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7360110" y="124852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836328" y="361056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08181" y="361056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59246" y="736843"/>
            <a:ext cx="5657123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7" y="401760"/>
            <a:ext cx="428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OS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 </a:t>
            </a:r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구매수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대비 구매금액 비교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1668" y="5260493"/>
            <a:ext cx="11108664" cy="1487398"/>
          </a:xfrm>
          <a:prstGeom prst="roundRect">
            <a:avLst>
              <a:gd name="adj" fmla="val 106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비해 상대적으로 구매금액 대비 구매 수가 큰 것을 볼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2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저가의 제품을 다량소비하는 패턴이 있음을 말해준다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결과를 바탕으로 볼 때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소비패턴이 학생 및 사회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초년생 층에서 나타나기 때문에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저가 제품을 다량 소비하는 경향이 있는 것으로 보인다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74697" y="956019"/>
            <a:ext cx="5086906" cy="4160323"/>
            <a:chOff x="763477" y="956019"/>
            <a:chExt cx="5086906" cy="4160323"/>
          </a:xfrm>
        </p:grpSpPr>
        <p:grpSp>
          <p:nvGrpSpPr>
            <p:cNvPr id="33" name="그룹 32"/>
            <p:cNvGrpSpPr/>
            <p:nvPr/>
          </p:nvGrpSpPr>
          <p:grpSpPr>
            <a:xfrm>
              <a:off x="763477" y="956019"/>
              <a:ext cx="5086906" cy="4160322"/>
              <a:chOff x="763477" y="956019"/>
              <a:chExt cx="5086906" cy="416032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l="11611" r="16140" b="8847"/>
              <a:stretch/>
            </p:blipFill>
            <p:spPr>
              <a:xfrm>
                <a:off x="1376038" y="1247968"/>
                <a:ext cx="4474345" cy="348383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763480" y="1247286"/>
                <a:ext cx="612558" cy="3484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9983" y="1331917"/>
                <a:ext cx="49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3000</a:t>
                </a: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2500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1500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392333" y="2698938"/>
                <a:ext cx="1122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63480" y="4731798"/>
                <a:ext cx="5086903" cy="384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22770" y="4660774"/>
                <a:ext cx="4474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2019-01       2019-04       2019-07       2019-10       2020-01       2020-05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07564" y="4824391"/>
                <a:ext cx="1176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날짜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3477" y="956019"/>
                <a:ext cx="5086903" cy="31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395357" y="976692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평균구매금액 변화</a:t>
                </a: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763477" y="956020"/>
              <a:ext cx="5086903" cy="4160322"/>
            </a:xfrm>
            <a:prstGeom prst="roundRect">
              <a:avLst>
                <a:gd name="adj" fmla="val 17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84940" y="956019"/>
            <a:ext cx="5393882" cy="4160323"/>
            <a:chOff x="6173720" y="956019"/>
            <a:chExt cx="5393882" cy="4160323"/>
          </a:xfrm>
        </p:grpSpPr>
        <p:grpSp>
          <p:nvGrpSpPr>
            <p:cNvPr id="34" name="그룹 33"/>
            <p:cNvGrpSpPr/>
            <p:nvPr/>
          </p:nvGrpSpPr>
          <p:grpSpPr>
            <a:xfrm>
              <a:off x="6173723" y="956019"/>
              <a:ext cx="5393879" cy="4160322"/>
              <a:chOff x="6173723" y="956019"/>
              <a:chExt cx="5393879" cy="416032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6653" r="16155" b="8804"/>
              <a:stretch/>
            </p:blipFill>
            <p:spPr>
              <a:xfrm>
                <a:off x="6786281" y="1247286"/>
                <a:ext cx="4781321" cy="3486079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6173723" y="1247287"/>
                <a:ext cx="612558" cy="3484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73723" y="4731798"/>
                <a:ext cx="5393879" cy="384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59647" y="4660774"/>
                <a:ext cx="447434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2019-01         2019-04         2019-07        2019-10        2020-01         2020-05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48627" y="4824391"/>
                <a:ext cx="1176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날짜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74206" y="1314164"/>
                <a:ext cx="497019" cy="302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5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</a:t>
                </a: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500</a:t>
                </a: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400</a:t>
                </a:r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300</a:t>
                </a: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5842861" y="2770772"/>
                <a:ext cx="1122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구매수량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73723" y="956019"/>
                <a:ext cx="5393879" cy="31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032688" y="976850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평균구매수량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변화</a:t>
                </a: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6173720" y="956020"/>
              <a:ext cx="5393882" cy="4160322"/>
            </a:xfrm>
            <a:prstGeom prst="roundRect">
              <a:avLst>
                <a:gd name="adj" fmla="val 17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241657" y="761332"/>
            <a:ext cx="195309" cy="75301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564432" y="757262"/>
            <a:ext cx="195309" cy="75301"/>
          </a:xfrm>
          <a:prstGeom prst="rect">
            <a:avLst/>
          </a:prstGeom>
          <a:solidFill>
            <a:srgbClr val="5F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36965" y="666699"/>
            <a:ext cx="11396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WINDOWS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9741" y="666699"/>
            <a:ext cx="1054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안드로이드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378706" y="761332"/>
            <a:ext cx="195309" cy="75301"/>
          </a:xfrm>
          <a:prstGeom prst="rect">
            <a:avLst/>
          </a:prstGeom>
          <a:solidFill>
            <a:srgbClr val="F8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74015" y="666699"/>
            <a:ext cx="583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IOS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182197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3228" y="401760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독립 </a:t>
            </a:r>
            <a:r>
              <a:rPr lang="en-US" altLang="ko-KR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355" y="1112881"/>
            <a:ext cx="429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t-test</a:t>
            </a: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검정결과 분석 보고서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9741"/>
              </p:ext>
            </p:extLst>
          </p:nvPr>
        </p:nvGraphicFramePr>
        <p:xfrm>
          <a:off x="395833" y="1752977"/>
          <a:ext cx="11400334" cy="456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690">
                  <a:extLst>
                    <a:ext uri="{9D8B030D-6E8A-4147-A177-3AD203B41FA5}">
                      <a16:colId xmlns:a16="http://schemas.microsoft.com/office/drawing/2014/main" val="2030060497"/>
                    </a:ext>
                  </a:extLst>
                </a:gridCol>
                <a:gridCol w="10040644">
                  <a:extLst>
                    <a:ext uri="{9D8B030D-6E8A-4147-A177-3AD203B41FA5}">
                      <a16:colId xmlns:a16="http://schemas.microsoft.com/office/drawing/2014/main" val="1453777024"/>
                    </a:ext>
                  </a:extLst>
                </a:gridCol>
              </a:tblGrid>
              <a:tr h="505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연구가설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귀무가설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(H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):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구매금액간에는 차이가 없다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15791"/>
                  </a:ext>
                </a:extLst>
              </a:tr>
              <a:tr h="5122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대립가설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(H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):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구매금액간에는 차이가 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14778"/>
                  </a:ext>
                </a:extLst>
              </a:tr>
              <a:tr h="6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연구환경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평균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평균 구매금액간에 차이가 있는지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확인하기 위해 검정을 실시한다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1671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유의수준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α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= 0.05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02023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검정방법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독립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검정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52766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검정 통계량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= -32.809,  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df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= 26.644,  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-value &lt; 2.2e-16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76604"/>
                  </a:ext>
                </a:extLst>
              </a:tr>
              <a:tr h="123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결과해석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&lt; 2.2e-16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0.05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보다 작으므로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귀무가설은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기각되었다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평균적으로 안드로이드를 사용한 소비의 구매금액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 = 27,478,580,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SE = 334116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소비의 구매금액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 = 14,926,760,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SE = 186361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보다 더 크다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그 차이는 유의하다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(26.644) = -32.809,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&lt; 0.05).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56258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457974" y="1157317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355279" y="1157317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41668" y="934042"/>
            <a:ext cx="11108664" cy="5770611"/>
          </a:xfrm>
          <a:prstGeom prst="roundRect">
            <a:avLst>
              <a:gd name="adj" fmla="val 2667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2000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 론</a:t>
            </a:r>
            <a:endParaRPr lang="en-US" altLang="ko-KR" dirty="0" smtClean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소비가 증가하는 추세를 나타내는 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구매금액 데이터를 다양한 기준으로 시각화 및 분석하였다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5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</a:t>
            </a:r>
            <a:endParaRPr lang="en-US" altLang="ko-KR" sz="1850" b="1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여성의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en-US" altLang="ko-KR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20, 30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대 여성 비율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압도적으로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 때문에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소비가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상대적으로 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5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소비패턴이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 및 사회 초년생 층에서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크게 나타나기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저가 제품을 </a:t>
            </a:r>
            <a:endParaRPr lang="en-US" altLang="ko-KR" dirty="0" smtClean="0">
              <a:solidFill>
                <a:schemeClr val="tx1"/>
              </a:solidFill>
              <a:latin typeface="Noto Sans Mono CJK KR Bold" panose="020B0800000000000000" pitchFamily="34" charset="-127"/>
              <a:ea typeface="Noto Sans Mono CJK KR Bold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다량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소비하는 경향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있는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것으로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보여진다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젊은 층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젊은 여성층을 공략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광고전략이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효과적일 것이며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고가의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제품보다는 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저렴한 제품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광고로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노출시키는 것이 판매효과를 증진시킬 수 있을 것이다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안드로이드의 </a:t>
            </a:r>
            <a:r>
              <a:rPr lang="ko-KR" altLang="en-US" sz="185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</a:t>
            </a:r>
            <a:endParaRPr lang="en-US" altLang="ko-KR" sz="1850" b="1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대 이상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에서의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 비율이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안정적인 소득이 있는 직장인들의 소비가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많기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고가의 제품을 구매할 수 있는 능력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있어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소비하는 금액이 상대적으로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많은 것으로 보인다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중장년층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타겟으로 가격경쟁력적인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측면보다는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소비의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니즈를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만족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시킬 수 있는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좋은 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성능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내세워 광고하는 것이 효과적일 것이다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2083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3.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결과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3228" y="401760"/>
            <a:ext cx="200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결과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64386" y="1029836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518997" y="1029836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11117" y="2007040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936153" y="2007039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11117" y="455679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646452" y="4556790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2006" y="1720840"/>
            <a:ext cx="12192000" cy="3416321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2485" y="2967335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94335" y="3071722"/>
            <a:ext cx="438150" cy="714556"/>
            <a:chOff x="6344948" y="1749654"/>
            <a:chExt cx="726496" cy="11848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948" y="1749654"/>
              <a:ext cx="574003" cy="57400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48" y="2284163"/>
              <a:ext cx="650296" cy="650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24231"/>
            <a:ext cx="12192000" cy="5009539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788115" y="1226891"/>
            <a:ext cx="297057" cy="505375"/>
            <a:chOff x="5597744" y="1745694"/>
            <a:chExt cx="698750" cy="118876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744" y="1745694"/>
              <a:ext cx="577963" cy="5779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198" y="2284163"/>
              <a:ext cx="650296" cy="65029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166804" y="1777505"/>
            <a:ext cx="22726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9874" y="2060016"/>
            <a:ext cx="323518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en-US" altLang="ko-KR" sz="2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데이터셋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소개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방법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5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카테고리별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OS</a:t>
            </a:r>
            <a:r>
              <a:rPr lang="ko-KR" altLang="en-US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 </a:t>
            </a:r>
            <a:r>
              <a:rPr lang="ko-KR" altLang="en-US" sz="1600" dirty="0" err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구매수</a:t>
            </a:r>
            <a:r>
              <a:rPr lang="ko-KR" altLang="en-US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대비 구매금액 비교</a:t>
            </a: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독립 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결과</a:t>
            </a:r>
            <a:endParaRPr lang="en-US" altLang="ko-KR" sz="2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5529" y="1248747"/>
            <a:ext cx="2450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631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41668" y="1212112"/>
            <a:ext cx="11108664" cy="5155482"/>
          </a:xfrm>
          <a:prstGeom prst="roundRect">
            <a:avLst>
              <a:gd name="adj" fmla="val 7024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엠코퍼레이션</a:t>
            </a:r>
            <a:r>
              <a:rPr lang="ko-KR" altLang="en-US" sz="2400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온라인 구매 데이터</a:t>
            </a:r>
            <a:endParaRPr lang="en-US" altLang="ko-KR" sz="2400" dirty="0" smtClean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 err="1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데이터명</a:t>
            </a:r>
            <a:endParaRPr lang="en-US" altLang="ko-KR" sz="2000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Mcorporation.zip</a:t>
            </a: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설명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금융사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데이터를 기반으로 한 온라인 상품 구매 데이터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5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500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상품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카테고리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(65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별로 분류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OS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유형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성별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나이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구매수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구매금액 데이터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카테고리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연령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일자별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기간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2019.01.01 ~ 2020.06.30</a:t>
            </a:r>
          </a:p>
          <a:p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9720" y="736843"/>
            <a:ext cx="290299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3228" y="401760"/>
            <a:ext cx="22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셋 소개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41938" y="1457598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220986" y="1457598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52305"/>
              </p:ext>
            </p:extLst>
          </p:nvPr>
        </p:nvGraphicFramePr>
        <p:xfrm>
          <a:off x="218168" y="1135513"/>
          <a:ext cx="11679666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0065">
                  <a:extLst>
                    <a:ext uri="{9D8B030D-6E8A-4147-A177-3AD203B41FA5}">
                      <a16:colId xmlns:a16="http://schemas.microsoft.com/office/drawing/2014/main" val="1190772270"/>
                    </a:ext>
                  </a:extLst>
                </a:gridCol>
                <a:gridCol w="1565315">
                  <a:extLst>
                    <a:ext uri="{9D8B030D-6E8A-4147-A177-3AD203B41FA5}">
                      <a16:colId xmlns:a16="http://schemas.microsoft.com/office/drawing/2014/main" val="3079570669"/>
                    </a:ext>
                  </a:extLst>
                </a:gridCol>
                <a:gridCol w="1967823">
                  <a:extLst>
                    <a:ext uri="{9D8B030D-6E8A-4147-A177-3AD203B41FA5}">
                      <a16:colId xmlns:a16="http://schemas.microsoft.com/office/drawing/2014/main" val="1286211744"/>
                    </a:ext>
                  </a:extLst>
                </a:gridCol>
                <a:gridCol w="2391541">
                  <a:extLst>
                    <a:ext uri="{9D8B030D-6E8A-4147-A177-3AD203B41FA5}">
                      <a16:colId xmlns:a16="http://schemas.microsoft.com/office/drawing/2014/main" val="1288763331"/>
                    </a:ext>
                  </a:extLst>
                </a:gridCol>
                <a:gridCol w="1946614">
                  <a:extLst>
                    <a:ext uri="{9D8B030D-6E8A-4147-A177-3AD203B41FA5}">
                      <a16:colId xmlns:a16="http://schemas.microsoft.com/office/drawing/2014/main" val="3214212839"/>
                    </a:ext>
                  </a:extLst>
                </a:gridCol>
                <a:gridCol w="2338308">
                  <a:extLst>
                    <a:ext uri="{9D8B030D-6E8A-4147-A177-3AD203B41FA5}">
                      <a16:colId xmlns:a16="http://schemas.microsoft.com/office/drawing/2014/main" val="2633146204"/>
                    </a:ext>
                  </a:extLst>
                </a:gridCol>
              </a:tblGrid>
              <a:tr h="3576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변수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(Variable)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02261"/>
                  </a:ext>
                </a:extLst>
              </a:tr>
              <a:tr h="3576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고객성별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남자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11,348,547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37.5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176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32.6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60513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여자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18,884,243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62.5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364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67.4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0547"/>
                  </a:ext>
                </a:extLst>
              </a:tr>
              <a:tr h="35367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고객나이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1,384,835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0.979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53.5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2.12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232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19,127,099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465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25.4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460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33,622,002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34.8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98873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29,153,103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29.4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445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69867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13,440,021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13.2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9.52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14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4,086,072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3.59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51.3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2.53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30773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901,523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0.574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12.7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0.453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3051"/>
                  </a:ext>
                </a:extLst>
              </a:tr>
              <a:tr h="3576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OS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유형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IOS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14,934,277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24.6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26253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WINDOWS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18,317,432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30.1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08767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안드로이드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27,492,502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45.3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52.6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1432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6228" y="607232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고객성별과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유형에서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없음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데이터는 무의미한 데이터이므로 통계에서 제외하였다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고객나이에서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이하의 값과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이상의 값은 스마트폰을 이용한 소비가 불가능하다고 판단하여 통계에서 제외하였다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89810" y="736843"/>
            <a:ext cx="351262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3228" y="401760"/>
            <a:ext cx="293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기술적 통계량 보고서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95314"/>
              </p:ext>
            </p:extLst>
          </p:nvPr>
        </p:nvGraphicFramePr>
        <p:xfrm>
          <a:off x="218168" y="1135513"/>
          <a:ext cx="11728037" cy="496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08286">
                  <a:extLst>
                    <a:ext uri="{9D8B030D-6E8A-4147-A177-3AD203B41FA5}">
                      <a16:colId xmlns:a16="http://schemas.microsoft.com/office/drawing/2014/main" val="1190772270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3079570669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1286211744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1288763331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3214212839"/>
                    </a:ext>
                  </a:extLst>
                </a:gridCol>
                <a:gridCol w="2296178">
                  <a:extLst>
                    <a:ext uri="{9D8B030D-6E8A-4147-A177-3AD203B41FA5}">
                      <a16:colId xmlns:a16="http://schemas.microsoft.com/office/drawing/2014/main" val="2633146204"/>
                    </a:ext>
                  </a:extLst>
                </a:gridCol>
              </a:tblGrid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카테고리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카테고리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02261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도서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음반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/DVD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93,366,896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서비스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티켓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2637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17.0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6051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서비스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티켓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89,818,959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9.33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가공식품 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1551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10.0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4664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여성의류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62,282,167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6.47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도서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음반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/DVD 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8.31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232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신발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58,230,514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6.05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여성의류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865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5.58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460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가공식품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48,249,770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5.01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농축수산물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4.44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9887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PC/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사무기기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30,909,343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신발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69867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농축수산물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28,953,531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3.01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메이크업 용품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3.16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14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가방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지갑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잡화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28,549,369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2.97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음료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3.13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3077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메이크업 용품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26,143,658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2.72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가방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지갑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잡화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346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2.24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3051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국내외여행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25,627,108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2.66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건강식품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322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2625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470,110,378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48.87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6583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40.59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0876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6228" y="6258757"/>
            <a:ext cx="1137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총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65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 중 각 상위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카테고리만 명시하고 나머지 카테고리는 기타로 통합하여 나타내었다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9810" y="736843"/>
            <a:ext cx="351262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3228" y="401760"/>
            <a:ext cx="293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기술적 통계량 보고서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621465" y="1440534"/>
            <a:ext cx="5117646" cy="4431350"/>
          </a:xfrm>
          <a:prstGeom prst="roundRect">
            <a:avLst>
              <a:gd name="adj" fmla="val 4213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안드로이드의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꾸준히 상위권을 유지하며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평균이 상승하는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WINDOWS</a:t>
            </a:r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변동폭이 크지만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평균이 감소하는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IOS</a:t>
            </a:r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변동폭이 크지 않으며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평균이 증가하는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4772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3228" y="40176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6870" y="1043127"/>
            <a:ext cx="6018205" cy="5509833"/>
            <a:chOff x="306870" y="1043127"/>
            <a:chExt cx="6018205" cy="5509833"/>
          </a:xfrm>
        </p:grpSpPr>
        <p:grpSp>
          <p:nvGrpSpPr>
            <p:cNvPr id="28" name="그룹 27"/>
            <p:cNvGrpSpPr/>
            <p:nvPr/>
          </p:nvGrpSpPr>
          <p:grpSpPr>
            <a:xfrm>
              <a:off x="306870" y="1087517"/>
              <a:ext cx="6018205" cy="5465443"/>
              <a:chOff x="244726" y="1131906"/>
              <a:chExt cx="6018205" cy="5465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/>
              <a:srcRect l="11647" r="19229" b="9086"/>
              <a:stretch/>
            </p:blipFill>
            <p:spPr>
              <a:xfrm>
                <a:off x="998562" y="1502456"/>
                <a:ext cx="5264368" cy="4272966"/>
              </a:xfrm>
              <a:prstGeom prst="rect">
                <a:avLst/>
              </a:prstGeom>
            </p:spPr>
          </p:pic>
          <p:grpSp>
            <p:nvGrpSpPr>
              <p:cNvPr id="17" name="그룹 16"/>
              <p:cNvGrpSpPr/>
              <p:nvPr/>
            </p:nvGrpSpPr>
            <p:grpSpPr>
              <a:xfrm>
                <a:off x="244727" y="1378168"/>
                <a:ext cx="753836" cy="4397253"/>
                <a:chOff x="5535833" y="2292571"/>
                <a:chExt cx="753836" cy="4397253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535833" y="2416859"/>
                  <a:ext cx="753834" cy="42729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200" dirty="0">
                    <a:solidFill>
                      <a:schemeClr val="tx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535835" y="2292571"/>
                  <a:ext cx="753834" cy="42729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3000</a:t>
                  </a: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10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2500</a:t>
                  </a: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2000</a:t>
                  </a: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1500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4933050" y="4148426"/>
                  <a:ext cx="1571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평균금액</a:t>
                  </a:r>
                  <a:r>
                    <a:rPr lang="en-US" altLang="ko-KR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[</a:t>
                  </a:r>
                  <a:r>
                    <a:rPr lang="ko-KR" altLang="en-US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만원</a:t>
                  </a:r>
                  <a:r>
                    <a:rPr lang="en-US" altLang="ko-KR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]</a:t>
                  </a:r>
                  <a:endParaRPr lang="ko-KR" altLang="en-US" sz="12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44727" y="5775421"/>
                <a:ext cx="6018203" cy="5099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89119" y="5775421"/>
                <a:ext cx="5973812" cy="518847"/>
                <a:chOff x="289119" y="5775421"/>
                <a:chExt cx="5973812" cy="518847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89119" y="5775421"/>
                  <a:ext cx="5973812" cy="5188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2019-01       2019-04       2019-07       2019-10       2020-01       2020-05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45040" y="6008391"/>
                  <a:ext cx="710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날짜</a:t>
                  </a:r>
                  <a:endParaRPr lang="ko-KR" altLang="en-US" sz="120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44726" y="1131906"/>
                <a:ext cx="6018204" cy="4415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 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변화</a:t>
                </a: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244726" y="6267179"/>
                <a:ext cx="6018204" cy="330170"/>
                <a:chOff x="244726" y="6267179"/>
                <a:chExt cx="6018204" cy="330170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244726" y="6267179"/>
                  <a:ext cx="6018204" cy="330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IOS               WINDOWS              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안드로이드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280" t="41068" r="14205" b="53614"/>
                <a:stretch/>
              </p:blipFill>
              <p:spPr>
                <a:xfrm>
                  <a:off x="1582745" y="6294268"/>
                  <a:ext cx="343886" cy="249967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422" t="46914" r="14576" b="48889"/>
                <a:stretch/>
              </p:blipFill>
              <p:spPr>
                <a:xfrm>
                  <a:off x="2339269" y="6320118"/>
                  <a:ext cx="304800" cy="197224"/>
                </a:xfrm>
                <a:prstGeom prst="rect">
                  <a:avLst/>
                </a:prstGeom>
              </p:spPr>
            </p:pic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438" t="52584" r="14407" b="43254"/>
                <a:stretch/>
              </p:blipFill>
              <p:spPr>
                <a:xfrm>
                  <a:off x="3567693" y="6329081"/>
                  <a:ext cx="316451" cy="195611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모서리가 둥근 직사각형 28"/>
            <p:cNvSpPr/>
            <p:nvPr/>
          </p:nvSpPr>
          <p:spPr>
            <a:xfrm>
              <a:off x="306870" y="1043127"/>
              <a:ext cx="6018204" cy="5509833"/>
            </a:xfrm>
            <a:prstGeom prst="roundRect">
              <a:avLst>
                <a:gd name="adj" fmla="val 15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/>
          <p:cNvCxnSpPr/>
          <p:nvPr/>
        </p:nvCxnSpPr>
        <p:spPr>
          <a:xfrm flipV="1">
            <a:off x="6827400" y="196702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700593" y="196702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6827400" y="3167275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789370" y="3168389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827401" y="436864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043644" y="436864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41668" y="1153988"/>
            <a:ext cx="11108664" cy="1462926"/>
          </a:xfrm>
          <a:prstGeom prst="roundRect">
            <a:avLst>
              <a:gd name="adj" fmla="val 11765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기술 </a:t>
            </a:r>
            <a:r>
              <a:rPr lang="ko-KR" altLang="en-US" sz="20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통계량 보고서 </a:t>
            </a:r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해석</a:t>
            </a:r>
            <a:endParaRPr lang="en-US" altLang="ko-KR" sz="2000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금융사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데이터를 기반으로 한 온라인 상품 구매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데이터’를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분석하기 위해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1,834,833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구매금액 및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데이터를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카테고리별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성별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연령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일자별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항목으로 분류하였고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정제된 데이터를 토대로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평균분석을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실시하였다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4772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3228" y="40176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1668" y="2955478"/>
            <a:ext cx="11108664" cy="3440685"/>
          </a:xfrm>
          <a:prstGeom prst="roundRect">
            <a:avLst>
              <a:gd name="adj" fmla="val 555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개 요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다양한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환경이 보급됨에 따라 온라인 쇼핑이 다양한 경로로 이루어지고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이에 따라 각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유형별 소비패턴을 분석하고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전략적으로 온라인 광고를 활용할 필요가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우리는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년과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월까지의 카드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구매금액을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시각화를 통해 살펴보았다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스마트폰의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보급이 확산됨에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 스마트폰을 이용한 쇼핑이 상용화되면서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상대적으로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안드로이드나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구매하는 경향이 점점 커지고 있음을 확인할 수 있다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카테고리별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나이대별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소비패턴을 파악하고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이에 따라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 광고를 차별화할 필요가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35236" y="3175966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492184" y="3175966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17389" y="1339488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454062" y="1339488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37951" y="736843"/>
            <a:ext cx="290299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9" y="401760"/>
            <a:ext cx="222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카테고리별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1668" y="5215262"/>
            <a:ext cx="11108664" cy="1462926"/>
          </a:xfrm>
          <a:prstGeom prst="roundRect">
            <a:avLst>
              <a:gd name="adj" fmla="val 1115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평균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구매금액 상위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카테고리를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시각화하였다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그룹 모두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서비스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티켓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/DVD’,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여성의류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주로 소비되고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 안드로이드에 비해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남성의류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크며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작은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-12202" y="913593"/>
            <a:ext cx="6027284" cy="4157747"/>
            <a:chOff x="-12202" y="913593"/>
            <a:chExt cx="6027284" cy="4157747"/>
          </a:xfrm>
        </p:grpSpPr>
        <p:grpSp>
          <p:nvGrpSpPr>
            <p:cNvPr id="42" name="그룹 41"/>
            <p:cNvGrpSpPr/>
            <p:nvPr/>
          </p:nvGrpSpPr>
          <p:grpSpPr>
            <a:xfrm>
              <a:off x="-12202" y="913593"/>
              <a:ext cx="6027284" cy="4157747"/>
              <a:chOff x="76575" y="913593"/>
              <a:chExt cx="6027284" cy="415774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88163" y="4733781"/>
                <a:ext cx="5915696" cy="330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11812" b="9015"/>
              <a:stretch/>
            </p:blipFill>
            <p:spPr>
              <a:xfrm>
                <a:off x="535895" y="1199556"/>
                <a:ext cx="5567964" cy="3545189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188164" y="1201129"/>
                <a:ext cx="358807" cy="3539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88163" y="913593"/>
                <a:ext cx="5915695" cy="308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575" y="1454936"/>
                <a:ext cx="551055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8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8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  <a:endParaRPr lang="ko-KR" altLang="en-US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556039" y="4687690"/>
                <a:ext cx="5476478" cy="383650"/>
                <a:chOff x="559213" y="4694585"/>
                <a:chExt cx="5476478" cy="38365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559213" y="4694585"/>
                  <a:ext cx="54764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서비스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도서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음반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여성          신발          가공     가방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지갑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메이크업    남성           농축        국내외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92681" y="4832014"/>
                  <a:ext cx="52430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티켓        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DVD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잡화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용품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수산물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여행 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1246261" y="967714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IOS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의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카테고리별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</a:t>
                </a:r>
                <a:endPara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9690" y="1044451"/>
                <a:ext cx="1130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70913" y="917165"/>
              <a:ext cx="5944168" cy="4136629"/>
            </a:xfrm>
            <a:prstGeom prst="roundRect">
              <a:avLst>
                <a:gd name="adj" fmla="val 1906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91016" y="903160"/>
            <a:ext cx="5985546" cy="4168180"/>
            <a:chOff x="6091016" y="903160"/>
            <a:chExt cx="5985546" cy="4168180"/>
          </a:xfrm>
        </p:grpSpPr>
        <p:grpSp>
          <p:nvGrpSpPr>
            <p:cNvPr id="43" name="그룹 42"/>
            <p:cNvGrpSpPr/>
            <p:nvPr/>
          </p:nvGrpSpPr>
          <p:grpSpPr>
            <a:xfrm>
              <a:off x="6091016" y="903160"/>
              <a:ext cx="5985546" cy="4168180"/>
              <a:chOff x="6144800" y="903160"/>
              <a:chExt cx="5985546" cy="416818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6281678" y="4716234"/>
                <a:ext cx="5848667" cy="3551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l="12816" b="9012"/>
              <a:stretch/>
            </p:blipFill>
            <p:spPr>
              <a:xfrm>
                <a:off x="6694946" y="1215434"/>
                <a:ext cx="5435400" cy="3500800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281678" y="1236850"/>
                <a:ext cx="413267" cy="3500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81678" y="903160"/>
                <a:ext cx="5848668" cy="3551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44800" y="1445832"/>
                <a:ext cx="63977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15000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10000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5000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  <a:endParaRPr lang="ko-KR" altLang="en-US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83929" y="1066481"/>
                <a:ext cx="1130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677118" y="4677257"/>
                <a:ext cx="5429739" cy="376537"/>
                <a:chOff x="559213" y="4701699"/>
                <a:chExt cx="5429739" cy="376537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59213" y="4701699"/>
                  <a:ext cx="542973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서비스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도서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음반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여성          가공         신발          농축           건강    가방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지갑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메이크업   국내외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2681" y="4832015"/>
                  <a:ext cx="519627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티켓        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DVD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수산물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잡화      용품          여행 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33" name="직사각형 32"/>
              <p:cNvSpPr/>
              <p:nvPr/>
            </p:nvSpPr>
            <p:spPr>
              <a:xfrm>
                <a:off x="7172961" y="975650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안드로이드의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카테고리별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</a:t>
                </a:r>
                <a:endPara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6227893" y="927195"/>
              <a:ext cx="5848668" cy="4136629"/>
            </a:xfrm>
            <a:prstGeom prst="roundRect">
              <a:avLst>
                <a:gd name="adj" fmla="val 1906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0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83909" y="736843"/>
            <a:ext cx="4250280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8" y="401760"/>
            <a:ext cx="32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남녀 소비 비율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1668" y="5199070"/>
            <a:ext cx="11108664" cy="1477555"/>
          </a:xfrm>
          <a:prstGeom prst="roundRect">
            <a:avLst>
              <a:gd name="adj" fmla="val 6353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각 나이대의 성별 평균 구매금액 각각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시각화하였다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그룹 모두 여성의 소비가 주류를 이루고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 상대적으로 여성의 소비 비율이 더 크며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20, 30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여성 비율이 압도적으로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크게 나타난 이유가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20, 30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 소비가 크기 때문에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알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3475" y="914546"/>
            <a:ext cx="5572826" cy="4159494"/>
            <a:chOff x="256841" y="914546"/>
            <a:chExt cx="5572826" cy="415949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11615" r="10802" b="8904"/>
            <a:stretch/>
          </p:blipFill>
          <p:spPr>
            <a:xfrm>
              <a:off x="872184" y="1157140"/>
              <a:ext cx="4957483" cy="359241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56841" y="1157141"/>
              <a:ext cx="615343" cy="35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003" y="1121626"/>
              <a:ext cx="518908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6000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4000</a:t>
              </a: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2000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4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134262" y="2791314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평균금액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[</a:t>
              </a:r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만원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]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6841" y="4749553"/>
              <a:ext cx="5572826" cy="297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875" y="4678222"/>
              <a:ext cx="4537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10                 20                30                 40                50                 60                70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2238" y="4812430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나이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6841" y="914546"/>
              <a:ext cx="5572826" cy="237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29025" y="914546"/>
              <a:ext cx="4096033" cy="326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IOS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의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나이대별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남녀 평균구매금액</a:t>
              </a:r>
              <a:endPara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65360" y="914546"/>
            <a:ext cx="5599720" cy="4159494"/>
            <a:chOff x="6112092" y="914546"/>
            <a:chExt cx="5599720" cy="41594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1609" r="10388" b="8904"/>
            <a:stretch/>
          </p:blipFill>
          <p:spPr>
            <a:xfrm>
              <a:off x="6727435" y="1157141"/>
              <a:ext cx="4984377" cy="3592412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112092" y="1157142"/>
              <a:ext cx="615343" cy="35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720989" y="2791315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평균금액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[</a:t>
              </a:r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만원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]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2092" y="4749553"/>
              <a:ext cx="5599720" cy="297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9126" y="4678222"/>
              <a:ext cx="4537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10                 20                30                 40                50                 60                70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37489" y="4812430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나이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12092" y="914546"/>
              <a:ext cx="5599720" cy="24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84276" y="919738"/>
              <a:ext cx="4115800" cy="326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안드로이드의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나이대별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남녀 평균구매금액</a:t>
              </a:r>
              <a:endPara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5216" y="1847409"/>
              <a:ext cx="518908" cy="293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7500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5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000</a:t>
              </a: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2500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83475" y="914546"/>
            <a:ext cx="5572826" cy="4132560"/>
          </a:xfrm>
          <a:prstGeom prst="roundRect">
            <a:avLst>
              <a:gd name="adj" fmla="val 20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78807" y="914547"/>
            <a:ext cx="5572826" cy="4132560"/>
          </a:xfrm>
          <a:prstGeom prst="roundRect">
            <a:avLst>
              <a:gd name="adj" fmla="val 20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0085034" y="551288"/>
            <a:ext cx="1675256" cy="276999"/>
            <a:chOff x="10085034" y="551288"/>
            <a:chExt cx="1675256" cy="276999"/>
          </a:xfrm>
        </p:grpSpPr>
        <p:sp>
          <p:nvSpPr>
            <p:cNvPr id="38" name="직사각형 37"/>
            <p:cNvSpPr/>
            <p:nvPr/>
          </p:nvSpPr>
          <p:spPr>
            <a:xfrm>
              <a:off x="10085034" y="585917"/>
              <a:ext cx="195309" cy="195309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81681" y="581847"/>
              <a:ext cx="195309" cy="195309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80343" y="551288"/>
              <a:ext cx="5833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여자</a:t>
              </a:r>
              <a:endPara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6990" y="551288"/>
              <a:ext cx="5833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남자</a:t>
              </a:r>
              <a:endPara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8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1478</Words>
  <Application>Microsoft Office PowerPoint</Application>
  <PresentationFormat>와이드스크린</PresentationFormat>
  <Paragraphs>524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Arial</vt:lpstr>
      <vt:lpstr>Noto Sans CJK KR DemiLight</vt:lpstr>
      <vt:lpstr>Noto Sans CJK KR Thin</vt:lpstr>
      <vt:lpstr>나눔스퀘어</vt:lpstr>
      <vt:lpstr>Noto Sans CJK KR Black</vt:lpstr>
      <vt:lpstr>Noto Sans CJK KR Regular</vt:lpstr>
      <vt:lpstr>나눔스퀘어 ExtraBold</vt:lpstr>
      <vt:lpstr>맑은 고딕</vt:lpstr>
      <vt:lpstr>Noto Sans CJK KR Medium</vt:lpstr>
      <vt:lpstr>Noto Sans Mono CJK KR Bold</vt:lpstr>
      <vt:lpstr>Noto Sans CJK KR Bold</vt:lpstr>
      <vt:lpstr>Noto Sans CJK KR Light</vt:lpstr>
      <vt:lpstr>내용 슬라이드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Deuk Jung Kim</cp:lastModifiedBy>
  <cp:revision>133</cp:revision>
  <dcterms:created xsi:type="dcterms:W3CDTF">2017-09-18T10:57:46Z</dcterms:created>
  <dcterms:modified xsi:type="dcterms:W3CDTF">2020-10-23T04:10:47Z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