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03" r:id="rId3"/>
    <p:sldId id="410" r:id="rId4"/>
    <p:sldId id="409" r:id="rId5"/>
    <p:sldId id="406" r:id="rId6"/>
    <p:sldId id="411" r:id="rId7"/>
    <p:sldId id="41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1" initials="a" lastIdx="3" clrIdx="0"/>
  <p:cmAuthor id="2" name="jae-h" initials="j" lastIdx="1" clrIdx="1"/>
  <p:cmAuthor id="3" name="Jaehoon" initials="J" lastIdx="1" clrIdx="2">
    <p:extLst>
      <p:ext uri="{19B8F6BF-5375-455C-9EA6-DF929625EA0E}">
        <p15:presenceInfo xmlns:p15="http://schemas.microsoft.com/office/powerpoint/2012/main" userId="Jaeh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37E3B"/>
    <a:srgbClr val="FF00FF"/>
    <a:srgbClr val="FF0000"/>
    <a:srgbClr val="00FF00"/>
    <a:srgbClr val="FAA54B"/>
    <a:srgbClr val="FF8080"/>
    <a:srgbClr val="644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0758D-42E8-4628-9757-789399CCD52A}" v="2" dt="2023-03-22T16:17:08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7" autoAdjust="0"/>
    <p:restoredTop sz="82488" autoAdjust="0"/>
  </p:normalViewPr>
  <p:slideViewPr>
    <p:cSldViewPr snapToGrid="0">
      <p:cViewPr varScale="1">
        <p:scale>
          <a:sx n="68" d="100"/>
          <a:sy n="68" d="100"/>
        </p:scale>
        <p:origin x="1430" y="58"/>
      </p:cViewPr>
      <p:guideLst>
        <p:guide orient="horz" pos="2160"/>
        <p:guide pos="384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pu, Harshith Kumar" userId="c190572d-a860-46d8-beeb-6c046a3e50af" providerId="ADAL" clId="{4B70758D-42E8-4628-9757-789399CCD52A}"/>
    <pc:docChg chg="modSld">
      <pc:chgData name="Adepu, Harshith Kumar" userId="c190572d-a860-46d8-beeb-6c046a3e50af" providerId="ADAL" clId="{4B70758D-42E8-4628-9757-789399CCD52A}" dt="2023-03-22T16:17:36.351" v="3" actId="1076"/>
      <pc:docMkLst>
        <pc:docMk/>
      </pc:docMkLst>
      <pc:sldChg chg="addSp delSp modSp mod">
        <pc:chgData name="Adepu, Harshith Kumar" userId="c190572d-a860-46d8-beeb-6c046a3e50af" providerId="ADAL" clId="{4B70758D-42E8-4628-9757-789399CCD52A}" dt="2023-03-22T16:17:36.351" v="3" actId="1076"/>
        <pc:sldMkLst>
          <pc:docMk/>
          <pc:sldMk cId="2685423778" sldId="256"/>
        </pc:sldMkLst>
        <pc:spChg chg="add mod">
          <ac:chgData name="Adepu, Harshith Kumar" userId="c190572d-a860-46d8-beeb-6c046a3e50af" providerId="ADAL" clId="{4B70758D-42E8-4628-9757-789399CCD52A}" dt="2023-03-22T16:17:36.351" v="3" actId="1076"/>
          <ac:spMkLst>
            <pc:docMk/>
            <pc:sldMk cId="2685423778" sldId="256"/>
            <ac:spMk id="6" creationId="{5E36A562-D154-F5F4-68EA-BCF924296175}"/>
          </ac:spMkLst>
        </pc:spChg>
        <pc:graphicFrameChg chg="add del mod">
          <ac:chgData name="Adepu, Harshith Kumar" userId="c190572d-a860-46d8-beeb-6c046a3e50af" providerId="ADAL" clId="{4B70758D-42E8-4628-9757-789399CCD52A}" dt="2023-03-22T16:17:08.383" v="1"/>
          <ac:graphicFrameMkLst>
            <pc:docMk/>
            <pc:sldMk cId="2685423778" sldId="256"/>
            <ac:graphicFrameMk id="2" creationId="{A7D83593-7CE1-24E3-FBBA-F67D2B0FACD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B3D3E-0560-43B2-AB1F-DB589805011D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261A-ED84-465D-94AC-E13677E7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PDMS : http://krayden.com/buy/sylgard-184-0-5kg-1-1lb-kit-dc4019862.html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PPC :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Decicator</a:t>
            </a:r>
            <a:r>
              <a:rPr lang="en-US" altLang="ko-KR" dirty="0"/>
              <a:t> :</a:t>
            </a:r>
            <a:r>
              <a:rPr lang="en-US" altLang="ko-KR" baseline="0" dirty="0"/>
              <a:t> </a:t>
            </a:r>
            <a:r>
              <a:rPr lang="en-US" altLang="ko-KR" dirty="0"/>
              <a:t>https://www.southernlabware.com/desiccator-vacuum-white-base-polypropylene-base-polycarbonate-top-150mm-id-with-desiccator-plate.html?utm_source=google_shopping&amp;gclid=Cj0KCQjw9afOBRDWARIsAJW4nvzYr4h-BtITvePlwzbIugTqrmuoJ-pTIiQByEkG8hFvHZmoUXL6PHUaAmWEEALw_wcB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PDMS : http://krayden.com/buy/sylgard-184-0-5kg-1-1lb-kit-dc4019862.html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Decicator</a:t>
            </a:r>
            <a:r>
              <a:rPr lang="en-US" altLang="ko-KR" dirty="0"/>
              <a:t> :</a:t>
            </a:r>
            <a:r>
              <a:rPr lang="en-US" altLang="ko-KR" baseline="0" dirty="0"/>
              <a:t> </a:t>
            </a:r>
            <a:r>
              <a:rPr lang="en-US" altLang="ko-KR" dirty="0"/>
              <a:t>https://www.southernlabware.com/desiccator-vacuum-white-base-polypropylene-base-polycarbonate-top-150mm-id-with-desiccator-plate.html?utm_source=google_shopping&amp;gclid=Cj0KCQjw9afOBRDWARIsAJW4nvzYr4h-BtITvePlwzbIugTqrmuoJ-pTIiQByEkG8hFvHZmoUXL6PHUaAmWEEALw_wcB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Scope : http://www.amscope.com/7x-90x-trinocular-zoom-stereo-microscope-on-boom-stand-with-144-led-light-and-18mp-usb3-0-camera.html?gclid=Cj0KCQjw9afOBRDWARIsAJW4nvyNQYLYxoyIWiQxWOS04OzJBqW6D-N8FV6KV7zZvumBdEHxY1nMkgUaAgIkEALw_wcB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Micropositioner</a:t>
            </a:r>
            <a:r>
              <a:rPr lang="en-US" altLang="ko-KR" dirty="0"/>
              <a:t> https://www.wpiinc.com/products/laboratory-supplies/make-selection-miniature-micropositioner-three-axes/</a:t>
            </a:r>
          </a:p>
          <a:p>
            <a:r>
              <a:rPr lang="en-US" altLang="ko-KR" dirty="0"/>
              <a:t>http://www.signatone.com/products/micropositioners/s725.asp</a:t>
            </a:r>
          </a:p>
          <a:p>
            <a:endParaRPr lang="en-US" altLang="ko-KR" dirty="0"/>
          </a:p>
          <a:p>
            <a:r>
              <a:rPr lang="en-US" altLang="ko-KR" dirty="0"/>
              <a:t>Objective https://www.thorlabs.com/newgrouppage9.cfm?objectgroup_id=9922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46678" y="246485"/>
            <a:ext cx="980550" cy="927478"/>
            <a:chOff x="217650" y="159401"/>
            <a:chExt cx="980550" cy="927478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217650" y="159401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78200" y="366879"/>
              <a:ext cx="720000" cy="720000"/>
            </a:xfrm>
            <a:prstGeom prst="rect">
              <a:avLst/>
            </a:prstGeom>
            <a:solidFill>
              <a:srgbClr val="937E3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81200" y="108687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Rectangle 6"/>
          <p:cNvSpPr/>
          <p:nvPr userDrawn="1"/>
        </p:nvSpPr>
        <p:spPr bwMode="gray">
          <a:xfrm>
            <a:off x="10611612" y="1631163"/>
            <a:ext cx="1093888" cy="946937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 bwMode="gray">
          <a:xfrm>
            <a:off x="1227228" y="1173963"/>
            <a:ext cx="9834472" cy="914400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8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>
            <a:grpSpLocks noChangeAspect="1"/>
          </p:cNvGrpSpPr>
          <p:nvPr userDrawn="1"/>
        </p:nvGrpSpPr>
        <p:grpSpPr>
          <a:xfrm>
            <a:off x="119678" y="301626"/>
            <a:ext cx="568861" cy="565250"/>
            <a:chOff x="217650" y="159401"/>
            <a:chExt cx="977048" cy="97084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217650" y="159401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4699" y="410249"/>
              <a:ext cx="719999" cy="719999"/>
            </a:xfrm>
            <a:prstGeom prst="rect">
              <a:avLst/>
            </a:prstGeom>
            <a:solidFill>
              <a:srgbClr val="937E3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0" y="6351"/>
            <a:ext cx="12192000" cy="184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6673850"/>
            <a:ext cx="12192000" cy="184150"/>
          </a:xfrm>
          <a:prstGeom prst="rect">
            <a:avLst/>
          </a:prstGeom>
          <a:solidFill>
            <a:srgbClr val="937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0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2D8E-1EB6-41B4-A4E9-DDCA9C395E0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03" y="6277708"/>
            <a:ext cx="1143838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" y="6161332"/>
            <a:ext cx="58693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2305" y="1270514"/>
            <a:ext cx="1034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en-US" altLang="ko-KR" sz="36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Heterostructure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Preparation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0700" y="5239603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Jae-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hoon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Ji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6A562-D154-F5F4-68EA-BCF924296175}"/>
              </a:ext>
            </a:extLst>
          </p:cNvPr>
          <p:cNvSpPr txBox="1"/>
          <p:nvPr/>
        </p:nvSpPr>
        <p:spPr>
          <a:xfrm>
            <a:off x="1473200" y="246491"/>
            <a:ext cx="640080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US" sz="18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Last Update: </a:t>
            </a:r>
            <a:r>
              <a:rPr lang="en-US" sz="18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22 March 2023</a:t>
            </a:r>
            <a:endParaRPr lang="en-IN" sz="18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2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98" y="341336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Stamp Preparation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0" y="1203110"/>
            <a:ext cx="9256437" cy="200306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0224" y="864556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A. Prepare PDMS 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224" y="3270691"/>
            <a:ext cx="865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Material ($ 120)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PDMS material - </a:t>
            </a:r>
            <a:r>
              <a:rPr lang="en-US" altLang="ko-KR" dirty="0" err="1"/>
              <a:t>Sylgard</a:t>
            </a:r>
            <a:r>
              <a:rPr lang="en-US" altLang="ko-KR" dirty="0"/>
              <a:t> 184 (Dow Corning, USA), $ 45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PPC material - Propylene carbonate (Sigma-Aldrich, CAS 25511-85-7) $ 75</a:t>
            </a:r>
          </a:p>
        </p:txBody>
      </p:sp>
      <p:pic>
        <p:nvPicPr>
          <p:cNvPr id="131107" name="Picture 35" descr="Image result for desicc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52" y="4635046"/>
            <a:ext cx="1788724" cy="19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0224" y="4258541"/>
            <a:ext cx="974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Equipment ($ 306, used for releasing bubbles inside PDMS to reduce surface roughness)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Vacuum Desiccator (Southern </a:t>
            </a:r>
            <a:r>
              <a:rPr lang="en-US" altLang="ko-KR" dirty="0" err="1"/>
              <a:t>Labwaer</a:t>
            </a:r>
            <a:r>
              <a:rPr lang="en-US" altLang="ko-KR" dirty="0"/>
              <a:t>) $ 56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Oil free vacuum pump (Rocker) $ 250</a:t>
            </a:r>
          </a:p>
        </p:txBody>
      </p:sp>
      <p:pic>
        <p:nvPicPr>
          <p:cNvPr id="131111" name="Picture 39" descr="http://www.rocker.com.tw/upload/201607291314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53" y="4720206"/>
            <a:ext cx="22376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1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98" y="341336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Stamp Preparation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0" y="1203110"/>
            <a:ext cx="9256437" cy="200306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0224" y="864556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A. Prepare PDMS 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224" y="3270691"/>
            <a:ext cx="1096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PDMS preparation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Prepare the pre-polymer base without bubble (Under vacuum condition for 0.5 hour)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Mix pre-polymer base and cross linking curing agent (10:1~15:1)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Pour the mixed solution in the container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Bubble releasing (Under vacuum condition for 1 hour)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Cure the solution for 4 hour, 4 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If the surface of the stamp is not clean enough =&gt; Plasma treating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224" y="5701834"/>
            <a:ext cx="109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PPC preparation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Coat the surface of the stamp</a:t>
            </a:r>
          </a:p>
        </p:txBody>
      </p:sp>
    </p:spTree>
    <p:extLst>
      <p:ext uri="{BB962C8B-B14F-4D97-AF65-F5344CB8AC3E}">
        <p14:creationId xmlns:p14="http://schemas.microsoft.com/office/powerpoint/2010/main" val="28534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98" y="341336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Stamp Preparation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2" y="1203110"/>
            <a:ext cx="6819900" cy="21050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10831" y="864556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B. Attach the stamp on the glass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831" y="3477412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C. Transfer TMDC flakes on the stamp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1" y="3964411"/>
            <a:ext cx="10296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5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9859" y="393518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Transfer method using micromanipulator</a:t>
            </a:r>
          </a:p>
        </p:txBody>
      </p:sp>
      <p:pic>
        <p:nvPicPr>
          <p:cNvPr id="133124" name="Picture 4" descr="Image result for PDMS mo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" y="1711530"/>
            <a:ext cx="4989443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9859" y="1014052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D. Transfer TMDC flakes on the substrate using micromanipulator and optical camera</a:t>
            </a:r>
          </a:p>
        </p:txBody>
      </p:sp>
      <p:pic>
        <p:nvPicPr>
          <p:cNvPr id="13" name="Picture 6" descr="Image result for PDMS mos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t="49595"/>
          <a:stretch/>
        </p:blipFill>
        <p:spPr bwMode="auto">
          <a:xfrm>
            <a:off x="5923724" y="3797369"/>
            <a:ext cx="6075156" cy="18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 rot="16200000">
            <a:off x="5128592" y="3170686"/>
            <a:ext cx="725557" cy="52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75" y="1449920"/>
            <a:ext cx="6436725" cy="17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8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9859" y="393518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Transfer 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970" y="1045029"/>
            <a:ext cx="696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Optical scope (</a:t>
            </a:r>
            <a:r>
              <a:rPr lang="en-US" altLang="ko-KR" dirty="0" err="1"/>
              <a:t>AMScope</a:t>
            </a:r>
            <a:r>
              <a:rPr lang="en-US" altLang="ko-KR" dirty="0"/>
              <a:t>,  $850)</a:t>
            </a:r>
            <a:endParaRPr lang="ko-KR" altLang="en-US" dirty="0"/>
          </a:p>
        </p:txBody>
      </p:sp>
      <p:pic>
        <p:nvPicPr>
          <p:cNvPr id="137220" name="Picture 4" descr="microscope-SM-1TS-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4" y="1614416"/>
            <a:ext cx="3576195" cy="35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590670" y="715800"/>
            <a:ext cx="46013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up to 225x magnification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Have to find fairly large flakes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Ask the provider whether we can get more high magnification range.</a:t>
            </a:r>
          </a:p>
        </p:txBody>
      </p:sp>
      <p:pic>
        <p:nvPicPr>
          <p:cNvPr id="7" name="Picture 2" descr="https://www.wpiinc.com/clientuploads/directory/products/MM3-3_MM3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5" y="1639130"/>
            <a:ext cx="3098006" cy="3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492665" y="1383583"/>
            <a:ext cx="3841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Micropositioner</a:t>
            </a:r>
            <a:endParaRPr lang="en-US" altLang="ko-KR" sz="1600" b="1" dirty="0"/>
          </a:p>
        </p:txBody>
      </p:sp>
      <p:sp>
        <p:nvSpPr>
          <p:cNvPr id="2" name="십자형 1"/>
          <p:cNvSpPr/>
          <p:nvPr/>
        </p:nvSpPr>
        <p:spPr>
          <a:xfrm>
            <a:off x="3747231" y="2892287"/>
            <a:ext cx="745434" cy="626166"/>
          </a:xfrm>
          <a:prstGeom prst="plus">
            <a:avLst>
              <a:gd name="adj" fmla="val 36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4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0831" y="343674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Transfer Equipment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6" y="1686378"/>
            <a:ext cx="5328522" cy="35677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516" y="935201"/>
            <a:ext cx="1096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(a) Using Long Working Distance Objective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560004" y="2022929"/>
            <a:ext cx="4231821" cy="1231672"/>
            <a:chOff x="6369504" y="3499304"/>
            <a:chExt cx="4231821" cy="12316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571" r="74835"/>
            <a:stretch/>
          </p:blipFill>
          <p:spPr>
            <a:xfrm>
              <a:off x="6369504" y="3585029"/>
              <a:ext cx="2382610" cy="114594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76848" t="-6033"/>
            <a:stretch/>
          </p:blipFill>
          <p:spPr>
            <a:xfrm>
              <a:off x="8685439" y="3499304"/>
              <a:ext cx="1915886" cy="1231672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560004" y="1641513"/>
            <a:ext cx="3841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Objective – too expensive</a:t>
            </a:r>
          </a:p>
        </p:txBody>
      </p:sp>
      <p:pic>
        <p:nvPicPr>
          <p:cNvPr id="139266" name="Picture 2" descr="https://www.wpiinc.com/clientuploads/directory/products/MM3-3_MM3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04" y="3725821"/>
            <a:ext cx="3098006" cy="3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560004" y="3470274"/>
            <a:ext cx="3841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Micropositioner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3644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12087</TotalTime>
  <Words>398</Words>
  <Application>Microsoft Office PowerPoint</Application>
  <PresentationFormat>Widescreen</PresentationFormat>
  <Paragraphs>64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Malgun Gothic</vt:lpstr>
      <vt:lpstr>Malgun Gothic</vt:lpstr>
      <vt:lpstr>Arial</vt:lpstr>
      <vt:lpstr>Wingdings</vt:lpstr>
      <vt:lpstr>나눔명조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admin1</dc:creator>
  <cp:lastModifiedBy>Adepu, Harshith Kumar</cp:lastModifiedBy>
  <cp:revision>454</cp:revision>
  <dcterms:created xsi:type="dcterms:W3CDTF">2015-12-23T01:40:27Z</dcterms:created>
  <dcterms:modified xsi:type="dcterms:W3CDTF">2023-03-22T16:17:42Z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2023-03-22T16:17:42Z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2f61ebd8-a622-4bf7-8965-9b5f5122a215</vt:lpwstr>
  </property>
  <property fmtid="{D5CDD505-2E9C-101B-9397-08002B2CF9AE}" pid="8" name="MSIP_Label_4044bd30-2ed7-4c9d-9d12-46200872a97b_ContentBits">
    <vt:lpwstr>0</vt:lpwstr>
  </property>
</Properties>
</file>