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78" r:id="rId7"/>
    <p:sldId id="279" r:id="rId8"/>
    <p:sldId id="266" r:id="rId9"/>
    <p:sldId id="261" r:id="rId10"/>
    <p:sldId id="267" r:id="rId11"/>
    <p:sldId id="262" r:id="rId12"/>
    <p:sldId id="274" r:id="rId13"/>
    <p:sldId id="275" r:id="rId14"/>
    <p:sldId id="277" r:id="rId15"/>
    <p:sldId id="268" r:id="rId16"/>
    <p:sldId id="269" r:id="rId17"/>
    <p:sldId id="280" r:id="rId18"/>
    <p:sldId id="281" r:id="rId19"/>
    <p:sldId id="270" r:id="rId20"/>
    <p:sldId id="271" r:id="rId21"/>
    <p:sldId id="272" r:id="rId22"/>
    <p:sldId id="286" r:id="rId23"/>
    <p:sldId id="287" r:id="rId24"/>
    <p:sldId id="289" r:id="rId25"/>
    <p:sldId id="282" r:id="rId26"/>
    <p:sldId id="263" r:id="rId27"/>
    <p:sldId id="283" r:id="rId28"/>
    <p:sldId id="290" r:id="rId29"/>
    <p:sldId id="284" r:id="rId30"/>
    <p:sldId id="28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7" autoAdjust="0"/>
    <p:restoredTop sz="94660"/>
  </p:normalViewPr>
  <p:slideViewPr>
    <p:cSldViewPr>
      <p:cViewPr varScale="1">
        <p:scale>
          <a:sx n="82" d="100"/>
          <a:sy n="82" d="100"/>
        </p:scale>
        <p:origin x="-9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F251-654E-4026-8ED5-10A596562240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57DB-20B8-44EA-B727-74C7DC0CD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92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F251-654E-4026-8ED5-10A596562240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57DB-20B8-44EA-B727-74C7DC0CD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45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F251-654E-4026-8ED5-10A596562240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57DB-20B8-44EA-B727-74C7DC0CD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98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F251-654E-4026-8ED5-10A596562240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57DB-20B8-44EA-B727-74C7DC0CD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9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F251-654E-4026-8ED5-10A596562240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57DB-20B8-44EA-B727-74C7DC0CD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8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F251-654E-4026-8ED5-10A596562240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57DB-20B8-44EA-B727-74C7DC0CD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9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F251-654E-4026-8ED5-10A596562240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57DB-20B8-44EA-B727-74C7DC0CD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7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F251-654E-4026-8ED5-10A596562240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57DB-20B8-44EA-B727-74C7DC0CD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69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F251-654E-4026-8ED5-10A596562240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57DB-20B8-44EA-B727-74C7DC0CD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02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F251-654E-4026-8ED5-10A596562240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57DB-20B8-44EA-B727-74C7DC0CD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1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F251-654E-4026-8ED5-10A596562240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57DB-20B8-44EA-B727-74C7DC0CD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9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1F251-654E-4026-8ED5-10A596562240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657DB-20B8-44EA-B727-74C7DC0CDD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1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824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1122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</a:rPr>
              <a:t>웹 서버 아키텍처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8436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- </a:t>
            </a:r>
            <a:r>
              <a:rPr lang="ko-KR" altLang="en-US" b="1" dirty="0" err="1" smtClean="0">
                <a:solidFill>
                  <a:schemeClr val="bg1"/>
                </a:solidFill>
              </a:rPr>
              <a:t>부스트코스</a:t>
            </a:r>
            <a:r>
              <a:rPr lang="ko-KR" altLang="en-US" b="1" dirty="0" smtClean="0">
                <a:solidFill>
                  <a:schemeClr val="bg1"/>
                </a:solidFill>
              </a:rPr>
              <a:t> 웹 프로그래밍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스터디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-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434" y="418217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정다영</a:t>
            </a:r>
            <a:endParaRPr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2020.10.04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2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81402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bg1"/>
                </a:solidFill>
              </a:rPr>
              <a:t>웹 서버 아키텍처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07" y="7656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웹 서버 아키텍처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6059" y="1484784"/>
            <a:ext cx="323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웹 서버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6" t="14505" r="35181" b="7058"/>
          <a:stretch/>
        </p:blipFill>
        <p:spPr>
          <a:xfrm>
            <a:off x="899592" y="2204864"/>
            <a:ext cx="1212980" cy="25379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5736" y="2122403"/>
            <a:ext cx="3980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웹 어플리케이션 서버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(WAS)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7744" y="3140968"/>
            <a:ext cx="398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</a:rPr>
              <a:t>리버스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프록시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서버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47461" y="3861048"/>
            <a:ext cx="398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캐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서버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7461" y="4551511"/>
            <a:ext cx="398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로드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밸런서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5736" y="5066020"/>
            <a:ext cx="3980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. . 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75856" y="1412776"/>
            <a:ext cx="180020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76059" y="2060848"/>
            <a:ext cx="3239344" cy="892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3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07" y="7656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웹 서버 아키텍처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6059" y="2204864"/>
            <a:ext cx="323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웹 서버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6" t="14505" r="35181" b="7058"/>
          <a:stretch/>
        </p:blipFill>
        <p:spPr>
          <a:xfrm>
            <a:off x="899592" y="2204864"/>
            <a:ext cx="1212980" cy="25379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47461" y="3861048"/>
            <a:ext cx="3980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웹 어플리케이션 서버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(WAS)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6275" y="2210814"/>
            <a:ext cx="32393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FFF00"/>
                </a:solidFill>
              </a:rPr>
              <a:t>정적 </a:t>
            </a:r>
            <a:r>
              <a:rPr lang="ko-KR" altLang="en-US" sz="2800" b="1" dirty="0" err="1" smtClean="0">
                <a:solidFill>
                  <a:srgbClr val="FFFF00"/>
                </a:solidFill>
              </a:rPr>
              <a:t>콘텐츠</a:t>
            </a:r>
            <a:endParaRPr lang="en-US" altLang="ko-KR" sz="2800" b="1" dirty="0" smtClean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7152" y="4129916"/>
            <a:ext cx="32393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FFF00"/>
                </a:solidFill>
              </a:rPr>
              <a:t>동</a:t>
            </a:r>
            <a:r>
              <a:rPr lang="ko-KR" altLang="en-US" sz="2800" b="1" dirty="0" smtClean="0">
                <a:solidFill>
                  <a:srgbClr val="FFFF00"/>
                </a:solidFill>
              </a:rPr>
              <a:t>적 </a:t>
            </a:r>
            <a:r>
              <a:rPr lang="ko-KR" altLang="en-US" sz="2800" b="1" dirty="0" err="1" smtClean="0">
                <a:solidFill>
                  <a:srgbClr val="FFFF00"/>
                </a:solidFill>
              </a:rPr>
              <a:t>콘텐츠</a:t>
            </a:r>
            <a:endParaRPr lang="en-US" altLang="ko-KR" sz="28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1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07" y="7656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웹 서버 아키텍처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692696"/>
            <a:ext cx="323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</a:rPr>
              <a:t>동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적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콘텐츠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725505"/>
            <a:ext cx="323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정적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콘텐</a:t>
            </a:r>
            <a:r>
              <a:rPr lang="ko-KR" altLang="en-US" sz="2800" b="1" dirty="0" err="1">
                <a:solidFill>
                  <a:schemeClr val="bg1"/>
                </a:solidFill>
              </a:rPr>
              <a:t>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8640" y="2276872"/>
            <a:ext cx="323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누구에게나 보여지는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콘텐츠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6056" y="2420888"/>
            <a:ext cx="323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사용자 맞춤 </a:t>
            </a:r>
            <a:r>
              <a:rPr lang="ko-KR" altLang="en-US" sz="2400" b="1" dirty="0" err="1">
                <a:solidFill>
                  <a:schemeClr val="bg1"/>
                </a:solidFill>
              </a:rPr>
              <a:t>콘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텐츠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1" b="9861"/>
          <a:stretch/>
        </p:blipFill>
        <p:spPr bwMode="auto">
          <a:xfrm>
            <a:off x="288032" y="4437112"/>
            <a:ext cx="4644008" cy="212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3608" y="3831431"/>
            <a:ext cx="323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FF00"/>
                </a:solidFill>
              </a:rPr>
              <a:t>로그인 전 </a:t>
            </a:r>
            <a:r>
              <a:rPr lang="ko-KR" altLang="en-US" sz="2400" b="1" dirty="0" err="1" smtClean="0">
                <a:solidFill>
                  <a:srgbClr val="FFFF00"/>
                </a:solidFill>
              </a:rPr>
              <a:t>유튜브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7733" y="3284984"/>
            <a:ext cx="388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FF00"/>
                </a:solidFill>
              </a:rPr>
              <a:t>텍스트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, 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이미지</a:t>
            </a:r>
            <a:r>
              <a:rPr lang="en-US" altLang="ko-KR" sz="2400" b="1" dirty="0" smtClean="0">
                <a:solidFill>
                  <a:srgbClr val="FFFF00"/>
                </a:solidFill>
              </a:rPr>
              <a:t>, </a:t>
            </a:r>
            <a:r>
              <a:rPr lang="ko-KR" altLang="en-US" sz="2400" b="1" dirty="0" err="1" smtClean="0">
                <a:solidFill>
                  <a:srgbClr val="FFFF00"/>
                </a:solidFill>
              </a:rPr>
              <a:t>웹페이지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5" b="10066"/>
          <a:stretch/>
        </p:blipFill>
        <p:spPr bwMode="auto">
          <a:xfrm>
            <a:off x="4086431" y="3947864"/>
            <a:ext cx="4786545" cy="207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33056" y="3358072"/>
            <a:ext cx="323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FF00"/>
                </a:solidFill>
              </a:rPr>
              <a:t>로그인 후 </a:t>
            </a:r>
            <a:r>
              <a:rPr lang="ko-KR" altLang="en-US" sz="2400" b="1" dirty="0" err="1" smtClean="0">
                <a:solidFill>
                  <a:srgbClr val="FFFF00"/>
                </a:solidFill>
              </a:rPr>
              <a:t>유튜브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1782" y="1447780"/>
            <a:ext cx="323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이미 만들어진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콘텐츠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040" y="1340768"/>
            <a:ext cx="3564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사용자에 의해 만들어진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콘텐츠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62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07" y="7656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웹 서버 아키텍처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6059" y="2204864"/>
            <a:ext cx="323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웹 서버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6" t="14505" r="35181" b="7058"/>
          <a:stretch/>
        </p:blipFill>
        <p:spPr>
          <a:xfrm>
            <a:off x="899592" y="2204864"/>
            <a:ext cx="1212980" cy="25379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47461" y="3861048"/>
            <a:ext cx="3980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웹 어플리케이션 서버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(WAS)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6275" y="2210814"/>
            <a:ext cx="32393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FFF00"/>
                </a:solidFill>
              </a:rPr>
              <a:t>정적 </a:t>
            </a:r>
            <a:r>
              <a:rPr lang="ko-KR" altLang="en-US" sz="2800" b="1" dirty="0" err="1" smtClean="0">
                <a:solidFill>
                  <a:srgbClr val="FFFF00"/>
                </a:solidFill>
              </a:rPr>
              <a:t>콘텐츠</a:t>
            </a:r>
            <a:endParaRPr lang="en-US" altLang="ko-KR" sz="2800" b="1" dirty="0" smtClean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7152" y="4129916"/>
            <a:ext cx="32393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FFF00"/>
                </a:solidFill>
              </a:rPr>
              <a:t>동</a:t>
            </a:r>
            <a:r>
              <a:rPr lang="ko-KR" altLang="en-US" sz="2800" b="1" dirty="0" smtClean="0">
                <a:solidFill>
                  <a:srgbClr val="FFFF00"/>
                </a:solidFill>
              </a:rPr>
              <a:t>적 </a:t>
            </a:r>
            <a:r>
              <a:rPr lang="ko-KR" altLang="en-US" sz="2800" b="1" dirty="0" err="1" smtClean="0">
                <a:solidFill>
                  <a:srgbClr val="FFFF00"/>
                </a:solidFill>
              </a:rPr>
              <a:t>콘텐츠</a:t>
            </a:r>
            <a:endParaRPr lang="en-US" altLang="ko-KR" sz="28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56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07" y="1124744"/>
            <a:ext cx="9116211" cy="2491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7" y="7656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웹 서버 아키텍처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07" y="1124744"/>
            <a:ext cx="1611965" cy="24919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99792" y="1104933"/>
            <a:ext cx="1728192" cy="24919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20072" y="1093303"/>
            <a:ext cx="2016224" cy="24919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96336" y="1124744"/>
            <a:ext cx="1512168" cy="24919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89853" y="3717032"/>
            <a:ext cx="23042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FF00"/>
                </a:solidFill>
              </a:rPr>
              <a:t>정적 </a:t>
            </a:r>
            <a:r>
              <a:rPr lang="ko-KR" altLang="en-US" sz="2000" b="1" dirty="0" err="1" smtClean="0">
                <a:solidFill>
                  <a:srgbClr val="FFFF00"/>
                </a:solidFill>
              </a:rPr>
              <a:t>콘텐츠</a:t>
            </a:r>
            <a:endParaRPr lang="en-US" altLang="ko-KR" sz="20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7630" y="3717032"/>
            <a:ext cx="23042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</a:rPr>
              <a:t>동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적 </a:t>
            </a:r>
            <a:r>
              <a:rPr lang="ko-KR" altLang="en-US" sz="2000" b="1" dirty="0" err="1" smtClean="0">
                <a:solidFill>
                  <a:srgbClr val="FFFF00"/>
                </a:solidFill>
              </a:rPr>
              <a:t>콘텐츠</a:t>
            </a:r>
            <a:endParaRPr lang="en-US" altLang="ko-KR" sz="2000" b="1" dirty="0" smtClean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72336" y="2924944"/>
            <a:ext cx="7116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/>
              <a:t>톰캣</a:t>
            </a:r>
            <a:endParaRPr lang="en-US" altLang="ko-KR" sz="20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5496" y="4221088"/>
            <a:ext cx="158417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정적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콘텐츠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요</a:t>
            </a:r>
            <a:r>
              <a:rPr lang="ko-KR" altLang="en-US" sz="2000" b="1" dirty="0">
                <a:solidFill>
                  <a:schemeClr val="bg1"/>
                </a:solidFill>
              </a:rPr>
              <a:t>청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1949488" y="5595336"/>
            <a:ext cx="3486608" cy="20992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1808517" y="4659231"/>
            <a:ext cx="936104" cy="20992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36096" y="5572958"/>
            <a:ext cx="15841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WAS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93" y="5517232"/>
            <a:ext cx="158417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동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적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콘텐츠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요</a:t>
            </a:r>
            <a:r>
              <a:rPr lang="ko-KR" altLang="en-US" sz="2000" b="1" dirty="0">
                <a:solidFill>
                  <a:schemeClr val="bg1"/>
                </a:solidFill>
              </a:rPr>
              <a:t>청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7009352" y="5577122"/>
            <a:ext cx="741920" cy="20154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54652" y="5601697"/>
            <a:ext cx="9955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1835696" y="4348854"/>
            <a:ext cx="936104" cy="20992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843808" y="4368342"/>
            <a:ext cx="15841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웹 서버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6998432" y="5830294"/>
            <a:ext cx="741920" cy="20154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0800000">
            <a:off x="1949488" y="5883368"/>
            <a:ext cx="3486608" cy="20992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4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4" grpId="0" animBg="1"/>
      <p:bldP spid="15" grpId="0"/>
      <p:bldP spid="16" grpId="0"/>
      <p:bldP spid="17" grpId="0" animBg="1"/>
      <p:bldP spid="18" grpId="0"/>
      <p:bldP spid="19" grpId="0" animBg="1"/>
      <p:bldP spid="21" grpId="0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07" y="7656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웹 서버 아키텍처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36512" y="836712"/>
            <a:ext cx="9180512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" y="1124744"/>
            <a:ext cx="8816400" cy="26642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659" y="1196752"/>
            <a:ext cx="3807261" cy="2736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4221088"/>
            <a:ext cx="230425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정적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콘텐츠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요청 시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동작 원리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903" y="1124744"/>
            <a:ext cx="9000593" cy="16201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44208" y="4183920"/>
            <a:ext cx="230425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동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적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콘텐츠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요청 시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bg1"/>
                </a:solidFill>
              </a:rPr>
              <a:t>동작 원리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56176" y="2744924"/>
            <a:ext cx="2880320" cy="11881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156176" y="2744924"/>
            <a:ext cx="288032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64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t="14380" r="71288" b="6895"/>
          <a:stretch/>
        </p:blipFill>
        <p:spPr>
          <a:xfrm>
            <a:off x="394960" y="1961863"/>
            <a:ext cx="1212981" cy="25472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6" t="14505" r="35181" b="7058"/>
          <a:stretch/>
        </p:blipFill>
        <p:spPr>
          <a:xfrm>
            <a:off x="4002022" y="1953749"/>
            <a:ext cx="1212980" cy="25379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9" t="15018" r="3396" b="5681"/>
          <a:stretch/>
        </p:blipFill>
        <p:spPr>
          <a:xfrm>
            <a:off x="7519460" y="1943202"/>
            <a:ext cx="1156996" cy="25659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07" y="7656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웹 서버 아키텍처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5321" y="2132856"/>
            <a:ext cx="187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웹 서버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12" y="6290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웹 서버 아키텍처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5320" y="3933056"/>
            <a:ext cx="187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WAS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14" name="왼쪽/오른쪽 화살표 13"/>
          <p:cNvSpPr/>
          <p:nvPr/>
        </p:nvSpPr>
        <p:spPr>
          <a:xfrm>
            <a:off x="1866122" y="2237730"/>
            <a:ext cx="1913789" cy="20005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7504" y="2110612"/>
            <a:ext cx="1758619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FF0000"/>
                </a:solidFill>
              </a:rPr>
              <a:t>정적콘텐츠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3838804"/>
            <a:ext cx="1758619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FF0000"/>
                </a:solidFill>
              </a:rPr>
              <a:t>동적콘텐츠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0" name="왼쪽/오른쪽 화살표 19"/>
          <p:cNvSpPr/>
          <p:nvPr/>
        </p:nvSpPr>
        <p:spPr>
          <a:xfrm>
            <a:off x="1866121" y="4033083"/>
            <a:ext cx="1913789" cy="20005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>
          <a:xfrm>
            <a:off x="5466523" y="4021033"/>
            <a:ext cx="1913789" cy="20005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512" y="27384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48172" y="2204864"/>
            <a:ext cx="3763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</a:rPr>
              <a:t>웹 서버 구조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8271" y="3681229"/>
            <a:ext cx="5670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FFF00"/>
                </a:solidFill>
              </a:rPr>
              <a:t>구체적</a:t>
            </a:r>
            <a:r>
              <a:rPr lang="ko-KR" altLang="en-US" sz="2800" b="1" dirty="0">
                <a:solidFill>
                  <a:srgbClr val="FFFF00"/>
                </a:solidFill>
              </a:rPr>
              <a:t>인</a:t>
            </a:r>
            <a:endParaRPr lang="en-US" altLang="ko-KR" sz="4400" b="1" dirty="0" smtClean="0">
              <a:solidFill>
                <a:srgbClr val="FFFF00"/>
              </a:solidFill>
            </a:endParaRPr>
          </a:p>
          <a:p>
            <a:pPr algn="ctr"/>
            <a:r>
              <a:rPr lang="ko-KR" altLang="en-US" sz="4400" b="1" dirty="0" smtClean="0">
                <a:solidFill>
                  <a:srgbClr val="FFFF00"/>
                </a:solidFill>
              </a:rPr>
              <a:t>웹 서버 동작 원리</a:t>
            </a:r>
            <a:r>
              <a:rPr lang="en-US" altLang="ko-KR" sz="4400" b="1" dirty="0" smtClean="0">
                <a:solidFill>
                  <a:srgbClr val="FFFF00"/>
                </a:solidFill>
              </a:rPr>
              <a:t>?</a:t>
            </a:r>
            <a:endParaRPr lang="ko-KR" altLang="en-US" sz="4400" b="1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8143" y="1960964"/>
            <a:ext cx="936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rgbClr val="FF0000"/>
                </a:solidFill>
              </a:rPr>
              <a:t>✔</a:t>
            </a:r>
            <a:endParaRPr lang="ko-KR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1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 animBg="1"/>
      <p:bldP spid="17" grpId="0"/>
      <p:bldP spid="19" grpId="0"/>
      <p:bldP spid="20" grpId="0" animBg="1"/>
      <p:bldP spid="21" grpId="0" animBg="1"/>
      <p:bldP spid="22" grpId="0" animBg="1"/>
      <p:bldP spid="23" grpId="0"/>
      <p:bldP spid="24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81402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bg1"/>
                </a:solidFill>
              </a:rPr>
              <a:t>웹 서버 동작 원리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6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07" y="7656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웹 서버 동작 원리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" y="784213"/>
            <a:ext cx="9136293" cy="49894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43608" y="1916832"/>
            <a:ext cx="1080120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3832" y="1465826"/>
            <a:ext cx="16196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정적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콘텐츠</a:t>
            </a:r>
            <a:endParaRPr lang="en-US" altLang="ko-KR" sz="1600" b="1" dirty="0" smtClean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20144" y="1879960"/>
            <a:ext cx="1584176" cy="540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64394" y="1804380"/>
            <a:ext cx="3963990" cy="1120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11760" y="2364662"/>
            <a:ext cx="1584176" cy="632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43608" y="3573016"/>
            <a:ext cx="1080120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3832" y="5301208"/>
            <a:ext cx="16196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동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적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콘텐츠</a:t>
            </a:r>
            <a:endParaRPr lang="en-US" altLang="ko-KR" sz="1600" b="1" dirty="0" smtClean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20144" y="2886359"/>
            <a:ext cx="999728" cy="470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14866" y="3043603"/>
            <a:ext cx="1152128" cy="470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10810" y="3501008"/>
            <a:ext cx="88127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28183" y="3212976"/>
            <a:ext cx="2915815" cy="2426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779302" y="3036977"/>
            <a:ext cx="792698" cy="464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71800" y="3253001"/>
            <a:ext cx="792698" cy="464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4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69269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</a:rPr>
              <a:t>목 차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7988" y="1907567"/>
            <a:ext cx="4788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ko-KR" altLang="en-US" sz="3200" b="1" dirty="0" smtClean="0">
                <a:solidFill>
                  <a:schemeClr val="bg1"/>
                </a:solidFill>
              </a:rPr>
              <a:t>웹 아키텍처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ko-KR" altLang="en-US" sz="3200" b="1" dirty="0" smtClean="0">
                <a:solidFill>
                  <a:schemeClr val="bg1"/>
                </a:solidFill>
              </a:rPr>
              <a:t>웹 서버 아키텍처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ko-KR" altLang="en-US" sz="3200" b="1" dirty="0" smtClean="0">
                <a:solidFill>
                  <a:schemeClr val="bg1"/>
                </a:solidFill>
              </a:rPr>
              <a:t>웹 서버 동작 원리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ko-KR" altLang="en-US" sz="3200" b="1" dirty="0" smtClean="0">
                <a:solidFill>
                  <a:schemeClr val="bg1"/>
                </a:solidFill>
              </a:rPr>
              <a:t>짚고 넘어가야 할 내용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altLang="ko-KR" sz="3200" b="1" dirty="0" smtClean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041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07" y="7656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웹 서버 동작 원리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130" y="692696"/>
            <a:ext cx="5268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FFFF00"/>
                </a:solidFill>
              </a:rPr>
              <a:t>동적</a:t>
            </a:r>
            <a:r>
              <a:rPr lang="en-US" altLang="ko-KR" sz="2800" b="1" dirty="0">
                <a:solidFill>
                  <a:srgbClr val="FFFF00"/>
                </a:solidFill>
              </a:rPr>
              <a:t> </a:t>
            </a:r>
            <a:r>
              <a:rPr lang="ko-KR" altLang="en-US" sz="2800" b="1" dirty="0" err="1" smtClean="0">
                <a:solidFill>
                  <a:srgbClr val="FFFF00"/>
                </a:solidFill>
              </a:rPr>
              <a:t>콘텐츠</a:t>
            </a:r>
            <a:r>
              <a:rPr lang="ko-KR" altLang="en-US" sz="2800" b="1" dirty="0" smtClean="0">
                <a:solidFill>
                  <a:srgbClr val="FFFF00"/>
                </a:solidFill>
              </a:rPr>
              <a:t> 요청 시 동작 과정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42" y="1404739"/>
            <a:ext cx="7140078" cy="310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90173" y="2996952"/>
            <a:ext cx="159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서블릿</a:t>
            </a:r>
            <a:r>
              <a:rPr lang="en-US" altLang="ko-KR" sz="1400" b="1" dirty="0" smtClean="0"/>
              <a:t>/JSP</a:t>
            </a:r>
          </a:p>
          <a:p>
            <a:pPr algn="ctr"/>
            <a:r>
              <a:rPr lang="ko-KR" altLang="en-US" sz="1400" b="1" dirty="0" smtClean="0"/>
              <a:t>컨테이너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48107" y="2010326"/>
            <a:ext cx="1595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JSP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동적콘텐츠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48107" y="1844824"/>
            <a:ext cx="1595702" cy="936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67944" y="1556792"/>
            <a:ext cx="3384376" cy="2736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19630946">
            <a:off x="5243203" y="1940479"/>
            <a:ext cx="43781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2184205">
            <a:off x="5315574" y="3759238"/>
            <a:ext cx="43781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390251" y="2196827"/>
            <a:ext cx="1790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JSP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를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서블릿으로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변환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2259" y="3060923"/>
            <a:ext cx="1790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JSP</a:t>
            </a:r>
            <a:r>
              <a:rPr lang="ko-KR" altLang="en-US" sz="1600" b="1" dirty="0">
                <a:solidFill>
                  <a:schemeClr val="bg1"/>
                </a:solidFill>
              </a:rPr>
              <a:t>의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서블릿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클래스 생성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9832" y="3514457"/>
            <a:ext cx="1595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</a:rPr>
              <a:t>결과물 전달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84430" y="3092364"/>
            <a:ext cx="1595702" cy="936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8" y="4725144"/>
            <a:ext cx="8345548" cy="152805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58494" y="4741516"/>
            <a:ext cx="1477202" cy="15116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05078" y="4741516"/>
            <a:ext cx="1878889" cy="15116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32041" y="4746191"/>
            <a:ext cx="1584176" cy="15116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390251" y="4746191"/>
            <a:ext cx="1286205" cy="15116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4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20" grpId="0"/>
      <p:bldP spid="21" grpId="0"/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07" y="7656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웹 서버 동작 원리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692696"/>
            <a:ext cx="214563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웹 컨테이너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04" y="548680"/>
            <a:ext cx="6096000" cy="31851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73720"/>
            <a:ext cx="7787640" cy="257556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2483768" y="863134"/>
            <a:ext cx="720080" cy="1896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3131840" y="1556792"/>
            <a:ext cx="1656184" cy="792088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23928" y="2420888"/>
            <a:ext cx="396044" cy="2843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95328" y="2715478"/>
            <a:ext cx="3608919" cy="8575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88024" y="1700808"/>
            <a:ext cx="396044" cy="2843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92279" y="1272411"/>
            <a:ext cx="1915277" cy="17245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195329" y="2708920"/>
            <a:ext cx="3608919" cy="8575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2411760" y="2951365"/>
            <a:ext cx="720080" cy="1896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66130" y="2852936"/>
            <a:ext cx="21456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</a:rPr>
              <a:t>서블릿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객체 생성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위로 굽은 화살표 18"/>
          <p:cNvSpPr/>
          <p:nvPr/>
        </p:nvSpPr>
        <p:spPr>
          <a:xfrm rot="5400000">
            <a:off x="495144" y="3329392"/>
            <a:ext cx="720080" cy="919296"/>
          </a:xfrm>
          <a:prstGeom prst="bentUpArrow">
            <a:avLst>
              <a:gd name="adj1" fmla="val 17240"/>
              <a:gd name="adj2" fmla="val 25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38945" y="3578290"/>
            <a:ext cx="856791" cy="8575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703444" y="3578290"/>
            <a:ext cx="4604860" cy="8575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11960" y="4869160"/>
            <a:ext cx="1512168" cy="8575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5400000">
            <a:off x="4801235" y="5962491"/>
            <a:ext cx="360040" cy="1896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87824" y="6309320"/>
            <a:ext cx="396043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동적 페이지 생성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19061" y="698936"/>
            <a:ext cx="1496955" cy="5169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4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07" y="7656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웹 서버 동작 원리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2816"/>
            <a:ext cx="5392134" cy="374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2043495"/>
            <a:ext cx="1713582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클라이언</a:t>
            </a:r>
            <a:r>
              <a:rPr lang="ko-KR" altLang="en-US" sz="2000" b="1" dirty="0">
                <a:solidFill>
                  <a:schemeClr val="bg1"/>
                </a:solidFill>
              </a:rPr>
              <a:t>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122" y="4435087"/>
            <a:ext cx="1713582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클라이언트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3811682" y="1988840"/>
            <a:ext cx="2488509" cy="658772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50464" y="1990260"/>
            <a:ext cx="1413424" cy="284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04148" y="2000469"/>
            <a:ext cx="540060" cy="284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88496" y="2505421"/>
            <a:ext cx="1791816" cy="1138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01" t="4643" r="2573" b="6390"/>
          <a:stretch/>
        </p:blipFill>
        <p:spPr bwMode="auto">
          <a:xfrm>
            <a:off x="7343800" y="332656"/>
            <a:ext cx="1332656" cy="256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824028" y="2710745"/>
            <a:ext cx="540060" cy="142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15876" y="3074716"/>
            <a:ext cx="1072620" cy="354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857741"/>
            <a:ext cx="2736304" cy="904962"/>
          </a:xfrm>
          <a:prstGeom prst="rect">
            <a:avLst/>
          </a:prstGeom>
        </p:spPr>
      </p:pic>
      <p:sp>
        <p:nvSpPr>
          <p:cNvPr id="17" name="다이아몬드 16"/>
          <p:cNvSpPr/>
          <p:nvPr/>
        </p:nvSpPr>
        <p:spPr>
          <a:xfrm>
            <a:off x="3849803" y="3717032"/>
            <a:ext cx="2488509" cy="658772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99792" y="4292896"/>
            <a:ext cx="1413424" cy="284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3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07" y="7656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웹 서버 동작 원리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657616"/>
            <a:ext cx="367240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FF00"/>
                </a:solidFill>
              </a:rPr>
              <a:t>- </a:t>
            </a:r>
            <a:r>
              <a:rPr lang="en-US" altLang="ko-KR" sz="2000" b="1" dirty="0" err="1" smtClean="0">
                <a:solidFill>
                  <a:srgbClr val="FFFF00"/>
                </a:solidFill>
              </a:rPr>
              <a:t>HttpServletRequest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객체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1012666"/>
            <a:ext cx="38884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FF00"/>
                </a:solidFill>
              </a:rPr>
              <a:t>- </a:t>
            </a:r>
            <a:r>
              <a:rPr lang="en-US" altLang="ko-KR" sz="2000" b="1" dirty="0" err="1" smtClean="0">
                <a:solidFill>
                  <a:srgbClr val="FFFF00"/>
                </a:solidFill>
              </a:rPr>
              <a:t>HttpServletResponse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FF00"/>
                </a:solidFill>
              </a:rPr>
              <a:t>객체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4" y="1902714"/>
            <a:ext cx="7444740" cy="220980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01" t="4643" r="2573" b="6390"/>
          <a:stretch/>
        </p:blipFill>
        <p:spPr bwMode="auto">
          <a:xfrm>
            <a:off x="7524328" y="857671"/>
            <a:ext cx="1332656" cy="256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303" y="657357"/>
            <a:ext cx="4257995" cy="140822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9512" y="4535545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</a:rPr>
              <a:t>HttpServletRequest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87824" y="4548853"/>
            <a:ext cx="47165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웹 브라우저의 요청을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서블릿에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전달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8072" y="5261138"/>
            <a:ext cx="29837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</a:rPr>
              <a:t>HttpServletResponse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73790" y="5261138"/>
            <a:ext cx="463055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bg1"/>
                </a:solidFill>
              </a:rPr>
              <a:t>서블릿에서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생성된 동적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콘텐츠를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클라이언트에게 전달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68144" y="2636911"/>
            <a:ext cx="1512168" cy="864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3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07" y="7656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웹 서버 동작 원리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13"/>
          <a:stretch/>
        </p:blipFill>
        <p:spPr>
          <a:xfrm>
            <a:off x="116274" y="476672"/>
            <a:ext cx="8631726" cy="197909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7504" y="2636912"/>
            <a:ext cx="51125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클라이언트가 동적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콘텐츠를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요청한다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3501008"/>
            <a:ext cx="87582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bg1"/>
                </a:solidFill>
              </a:rPr>
              <a:t>3. WAS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에서 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HttpServletRequest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와 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HttpServletResponse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가 생성된다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 </a:t>
            </a:r>
            <a:endParaRPr lang="ko-KR" alt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3053022"/>
            <a:ext cx="84969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요청은 클라이언트에서 웹 서버로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웹 서버에서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WAS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로 전달된다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274" y="3964994"/>
            <a:ext cx="87582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bg1"/>
                </a:solidFill>
              </a:rPr>
              <a:t>4. 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HttpServletRequest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가 요청을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Web Container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에 전달한다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endParaRPr lang="ko-KR" alt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4437112"/>
            <a:ext cx="87582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chemeClr val="bg1"/>
                </a:solidFill>
              </a:rPr>
              <a:t>5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 Web Container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에 내에서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JSP</a:t>
            </a:r>
            <a:r>
              <a:rPr lang="ko-KR" altLang="en-US" sz="2000" b="1" dirty="0">
                <a:solidFill>
                  <a:schemeClr val="bg1"/>
                </a:solidFill>
              </a:rPr>
              <a:t>의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서블릿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클래스를 생성한다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  <a:endParaRPr lang="ko-KR" alt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4901098"/>
            <a:ext cx="87582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bg1"/>
                </a:solidFill>
              </a:rPr>
              <a:t>6. Web Container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에 내에서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서블릿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객체를 생성하여 실행시킨다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  <a:endParaRPr lang="ko-KR" alt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5333146"/>
            <a:ext cx="87582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chemeClr val="bg1"/>
                </a:solidFill>
              </a:rPr>
              <a:t>7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 service()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가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호출되고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doGet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()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또는 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doPost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()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로 동적 페이지를 생성한다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  <a:endParaRPr lang="ko-KR" alt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3" y="5765194"/>
            <a:ext cx="87582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bg1"/>
                </a:solidFill>
              </a:rPr>
              <a:t>8.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생성된 동적 페이지를 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HttpServletResponse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에 담아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WAS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에 전달한다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  <a:endParaRPr lang="ko-KR" alt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6165304"/>
            <a:ext cx="87582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chemeClr val="bg1"/>
                </a:solidFill>
              </a:rPr>
              <a:t>9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 WAS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에서 웹 서버로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웹서버에서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클라이언트로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동적 페이지를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전달한다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  <a:endParaRPr lang="ko-KR" altLang="en-US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6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81402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bg1"/>
                </a:solidFill>
              </a:rPr>
              <a:t>짚고 넘어가야 할 내용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51720" y="404664"/>
            <a:ext cx="4499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웹 서버와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WAS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의 분리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26" y="1280934"/>
            <a:ext cx="7046958" cy="286814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81426" y="4653136"/>
            <a:ext cx="332029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05467" y="4360747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서</a:t>
            </a:r>
            <a:r>
              <a:rPr lang="ko-KR" altLang="en-US" sz="3200" b="1" dirty="0">
                <a:solidFill>
                  <a:schemeClr val="bg1"/>
                </a:solidFill>
              </a:rPr>
              <a:t>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46199" y="5301208"/>
            <a:ext cx="1421950" cy="1088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718002" y="5301208"/>
            <a:ext cx="1421950" cy="1088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29508" y="4948930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WAS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5422" y="5004465"/>
            <a:ext cx="1722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웹 서버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72867" y="4789389"/>
            <a:ext cx="1421950" cy="1605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44670" y="4789390"/>
            <a:ext cx="1421950" cy="1605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156176" y="4437112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WAS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22090" y="4492647"/>
            <a:ext cx="1722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웹 서버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3768" y="566124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bg1"/>
                </a:solidFill>
              </a:rPr>
              <a:t>웹 컨테이너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3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12" y="1268368"/>
            <a:ext cx="3048000" cy="7924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859944"/>
            <a:ext cx="4678680" cy="6248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4904"/>
            <a:ext cx="4876800" cy="13487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140284"/>
            <a:ext cx="4876800" cy="23850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96" y="1844824"/>
            <a:ext cx="4876800" cy="4800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36512" y="323945"/>
            <a:ext cx="4499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</a:rPr>
              <a:t>다양한 서버 구조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49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36512" y="323945"/>
            <a:ext cx="4499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서버 발전 과정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8" t="45921"/>
          <a:stretch/>
        </p:blipFill>
        <p:spPr>
          <a:xfrm>
            <a:off x="1331640" y="1772816"/>
            <a:ext cx="5832451" cy="368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81402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</a:rPr>
              <a:t>Q&amp;A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81402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bg1"/>
                </a:solidFill>
              </a:rPr>
              <a:t>웹 아키텍처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81402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</a:rPr>
              <a:t>Thank you for watching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8520" y="-99392"/>
            <a:ext cx="9422772" cy="696194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07" y="7656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웹 아키텍처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54993"/>
            <a:ext cx="6890106" cy="40531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-108520" y="-99392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 rot="20582909">
            <a:off x="2847662" y="2209887"/>
            <a:ext cx="34640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0" b="1" dirty="0" smtClean="0">
                <a:solidFill>
                  <a:srgbClr val="FFFF00"/>
                </a:solidFill>
              </a:rPr>
              <a:t>역할</a:t>
            </a:r>
            <a:r>
              <a:rPr lang="en-US" altLang="ko-KR" sz="10000" b="1" dirty="0" smtClean="0">
                <a:solidFill>
                  <a:srgbClr val="FFFF00"/>
                </a:solidFill>
              </a:rPr>
              <a:t>?</a:t>
            </a:r>
            <a:endParaRPr lang="ko-KR" altLang="en-US" sz="10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3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51707" cy="686255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07" y="7656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웹 아키텍처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t="14380" r="71288" b="6895"/>
          <a:stretch/>
        </p:blipFill>
        <p:spPr>
          <a:xfrm>
            <a:off x="262675" y="1916832"/>
            <a:ext cx="1212981" cy="25472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0680" y="1934667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데이터 요청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7115" y="4149080"/>
            <a:ext cx="2652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요청한 데이터에 대한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응답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2932" y="2060848"/>
            <a:ext cx="2315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서버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데이터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를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</a:rPr>
              <a:t>이용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하기위해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접근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6" t="14505" r="35181" b="7058"/>
          <a:stretch/>
        </p:blipFill>
        <p:spPr>
          <a:xfrm>
            <a:off x="4139952" y="1895533"/>
            <a:ext cx="1212980" cy="253792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9" t="15018" r="3396" b="5681"/>
          <a:stretch/>
        </p:blipFill>
        <p:spPr>
          <a:xfrm>
            <a:off x="7668344" y="1898171"/>
            <a:ext cx="1156996" cy="2565918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1763688" y="2564904"/>
            <a:ext cx="2088232" cy="28803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1763688" y="3717032"/>
            <a:ext cx="2106234" cy="28803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왼쪽/오른쪽 화살표 2"/>
          <p:cNvSpPr/>
          <p:nvPr/>
        </p:nvSpPr>
        <p:spPr>
          <a:xfrm>
            <a:off x="5580112" y="3046444"/>
            <a:ext cx="1872208" cy="310548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52932" y="3573016"/>
            <a:ext cx="2315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데이터 입출력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08520" y="-99392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82287" y="1939479"/>
            <a:ext cx="5670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mtClean="0">
                <a:solidFill>
                  <a:srgbClr val="FFFF00"/>
                </a:solidFill>
              </a:rPr>
              <a:t>웹 동작 원리</a:t>
            </a:r>
            <a:endParaRPr lang="ko-KR" altLang="en-US" sz="4400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10279" y="2875583"/>
            <a:ext cx="56700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mtClean="0">
                <a:solidFill>
                  <a:srgbClr val="FFFF00"/>
                </a:solidFill>
              </a:rPr>
              <a:t>두 가지</a:t>
            </a:r>
            <a:endParaRPr lang="ko-KR" altLang="en-US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8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2" grpId="0" animBg="1"/>
      <p:bldP spid="14" grpId="0" animBg="1"/>
      <p:bldP spid="3" grpId="0" animBg="1"/>
      <p:bldP spid="15" grpId="0"/>
      <p:bldP spid="16" grpId="0" animBg="1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51707" cy="686255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07" y="7656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웹 아키텍처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t="14380" r="71288" b="6895"/>
          <a:stretch/>
        </p:blipFill>
        <p:spPr>
          <a:xfrm>
            <a:off x="262675" y="1916832"/>
            <a:ext cx="1212981" cy="25472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0680" y="1934667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데이터 요청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7115" y="4149080"/>
            <a:ext cx="2652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요청한 데이터에 대한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응답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2932" y="2060848"/>
            <a:ext cx="2315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서버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데이터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를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</a:rPr>
              <a:t>이용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하기위해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접근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6" t="14505" r="35181" b="7058"/>
          <a:stretch/>
        </p:blipFill>
        <p:spPr>
          <a:xfrm>
            <a:off x="4139952" y="1895533"/>
            <a:ext cx="1212980" cy="253792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9" t="15018" r="3396" b="5681"/>
          <a:stretch/>
        </p:blipFill>
        <p:spPr>
          <a:xfrm>
            <a:off x="7668344" y="1898171"/>
            <a:ext cx="1156996" cy="2565918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1763688" y="2564904"/>
            <a:ext cx="2088232" cy="28803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1763688" y="3717032"/>
            <a:ext cx="2106234" cy="28803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왼쪽/오른쪽 화살표 2"/>
          <p:cNvSpPr/>
          <p:nvPr/>
        </p:nvSpPr>
        <p:spPr>
          <a:xfrm>
            <a:off x="5580112" y="3046444"/>
            <a:ext cx="1872208" cy="310548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52932" y="3573016"/>
            <a:ext cx="2315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데이터 입출력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1772688" y="2564904"/>
            <a:ext cx="2088232" cy="28803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1763689" y="3717032"/>
            <a:ext cx="2106234" cy="28803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7544" y="105273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FF00"/>
                </a:solidFill>
              </a:rPr>
              <a:t>첫 번째 경우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9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51707" cy="686255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07" y="7656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웹 아키텍처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t="14380" r="71288" b="6895"/>
          <a:stretch/>
        </p:blipFill>
        <p:spPr>
          <a:xfrm>
            <a:off x="262675" y="1916832"/>
            <a:ext cx="1212981" cy="25472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0680" y="1934667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데이터 요청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7115" y="4149080"/>
            <a:ext cx="2652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요청한 데이터에 대한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응답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2932" y="2060848"/>
            <a:ext cx="2315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서버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가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데이터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를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</a:rPr>
              <a:t>이용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하기위해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접근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6" t="14505" r="35181" b="7058"/>
          <a:stretch/>
        </p:blipFill>
        <p:spPr>
          <a:xfrm>
            <a:off x="4139952" y="1895533"/>
            <a:ext cx="1212980" cy="253792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9" t="15018" r="3396" b="5681"/>
          <a:stretch/>
        </p:blipFill>
        <p:spPr>
          <a:xfrm>
            <a:off x="7668344" y="1898171"/>
            <a:ext cx="1156996" cy="2565918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1763688" y="2564904"/>
            <a:ext cx="2088232" cy="28803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1763688" y="3717032"/>
            <a:ext cx="2106234" cy="28803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왼쪽/오른쪽 화살표 2"/>
          <p:cNvSpPr/>
          <p:nvPr/>
        </p:nvSpPr>
        <p:spPr>
          <a:xfrm>
            <a:off x="5580112" y="3046444"/>
            <a:ext cx="1872208" cy="310548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52932" y="3573016"/>
            <a:ext cx="2315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데이터 입출력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1772688" y="2564904"/>
            <a:ext cx="2088232" cy="28803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1763689" y="3717032"/>
            <a:ext cx="2106234" cy="28803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>
            <a:off x="5574534" y="3046444"/>
            <a:ext cx="1872208" cy="310548"/>
          </a:xfrm>
          <a:prstGeom prst="left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105273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FF00"/>
                </a:solidFill>
              </a:rPr>
              <a:t>두</a:t>
            </a:r>
            <a:r>
              <a:rPr lang="ko-KR" altLang="en-US" sz="2400" b="1" dirty="0" smtClean="0">
                <a:solidFill>
                  <a:srgbClr val="FFFF00"/>
                </a:solidFill>
              </a:rPr>
              <a:t> 번째 경우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0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51707" cy="686255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07" y="7656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웹 아키텍처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t="14380" r="71288" b="6895"/>
          <a:stretch/>
        </p:blipFill>
        <p:spPr>
          <a:xfrm>
            <a:off x="344513" y="694437"/>
            <a:ext cx="1122079" cy="23563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9826" y="764704"/>
            <a:ext cx="1806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데이터 요청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1543" y="2492896"/>
            <a:ext cx="214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요청한 데이터에 대한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응답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4770" y="838453"/>
            <a:ext cx="187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서버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가</a:t>
            </a:r>
            <a:r>
              <a:rPr lang="ko-KR" altLang="en-US" b="1" dirty="0" smtClean="0">
                <a:solidFill>
                  <a:schemeClr val="bg1"/>
                </a:solidFill>
              </a:rPr>
              <a:t> 데이터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를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이용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하기위</a:t>
            </a:r>
            <a:r>
              <a:rPr lang="ko-KR" altLang="en-US" sz="1200" b="1" dirty="0" err="1">
                <a:solidFill>
                  <a:schemeClr val="bg1"/>
                </a:solidFill>
              </a:rPr>
              <a:t>해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접근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6" t="14505" r="35181" b="7058"/>
          <a:stretch/>
        </p:blipFill>
        <p:spPr>
          <a:xfrm>
            <a:off x="4221790" y="673138"/>
            <a:ext cx="1122078" cy="23477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9" t="15018" r="3396" b="5681"/>
          <a:stretch/>
        </p:blipFill>
        <p:spPr>
          <a:xfrm>
            <a:off x="7750182" y="675776"/>
            <a:ext cx="1070290" cy="2373626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1845526" y="1342509"/>
            <a:ext cx="1689550" cy="26644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1838116" y="2060848"/>
            <a:ext cx="1704115" cy="26644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왼쪽/오른쪽 화살표 2"/>
          <p:cNvSpPr/>
          <p:nvPr/>
        </p:nvSpPr>
        <p:spPr>
          <a:xfrm>
            <a:off x="5661950" y="1824049"/>
            <a:ext cx="1514769" cy="28727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4770" y="2350621"/>
            <a:ext cx="18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데이터 입출력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8" t="26728" r="30332" b="13741"/>
          <a:stretch/>
        </p:blipFill>
        <p:spPr bwMode="auto">
          <a:xfrm>
            <a:off x="485362" y="3645024"/>
            <a:ext cx="3222542" cy="2630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90721" y="712272"/>
            <a:ext cx="1689550" cy="467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9944" y="4437112"/>
            <a:ext cx="301595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로 굽은 화살표 9"/>
          <p:cNvSpPr/>
          <p:nvPr/>
        </p:nvSpPr>
        <p:spPr>
          <a:xfrm rot="5400000">
            <a:off x="631088" y="3450805"/>
            <a:ext cx="822763" cy="429771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t="14068" r="10588" b="8491"/>
          <a:stretch/>
        </p:blipFill>
        <p:spPr bwMode="auto">
          <a:xfrm>
            <a:off x="4132130" y="3645024"/>
            <a:ext cx="4760350" cy="2630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691679" y="2486362"/>
            <a:ext cx="1888591" cy="652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5831300" y="680356"/>
            <a:ext cx="2953654" cy="2377662"/>
          </a:xfrm>
          <a:prstGeom prst="mathMultiply">
            <a:avLst>
              <a:gd name="adj1" fmla="val 16482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6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10" grpId="0" animBg="1"/>
      <p:bldP spid="2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t="14380" r="71288" b="6895"/>
          <a:stretch/>
        </p:blipFill>
        <p:spPr>
          <a:xfrm>
            <a:off x="1331640" y="1412776"/>
            <a:ext cx="1212981" cy="25472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6" t="14505" r="35181" b="7058"/>
          <a:stretch/>
        </p:blipFill>
        <p:spPr>
          <a:xfrm>
            <a:off x="4139952" y="1412776"/>
            <a:ext cx="1212980" cy="25379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9" t="15018" r="3396" b="5681"/>
          <a:stretch/>
        </p:blipFill>
        <p:spPr>
          <a:xfrm>
            <a:off x="6948264" y="1384784"/>
            <a:ext cx="1156996" cy="25659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07" y="7656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웹 아키텍처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1451" y="4667616"/>
            <a:ext cx="1873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클라이언트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아키텍</a:t>
            </a:r>
            <a:r>
              <a:rPr lang="ko-KR" altLang="en-US" sz="2000" b="1" dirty="0">
                <a:solidFill>
                  <a:schemeClr val="bg1"/>
                </a:solidFill>
              </a:rPr>
              <a:t>처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716" y="4687966"/>
            <a:ext cx="1873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서버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아키텍</a:t>
            </a:r>
            <a:r>
              <a:rPr lang="ko-KR" altLang="en-US" sz="2000" b="1" dirty="0">
                <a:solidFill>
                  <a:schemeClr val="bg1"/>
                </a:solidFill>
              </a:rPr>
              <a:t>처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1185" y="4667615"/>
            <a:ext cx="1873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DB</a:t>
            </a: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아키텍</a:t>
            </a:r>
            <a:r>
              <a:rPr lang="ko-KR" altLang="en-US" sz="2000" b="1" dirty="0">
                <a:solidFill>
                  <a:schemeClr val="bg1"/>
                </a:solidFill>
              </a:rPr>
              <a:t>처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79912" y="1268760"/>
            <a:ext cx="1872208" cy="4392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512" y="6290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웹 아키텍처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3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496</Words>
  <Application>Microsoft Office PowerPoint</Application>
  <PresentationFormat>화면 슬라이드 쇼(4:3)</PresentationFormat>
  <Paragraphs>156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 young Jung</dc:creator>
  <cp:lastModifiedBy>da young Jung</cp:lastModifiedBy>
  <cp:revision>32</cp:revision>
  <dcterms:created xsi:type="dcterms:W3CDTF">2020-10-03T12:54:50Z</dcterms:created>
  <dcterms:modified xsi:type="dcterms:W3CDTF">2020-10-03T21:09:10Z</dcterms:modified>
</cp:coreProperties>
</file>