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69"/>
  </p:notesMasterIdLst>
  <p:handoutMasterIdLst>
    <p:handoutMasterId r:id="rId70"/>
  </p:handoutMasterIdLst>
  <p:sldIdLst>
    <p:sldId id="284" r:id="rId2"/>
    <p:sldId id="411" r:id="rId3"/>
    <p:sldId id="28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303" r:id="rId19"/>
    <p:sldId id="304" r:id="rId20"/>
    <p:sldId id="305" r:id="rId21"/>
    <p:sldId id="306" r:id="rId22"/>
    <p:sldId id="307" r:id="rId23"/>
    <p:sldId id="308" r:id="rId24"/>
    <p:sldId id="372" r:id="rId25"/>
    <p:sldId id="373" r:id="rId26"/>
    <p:sldId id="374" r:id="rId27"/>
    <p:sldId id="375" r:id="rId28"/>
    <p:sldId id="376" r:id="rId29"/>
    <p:sldId id="377" r:id="rId30"/>
    <p:sldId id="369" r:id="rId31"/>
    <p:sldId id="309" r:id="rId32"/>
    <p:sldId id="299" r:id="rId33"/>
    <p:sldId id="300" r:id="rId34"/>
    <p:sldId id="378" r:id="rId35"/>
    <p:sldId id="379" r:id="rId36"/>
    <p:sldId id="371" r:id="rId37"/>
    <p:sldId id="301" r:id="rId38"/>
    <p:sldId id="318" r:id="rId39"/>
    <p:sldId id="302" r:id="rId40"/>
    <p:sldId id="317" r:id="rId41"/>
    <p:sldId id="319" r:id="rId42"/>
    <p:sldId id="388" r:id="rId43"/>
    <p:sldId id="358" r:id="rId44"/>
    <p:sldId id="359" r:id="rId45"/>
    <p:sldId id="360" r:id="rId46"/>
    <p:sldId id="361" r:id="rId47"/>
    <p:sldId id="389" r:id="rId48"/>
    <p:sldId id="390" r:id="rId49"/>
    <p:sldId id="391" r:id="rId50"/>
    <p:sldId id="392" r:id="rId51"/>
    <p:sldId id="393" r:id="rId52"/>
    <p:sldId id="394" r:id="rId53"/>
    <p:sldId id="395" r:id="rId54"/>
    <p:sldId id="396" r:id="rId55"/>
    <p:sldId id="397" r:id="rId56"/>
    <p:sldId id="398" r:id="rId57"/>
    <p:sldId id="399" r:id="rId58"/>
    <p:sldId id="400" r:id="rId59"/>
    <p:sldId id="401" r:id="rId60"/>
    <p:sldId id="403" r:id="rId61"/>
    <p:sldId id="404" r:id="rId62"/>
    <p:sldId id="405" r:id="rId63"/>
    <p:sldId id="406" r:id="rId64"/>
    <p:sldId id="407" r:id="rId65"/>
    <p:sldId id="408" r:id="rId66"/>
    <p:sldId id="409" r:id="rId67"/>
    <p:sldId id="410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5A9"/>
    <a:srgbClr val="4A452A"/>
    <a:srgbClr val="FF6E47"/>
    <a:srgbClr val="23A198"/>
    <a:srgbClr val="28B5AC"/>
    <a:srgbClr val="33448F"/>
    <a:srgbClr val="2585C2"/>
    <a:srgbClr val="6FC39D"/>
    <a:srgbClr val="3A8A66"/>
    <a:srgbClr val="25B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1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27EFA-7D22-478C-AEB5-C5A107C864D3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184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14956-3578-4177-94D4-BBC9DD1711A3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1AA8E-FD2E-4408-9572-4C2FC8645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7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1AA8E-FD2E-4408-9572-4C2FC8645E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512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358EC-97B9-4235-98BD-7750A2904CC1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731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1AA8E-FD2E-4408-9572-4C2FC8645E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50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1AA8E-FD2E-4408-9572-4C2FC8645E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172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1AA8E-FD2E-4408-9572-4C2FC8645E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995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1AA8E-FD2E-4408-9572-4C2FC8645E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401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1AA8E-FD2E-4408-9572-4C2FC8645E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54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1AA8E-FD2E-4408-9572-4C2FC8645EC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08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358EC-97B9-4235-98BD-7750A2904CC1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18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358EC-97B9-4235-98BD-7750A2904CC1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79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/>
          <p:cNvSpPr/>
          <p:nvPr userDrawn="1"/>
        </p:nvSpPr>
        <p:spPr>
          <a:xfrm>
            <a:off x="658323" y="896429"/>
            <a:ext cx="2254210" cy="2254210"/>
          </a:xfrm>
          <a:prstGeom prst="ellipse">
            <a:avLst/>
          </a:prstGeom>
          <a:noFill/>
          <a:ln w="381000">
            <a:solidFill>
              <a:srgbClr val="2585C2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4" name="직사각형 23"/>
          <p:cNvSpPr/>
          <p:nvPr userDrawn="1"/>
        </p:nvSpPr>
        <p:spPr>
          <a:xfrm>
            <a:off x="1" y="2023534"/>
            <a:ext cx="12192000" cy="2392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5" name="직사각형 24"/>
          <p:cNvSpPr/>
          <p:nvPr userDrawn="1"/>
        </p:nvSpPr>
        <p:spPr>
          <a:xfrm>
            <a:off x="0" y="1921934"/>
            <a:ext cx="8771467" cy="101600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6" name="직사각형 25"/>
          <p:cNvSpPr/>
          <p:nvPr userDrawn="1"/>
        </p:nvSpPr>
        <p:spPr>
          <a:xfrm>
            <a:off x="8771467" y="1921934"/>
            <a:ext cx="3420533" cy="1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7" name="직사각형 26"/>
          <p:cNvSpPr/>
          <p:nvPr userDrawn="1"/>
        </p:nvSpPr>
        <p:spPr>
          <a:xfrm>
            <a:off x="0" y="4357660"/>
            <a:ext cx="8771467" cy="1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8" name="직사각형 27"/>
          <p:cNvSpPr/>
          <p:nvPr userDrawn="1"/>
        </p:nvSpPr>
        <p:spPr>
          <a:xfrm>
            <a:off x="1566333" y="4357660"/>
            <a:ext cx="10625667" cy="101600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0" name="타원 29"/>
          <p:cNvSpPr/>
          <p:nvPr userDrawn="1"/>
        </p:nvSpPr>
        <p:spPr>
          <a:xfrm>
            <a:off x="10999159" y="6295765"/>
            <a:ext cx="268937" cy="268937"/>
          </a:xfrm>
          <a:prstGeom prst="ellipse">
            <a:avLst/>
          </a:prstGeom>
          <a:solidFill>
            <a:srgbClr val="2585C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1" name="타원 30"/>
          <p:cNvSpPr/>
          <p:nvPr userDrawn="1"/>
        </p:nvSpPr>
        <p:spPr>
          <a:xfrm>
            <a:off x="10998960" y="5546786"/>
            <a:ext cx="534837" cy="534837"/>
          </a:xfrm>
          <a:prstGeom prst="ellipse">
            <a:avLst/>
          </a:prstGeom>
          <a:solidFill>
            <a:srgbClr val="2585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2" name="타원 31"/>
          <p:cNvSpPr/>
          <p:nvPr userDrawn="1"/>
        </p:nvSpPr>
        <p:spPr>
          <a:xfrm>
            <a:off x="2474184" y="219858"/>
            <a:ext cx="717750" cy="717750"/>
          </a:xfrm>
          <a:prstGeom prst="ellipse">
            <a:avLst/>
          </a:prstGeom>
          <a:solidFill>
            <a:srgbClr val="2585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3" name="타원 32"/>
          <p:cNvSpPr/>
          <p:nvPr userDrawn="1"/>
        </p:nvSpPr>
        <p:spPr>
          <a:xfrm>
            <a:off x="2042383" y="372754"/>
            <a:ext cx="302882" cy="302882"/>
          </a:xfrm>
          <a:prstGeom prst="ellipse">
            <a:avLst/>
          </a:prstGeom>
          <a:solidFill>
            <a:srgbClr val="2585C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9" name="자유형 38"/>
          <p:cNvSpPr/>
          <p:nvPr userDrawn="1"/>
        </p:nvSpPr>
        <p:spPr>
          <a:xfrm flipH="1">
            <a:off x="11342959" y="6110040"/>
            <a:ext cx="857061" cy="747960"/>
          </a:xfrm>
          <a:custGeom>
            <a:avLst/>
            <a:gdLst>
              <a:gd name="connsiteX0" fmla="*/ 117780 w 857061"/>
              <a:gd name="connsiteY0" fmla="*/ 0 h 747960"/>
              <a:gd name="connsiteX1" fmla="*/ 42193 w 857061"/>
              <a:gd name="connsiteY1" fmla="*/ 3817 h 747960"/>
              <a:gd name="connsiteX2" fmla="*/ 0 w 857061"/>
              <a:gd name="connsiteY2" fmla="*/ 10257 h 747960"/>
              <a:gd name="connsiteX3" fmla="*/ 0 w 857061"/>
              <a:gd name="connsiteY3" fmla="*/ 747960 h 747960"/>
              <a:gd name="connsiteX4" fmla="*/ 856404 w 857061"/>
              <a:gd name="connsiteY4" fmla="*/ 747960 h 747960"/>
              <a:gd name="connsiteX5" fmla="*/ 857061 w 857061"/>
              <a:gd name="connsiteY5" fmla="*/ 739281 h 747960"/>
              <a:gd name="connsiteX6" fmla="*/ 117780 w 857061"/>
              <a:gd name="connsiteY6" fmla="*/ 0 h 74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061" h="747960">
                <a:moveTo>
                  <a:pt x="117780" y="0"/>
                </a:moveTo>
                <a:cubicBezTo>
                  <a:pt x="92261" y="0"/>
                  <a:pt x="67045" y="1293"/>
                  <a:pt x="42193" y="3817"/>
                </a:cubicBezTo>
                <a:lnTo>
                  <a:pt x="0" y="10257"/>
                </a:lnTo>
                <a:lnTo>
                  <a:pt x="0" y="747960"/>
                </a:lnTo>
                <a:lnTo>
                  <a:pt x="856404" y="747960"/>
                </a:lnTo>
                <a:lnTo>
                  <a:pt x="857061" y="739281"/>
                </a:lnTo>
                <a:cubicBezTo>
                  <a:pt x="857061" y="330987"/>
                  <a:pt x="526074" y="0"/>
                  <a:pt x="117780" y="0"/>
                </a:cubicBezTo>
                <a:close/>
              </a:path>
            </a:pathLst>
          </a:custGeom>
          <a:solidFill>
            <a:srgbClr val="2585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 userDrawn="1"/>
        </p:nvSpPr>
        <p:spPr>
          <a:xfrm>
            <a:off x="0" y="5545501"/>
            <a:ext cx="1503947" cy="1312499"/>
          </a:xfrm>
          <a:custGeom>
            <a:avLst/>
            <a:gdLst>
              <a:gd name="connsiteX0" fmla="*/ 117780 w 857061"/>
              <a:gd name="connsiteY0" fmla="*/ 0 h 747960"/>
              <a:gd name="connsiteX1" fmla="*/ 42193 w 857061"/>
              <a:gd name="connsiteY1" fmla="*/ 3817 h 747960"/>
              <a:gd name="connsiteX2" fmla="*/ 0 w 857061"/>
              <a:gd name="connsiteY2" fmla="*/ 10257 h 747960"/>
              <a:gd name="connsiteX3" fmla="*/ 0 w 857061"/>
              <a:gd name="connsiteY3" fmla="*/ 747960 h 747960"/>
              <a:gd name="connsiteX4" fmla="*/ 856404 w 857061"/>
              <a:gd name="connsiteY4" fmla="*/ 747960 h 747960"/>
              <a:gd name="connsiteX5" fmla="*/ 857061 w 857061"/>
              <a:gd name="connsiteY5" fmla="*/ 739281 h 747960"/>
              <a:gd name="connsiteX6" fmla="*/ 117780 w 857061"/>
              <a:gd name="connsiteY6" fmla="*/ 0 h 74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061" h="747960">
                <a:moveTo>
                  <a:pt x="117780" y="0"/>
                </a:moveTo>
                <a:cubicBezTo>
                  <a:pt x="92261" y="0"/>
                  <a:pt x="67045" y="1293"/>
                  <a:pt x="42193" y="3817"/>
                </a:cubicBezTo>
                <a:lnTo>
                  <a:pt x="0" y="10257"/>
                </a:lnTo>
                <a:lnTo>
                  <a:pt x="0" y="747960"/>
                </a:lnTo>
                <a:lnTo>
                  <a:pt x="856404" y="747960"/>
                </a:lnTo>
                <a:lnTo>
                  <a:pt x="857061" y="739281"/>
                </a:lnTo>
                <a:cubicBezTo>
                  <a:pt x="857061" y="330987"/>
                  <a:pt x="526074" y="0"/>
                  <a:pt x="117780" y="0"/>
                </a:cubicBezTo>
                <a:close/>
              </a:path>
            </a:pathLst>
          </a:custGeom>
          <a:solidFill>
            <a:srgbClr val="FF6E47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rot="16200000" flipH="1">
            <a:off x="10408648" y="-17810"/>
            <a:ext cx="1768644" cy="1804264"/>
            <a:chOff x="-12031" y="4822661"/>
            <a:chExt cx="2033337" cy="2074288"/>
          </a:xfrm>
        </p:grpSpPr>
        <p:sp>
          <p:nvSpPr>
            <p:cNvPr id="22" name="자유형 21"/>
            <p:cNvSpPr/>
            <p:nvPr userDrawn="1"/>
          </p:nvSpPr>
          <p:spPr>
            <a:xfrm>
              <a:off x="-12031" y="4822661"/>
              <a:ext cx="2033337" cy="2070723"/>
            </a:xfrm>
            <a:custGeom>
              <a:avLst/>
              <a:gdLst>
                <a:gd name="connsiteX0" fmla="*/ 279428 w 2033337"/>
                <a:gd name="connsiteY0" fmla="*/ 0 h 1959139"/>
                <a:gd name="connsiteX1" fmla="*/ 2033337 w 2033337"/>
                <a:gd name="connsiteY1" fmla="*/ 1753910 h 1959139"/>
                <a:gd name="connsiteX2" fmla="*/ 2017810 w 2033337"/>
                <a:gd name="connsiteY2" fmla="*/ 1959139 h 1959139"/>
                <a:gd name="connsiteX3" fmla="*/ 0 w 2033337"/>
                <a:gd name="connsiteY3" fmla="*/ 1959139 h 1959139"/>
                <a:gd name="connsiteX4" fmla="*/ 0 w 2033337"/>
                <a:gd name="connsiteY4" fmla="*/ 24333 h 1959139"/>
                <a:gd name="connsiteX5" fmla="*/ 100101 w 2033337"/>
                <a:gd name="connsiteY5" fmla="*/ 9056 h 1959139"/>
                <a:gd name="connsiteX6" fmla="*/ 279428 w 2033337"/>
                <a:gd name="connsiteY6" fmla="*/ 0 h 195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3337" h="1959139">
                  <a:moveTo>
                    <a:pt x="279428" y="0"/>
                  </a:moveTo>
                  <a:cubicBezTo>
                    <a:pt x="1248086" y="0"/>
                    <a:pt x="2033337" y="785252"/>
                    <a:pt x="2033337" y="1753910"/>
                  </a:cubicBezTo>
                  <a:lnTo>
                    <a:pt x="2017810" y="1959139"/>
                  </a:lnTo>
                  <a:lnTo>
                    <a:pt x="0" y="1959139"/>
                  </a:lnTo>
                  <a:lnTo>
                    <a:pt x="0" y="24333"/>
                  </a:lnTo>
                  <a:lnTo>
                    <a:pt x="100101" y="9056"/>
                  </a:lnTo>
                  <a:cubicBezTo>
                    <a:pt x="159062" y="3067"/>
                    <a:pt x="218886" y="0"/>
                    <a:pt x="279428" y="0"/>
                  </a:cubicBezTo>
                  <a:close/>
                </a:path>
              </a:pathLst>
            </a:custGeom>
            <a:solidFill>
              <a:srgbClr val="FF6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1" y="5170842"/>
              <a:ext cx="1666070" cy="1726107"/>
            </a:xfrm>
            <a:custGeom>
              <a:avLst/>
              <a:gdLst>
                <a:gd name="connsiteX0" fmla="*/ 279428 w 2033337"/>
                <a:gd name="connsiteY0" fmla="*/ 0 h 1959139"/>
                <a:gd name="connsiteX1" fmla="*/ 2033337 w 2033337"/>
                <a:gd name="connsiteY1" fmla="*/ 1753910 h 1959139"/>
                <a:gd name="connsiteX2" fmla="*/ 2017810 w 2033337"/>
                <a:gd name="connsiteY2" fmla="*/ 1959139 h 1959139"/>
                <a:gd name="connsiteX3" fmla="*/ 0 w 2033337"/>
                <a:gd name="connsiteY3" fmla="*/ 1959139 h 1959139"/>
                <a:gd name="connsiteX4" fmla="*/ 0 w 2033337"/>
                <a:gd name="connsiteY4" fmla="*/ 24333 h 1959139"/>
                <a:gd name="connsiteX5" fmla="*/ 100101 w 2033337"/>
                <a:gd name="connsiteY5" fmla="*/ 9056 h 1959139"/>
                <a:gd name="connsiteX6" fmla="*/ 279428 w 2033337"/>
                <a:gd name="connsiteY6" fmla="*/ 0 h 195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3337" h="1959139">
                  <a:moveTo>
                    <a:pt x="279428" y="0"/>
                  </a:moveTo>
                  <a:cubicBezTo>
                    <a:pt x="1248086" y="0"/>
                    <a:pt x="2033337" y="785252"/>
                    <a:pt x="2033337" y="1753910"/>
                  </a:cubicBezTo>
                  <a:lnTo>
                    <a:pt x="2017810" y="1959139"/>
                  </a:lnTo>
                  <a:lnTo>
                    <a:pt x="0" y="1959139"/>
                  </a:lnTo>
                  <a:lnTo>
                    <a:pt x="0" y="24333"/>
                  </a:lnTo>
                  <a:lnTo>
                    <a:pt x="100101" y="9056"/>
                  </a:lnTo>
                  <a:cubicBezTo>
                    <a:pt x="159062" y="3067"/>
                    <a:pt x="218886" y="0"/>
                    <a:pt x="2794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7" name="타원 16"/>
          <p:cNvSpPr/>
          <p:nvPr userDrawn="1"/>
        </p:nvSpPr>
        <p:spPr>
          <a:xfrm>
            <a:off x="10939500" y="1747183"/>
            <a:ext cx="351919" cy="351919"/>
          </a:xfrm>
          <a:prstGeom prst="ellipse">
            <a:avLst/>
          </a:prstGeom>
          <a:solidFill>
            <a:srgbClr val="FF6E4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 userDrawn="1"/>
        </p:nvSpPr>
        <p:spPr>
          <a:xfrm>
            <a:off x="11299963" y="1899342"/>
            <a:ext cx="742686" cy="742686"/>
          </a:xfrm>
          <a:prstGeom prst="ellipse">
            <a:avLst/>
          </a:prstGeom>
          <a:solidFill>
            <a:srgbClr val="FF6E4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6180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 userDrawn="1"/>
        </p:nvSpPr>
        <p:spPr>
          <a:xfrm>
            <a:off x="8415867" y="0"/>
            <a:ext cx="3776133" cy="618067"/>
          </a:xfrm>
          <a:custGeom>
            <a:avLst/>
            <a:gdLst>
              <a:gd name="connsiteX0" fmla="*/ 0 w 12192000"/>
              <a:gd name="connsiteY0" fmla="*/ 0 h 618067"/>
              <a:gd name="connsiteX1" fmla="*/ 12192000 w 12192000"/>
              <a:gd name="connsiteY1" fmla="*/ 0 h 618067"/>
              <a:gd name="connsiteX2" fmla="*/ 12192000 w 12192000"/>
              <a:gd name="connsiteY2" fmla="*/ 618067 h 618067"/>
              <a:gd name="connsiteX3" fmla="*/ 0 w 12192000"/>
              <a:gd name="connsiteY3" fmla="*/ 618067 h 618067"/>
              <a:gd name="connsiteX4" fmla="*/ 0 w 12192000"/>
              <a:gd name="connsiteY4" fmla="*/ 0 h 618067"/>
              <a:gd name="connsiteX0" fmla="*/ 812800 w 12192000"/>
              <a:gd name="connsiteY0" fmla="*/ 0 h 626534"/>
              <a:gd name="connsiteX1" fmla="*/ 12192000 w 12192000"/>
              <a:gd name="connsiteY1" fmla="*/ 8467 h 626534"/>
              <a:gd name="connsiteX2" fmla="*/ 12192000 w 12192000"/>
              <a:gd name="connsiteY2" fmla="*/ 626534 h 626534"/>
              <a:gd name="connsiteX3" fmla="*/ 0 w 12192000"/>
              <a:gd name="connsiteY3" fmla="*/ 626534 h 626534"/>
              <a:gd name="connsiteX4" fmla="*/ 812800 w 12192000"/>
              <a:gd name="connsiteY4" fmla="*/ 0 h 626534"/>
              <a:gd name="connsiteX0" fmla="*/ 866353 w 12192000"/>
              <a:gd name="connsiteY0" fmla="*/ 0 h 618067"/>
              <a:gd name="connsiteX1" fmla="*/ 12192000 w 12192000"/>
              <a:gd name="connsiteY1" fmla="*/ 0 h 618067"/>
              <a:gd name="connsiteX2" fmla="*/ 12192000 w 12192000"/>
              <a:gd name="connsiteY2" fmla="*/ 618067 h 618067"/>
              <a:gd name="connsiteX3" fmla="*/ 0 w 12192000"/>
              <a:gd name="connsiteY3" fmla="*/ 618067 h 618067"/>
              <a:gd name="connsiteX4" fmla="*/ 866353 w 12192000"/>
              <a:gd name="connsiteY4" fmla="*/ 0 h 61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18067">
                <a:moveTo>
                  <a:pt x="866353" y="0"/>
                </a:moveTo>
                <a:lnTo>
                  <a:pt x="12192000" y="0"/>
                </a:lnTo>
                <a:lnTo>
                  <a:pt x="12192000" y="618067"/>
                </a:lnTo>
                <a:lnTo>
                  <a:pt x="0" y="618067"/>
                </a:lnTo>
                <a:lnTo>
                  <a:pt x="86635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4" y="89052"/>
            <a:ext cx="439962" cy="439962"/>
          </a:xfrm>
          <a:prstGeom prst="rect">
            <a:avLst/>
          </a:prstGeom>
        </p:spPr>
      </p:pic>
      <p:sp>
        <p:nvSpPr>
          <p:cNvPr id="39" name="직사각형 38"/>
          <p:cNvSpPr/>
          <p:nvPr userDrawn="1"/>
        </p:nvSpPr>
        <p:spPr>
          <a:xfrm>
            <a:off x="0" y="6781800"/>
            <a:ext cx="12192000" cy="846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 userDrawn="1"/>
        </p:nvSpPr>
        <p:spPr>
          <a:xfrm rot="6945975">
            <a:off x="1235399" y="6012865"/>
            <a:ext cx="753659" cy="649706"/>
          </a:xfrm>
          <a:prstGeom prst="triangle">
            <a:avLst/>
          </a:prstGeom>
          <a:solidFill>
            <a:srgbClr val="FF6E4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3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/>
          <p:cNvSpPr/>
          <p:nvPr userDrawn="1"/>
        </p:nvSpPr>
        <p:spPr>
          <a:xfrm>
            <a:off x="658323" y="896429"/>
            <a:ext cx="2254210" cy="2254210"/>
          </a:xfrm>
          <a:prstGeom prst="ellipse">
            <a:avLst/>
          </a:prstGeom>
          <a:noFill/>
          <a:ln w="381000">
            <a:solidFill>
              <a:srgbClr val="FFC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4" name="직사각형 23"/>
          <p:cNvSpPr/>
          <p:nvPr userDrawn="1"/>
        </p:nvSpPr>
        <p:spPr>
          <a:xfrm>
            <a:off x="1" y="2023534"/>
            <a:ext cx="12192000" cy="2392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5" name="직사각형 24"/>
          <p:cNvSpPr/>
          <p:nvPr userDrawn="1"/>
        </p:nvSpPr>
        <p:spPr>
          <a:xfrm>
            <a:off x="0" y="1921934"/>
            <a:ext cx="8771467" cy="101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6" name="직사각형 25"/>
          <p:cNvSpPr/>
          <p:nvPr userDrawn="1"/>
        </p:nvSpPr>
        <p:spPr>
          <a:xfrm>
            <a:off x="8771467" y="1921934"/>
            <a:ext cx="3420533" cy="1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7" name="직사각형 26"/>
          <p:cNvSpPr/>
          <p:nvPr userDrawn="1"/>
        </p:nvSpPr>
        <p:spPr>
          <a:xfrm>
            <a:off x="0" y="4357660"/>
            <a:ext cx="8771467" cy="1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8" name="직사각형 27"/>
          <p:cNvSpPr/>
          <p:nvPr userDrawn="1"/>
        </p:nvSpPr>
        <p:spPr>
          <a:xfrm>
            <a:off x="1566333" y="4357660"/>
            <a:ext cx="10625667" cy="101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0" name="타원 29"/>
          <p:cNvSpPr/>
          <p:nvPr userDrawn="1"/>
        </p:nvSpPr>
        <p:spPr>
          <a:xfrm>
            <a:off x="10999159" y="6295765"/>
            <a:ext cx="268937" cy="26893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1" name="타원 30"/>
          <p:cNvSpPr/>
          <p:nvPr userDrawn="1"/>
        </p:nvSpPr>
        <p:spPr>
          <a:xfrm>
            <a:off x="10998960" y="5546786"/>
            <a:ext cx="534837" cy="534837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2" name="타원 31"/>
          <p:cNvSpPr/>
          <p:nvPr userDrawn="1"/>
        </p:nvSpPr>
        <p:spPr>
          <a:xfrm>
            <a:off x="2474184" y="219858"/>
            <a:ext cx="717750" cy="717750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3" name="타원 32"/>
          <p:cNvSpPr/>
          <p:nvPr userDrawn="1"/>
        </p:nvSpPr>
        <p:spPr>
          <a:xfrm>
            <a:off x="2042383" y="372754"/>
            <a:ext cx="302882" cy="302882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9" name="자유형 38"/>
          <p:cNvSpPr/>
          <p:nvPr userDrawn="1"/>
        </p:nvSpPr>
        <p:spPr>
          <a:xfrm flipH="1">
            <a:off x="11342959" y="6110040"/>
            <a:ext cx="857061" cy="747960"/>
          </a:xfrm>
          <a:custGeom>
            <a:avLst/>
            <a:gdLst>
              <a:gd name="connsiteX0" fmla="*/ 117780 w 857061"/>
              <a:gd name="connsiteY0" fmla="*/ 0 h 747960"/>
              <a:gd name="connsiteX1" fmla="*/ 42193 w 857061"/>
              <a:gd name="connsiteY1" fmla="*/ 3817 h 747960"/>
              <a:gd name="connsiteX2" fmla="*/ 0 w 857061"/>
              <a:gd name="connsiteY2" fmla="*/ 10257 h 747960"/>
              <a:gd name="connsiteX3" fmla="*/ 0 w 857061"/>
              <a:gd name="connsiteY3" fmla="*/ 747960 h 747960"/>
              <a:gd name="connsiteX4" fmla="*/ 856404 w 857061"/>
              <a:gd name="connsiteY4" fmla="*/ 747960 h 747960"/>
              <a:gd name="connsiteX5" fmla="*/ 857061 w 857061"/>
              <a:gd name="connsiteY5" fmla="*/ 739281 h 747960"/>
              <a:gd name="connsiteX6" fmla="*/ 117780 w 857061"/>
              <a:gd name="connsiteY6" fmla="*/ 0 h 74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061" h="747960">
                <a:moveTo>
                  <a:pt x="117780" y="0"/>
                </a:moveTo>
                <a:cubicBezTo>
                  <a:pt x="92261" y="0"/>
                  <a:pt x="67045" y="1293"/>
                  <a:pt x="42193" y="3817"/>
                </a:cubicBezTo>
                <a:lnTo>
                  <a:pt x="0" y="10257"/>
                </a:lnTo>
                <a:lnTo>
                  <a:pt x="0" y="747960"/>
                </a:lnTo>
                <a:lnTo>
                  <a:pt x="856404" y="747960"/>
                </a:lnTo>
                <a:lnTo>
                  <a:pt x="857061" y="739281"/>
                </a:lnTo>
                <a:cubicBezTo>
                  <a:pt x="857061" y="330987"/>
                  <a:pt x="526074" y="0"/>
                  <a:pt x="117780" y="0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64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 userDrawn="1"/>
        </p:nvSpPr>
        <p:spPr>
          <a:xfrm>
            <a:off x="0" y="5545501"/>
            <a:ext cx="1503947" cy="1312499"/>
          </a:xfrm>
          <a:custGeom>
            <a:avLst/>
            <a:gdLst>
              <a:gd name="connsiteX0" fmla="*/ 117780 w 857061"/>
              <a:gd name="connsiteY0" fmla="*/ 0 h 747960"/>
              <a:gd name="connsiteX1" fmla="*/ 42193 w 857061"/>
              <a:gd name="connsiteY1" fmla="*/ 3817 h 747960"/>
              <a:gd name="connsiteX2" fmla="*/ 0 w 857061"/>
              <a:gd name="connsiteY2" fmla="*/ 10257 h 747960"/>
              <a:gd name="connsiteX3" fmla="*/ 0 w 857061"/>
              <a:gd name="connsiteY3" fmla="*/ 747960 h 747960"/>
              <a:gd name="connsiteX4" fmla="*/ 856404 w 857061"/>
              <a:gd name="connsiteY4" fmla="*/ 747960 h 747960"/>
              <a:gd name="connsiteX5" fmla="*/ 857061 w 857061"/>
              <a:gd name="connsiteY5" fmla="*/ 739281 h 747960"/>
              <a:gd name="connsiteX6" fmla="*/ 117780 w 857061"/>
              <a:gd name="connsiteY6" fmla="*/ 0 h 74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061" h="747960">
                <a:moveTo>
                  <a:pt x="117780" y="0"/>
                </a:moveTo>
                <a:cubicBezTo>
                  <a:pt x="92261" y="0"/>
                  <a:pt x="67045" y="1293"/>
                  <a:pt x="42193" y="3817"/>
                </a:cubicBezTo>
                <a:lnTo>
                  <a:pt x="0" y="10257"/>
                </a:lnTo>
                <a:lnTo>
                  <a:pt x="0" y="747960"/>
                </a:lnTo>
                <a:lnTo>
                  <a:pt x="856404" y="747960"/>
                </a:lnTo>
                <a:lnTo>
                  <a:pt x="857061" y="739281"/>
                </a:lnTo>
                <a:cubicBezTo>
                  <a:pt x="857061" y="330987"/>
                  <a:pt x="526074" y="0"/>
                  <a:pt x="117780" y="0"/>
                </a:cubicBezTo>
                <a:close/>
              </a:path>
            </a:pathLst>
          </a:custGeom>
          <a:solidFill>
            <a:srgbClr val="FFC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rot="16200000" flipH="1">
            <a:off x="10408648" y="-17810"/>
            <a:ext cx="1768644" cy="1804264"/>
            <a:chOff x="-12031" y="4822661"/>
            <a:chExt cx="2033337" cy="2074288"/>
          </a:xfrm>
        </p:grpSpPr>
        <p:sp>
          <p:nvSpPr>
            <p:cNvPr id="22" name="자유형 21"/>
            <p:cNvSpPr/>
            <p:nvPr userDrawn="1"/>
          </p:nvSpPr>
          <p:spPr>
            <a:xfrm>
              <a:off x="-12031" y="4822661"/>
              <a:ext cx="2033337" cy="2070723"/>
            </a:xfrm>
            <a:custGeom>
              <a:avLst/>
              <a:gdLst>
                <a:gd name="connsiteX0" fmla="*/ 279428 w 2033337"/>
                <a:gd name="connsiteY0" fmla="*/ 0 h 1959139"/>
                <a:gd name="connsiteX1" fmla="*/ 2033337 w 2033337"/>
                <a:gd name="connsiteY1" fmla="*/ 1753910 h 1959139"/>
                <a:gd name="connsiteX2" fmla="*/ 2017810 w 2033337"/>
                <a:gd name="connsiteY2" fmla="*/ 1959139 h 1959139"/>
                <a:gd name="connsiteX3" fmla="*/ 0 w 2033337"/>
                <a:gd name="connsiteY3" fmla="*/ 1959139 h 1959139"/>
                <a:gd name="connsiteX4" fmla="*/ 0 w 2033337"/>
                <a:gd name="connsiteY4" fmla="*/ 24333 h 1959139"/>
                <a:gd name="connsiteX5" fmla="*/ 100101 w 2033337"/>
                <a:gd name="connsiteY5" fmla="*/ 9056 h 1959139"/>
                <a:gd name="connsiteX6" fmla="*/ 279428 w 2033337"/>
                <a:gd name="connsiteY6" fmla="*/ 0 h 195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3337" h="1959139">
                  <a:moveTo>
                    <a:pt x="279428" y="0"/>
                  </a:moveTo>
                  <a:cubicBezTo>
                    <a:pt x="1248086" y="0"/>
                    <a:pt x="2033337" y="785252"/>
                    <a:pt x="2033337" y="1753910"/>
                  </a:cubicBezTo>
                  <a:lnTo>
                    <a:pt x="2017810" y="1959139"/>
                  </a:lnTo>
                  <a:lnTo>
                    <a:pt x="0" y="1959139"/>
                  </a:lnTo>
                  <a:lnTo>
                    <a:pt x="0" y="24333"/>
                  </a:lnTo>
                  <a:lnTo>
                    <a:pt x="100101" y="9056"/>
                  </a:lnTo>
                  <a:cubicBezTo>
                    <a:pt x="159062" y="3067"/>
                    <a:pt x="218886" y="0"/>
                    <a:pt x="279428" y="0"/>
                  </a:cubicBezTo>
                  <a:close/>
                </a:path>
              </a:pathLst>
            </a:cu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1" y="5170842"/>
              <a:ext cx="1666070" cy="1726107"/>
            </a:xfrm>
            <a:custGeom>
              <a:avLst/>
              <a:gdLst>
                <a:gd name="connsiteX0" fmla="*/ 279428 w 2033337"/>
                <a:gd name="connsiteY0" fmla="*/ 0 h 1959139"/>
                <a:gd name="connsiteX1" fmla="*/ 2033337 w 2033337"/>
                <a:gd name="connsiteY1" fmla="*/ 1753910 h 1959139"/>
                <a:gd name="connsiteX2" fmla="*/ 2017810 w 2033337"/>
                <a:gd name="connsiteY2" fmla="*/ 1959139 h 1959139"/>
                <a:gd name="connsiteX3" fmla="*/ 0 w 2033337"/>
                <a:gd name="connsiteY3" fmla="*/ 1959139 h 1959139"/>
                <a:gd name="connsiteX4" fmla="*/ 0 w 2033337"/>
                <a:gd name="connsiteY4" fmla="*/ 24333 h 1959139"/>
                <a:gd name="connsiteX5" fmla="*/ 100101 w 2033337"/>
                <a:gd name="connsiteY5" fmla="*/ 9056 h 1959139"/>
                <a:gd name="connsiteX6" fmla="*/ 279428 w 2033337"/>
                <a:gd name="connsiteY6" fmla="*/ 0 h 195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3337" h="1959139">
                  <a:moveTo>
                    <a:pt x="279428" y="0"/>
                  </a:moveTo>
                  <a:cubicBezTo>
                    <a:pt x="1248086" y="0"/>
                    <a:pt x="2033337" y="785252"/>
                    <a:pt x="2033337" y="1753910"/>
                  </a:cubicBezTo>
                  <a:lnTo>
                    <a:pt x="2017810" y="1959139"/>
                  </a:lnTo>
                  <a:lnTo>
                    <a:pt x="0" y="1959139"/>
                  </a:lnTo>
                  <a:lnTo>
                    <a:pt x="0" y="24333"/>
                  </a:lnTo>
                  <a:lnTo>
                    <a:pt x="100101" y="9056"/>
                  </a:lnTo>
                  <a:cubicBezTo>
                    <a:pt x="159062" y="3067"/>
                    <a:pt x="218886" y="0"/>
                    <a:pt x="2794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7" name="타원 16"/>
          <p:cNvSpPr/>
          <p:nvPr userDrawn="1"/>
        </p:nvSpPr>
        <p:spPr>
          <a:xfrm>
            <a:off x="10939500" y="1747183"/>
            <a:ext cx="351919" cy="351919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 userDrawn="1"/>
        </p:nvSpPr>
        <p:spPr>
          <a:xfrm>
            <a:off x="11299963" y="1899342"/>
            <a:ext cx="742686" cy="742686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6180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 userDrawn="1"/>
        </p:nvSpPr>
        <p:spPr>
          <a:xfrm>
            <a:off x="8415867" y="0"/>
            <a:ext cx="3776133" cy="618067"/>
          </a:xfrm>
          <a:custGeom>
            <a:avLst/>
            <a:gdLst>
              <a:gd name="connsiteX0" fmla="*/ 0 w 12192000"/>
              <a:gd name="connsiteY0" fmla="*/ 0 h 618067"/>
              <a:gd name="connsiteX1" fmla="*/ 12192000 w 12192000"/>
              <a:gd name="connsiteY1" fmla="*/ 0 h 618067"/>
              <a:gd name="connsiteX2" fmla="*/ 12192000 w 12192000"/>
              <a:gd name="connsiteY2" fmla="*/ 618067 h 618067"/>
              <a:gd name="connsiteX3" fmla="*/ 0 w 12192000"/>
              <a:gd name="connsiteY3" fmla="*/ 618067 h 618067"/>
              <a:gd name="connsiteX4" fmla="*/ 0 w 12192000"/>
              <a:gd name="connsiteY4" fmla="*/ 0 h 618067"/>
              <a:gd name="connsiteX0" fmla="*/ 812800 w 12192000"/>
              <a:gd name="connsiteY0" fmla="*/ 0 h 626534"/>
              <a:gd name="connsiteX1" fmla="*/ 12192000 w 12192000"/>
              <a:gd name="connsiteY1" fmla="*/ 8467 h 626534"/>
              <a:gd name="connsiteX2" fmla="*/ 12192000 w 12192000"/>
              <a:gd name="connsiteY2" fmla="*/ 626534 h 626534"/>
              <a:gd name="connsiteX3" fmla="*/ 0 w 12192000"/>
              <a:gd name="connsiteY3" fmla="*/ 626534 h 626534"/>
              <a:gd name="connsiteX4" fmla="*/ 812800 w 12192000"/>
              <a:gd name="connsiteY4" fmla="*/ 0 h 626534"/>
              <a:gd name="connsiteX0" fmla="*/ 866353 w 12192000"/>
              <a:gd name="connsiteY0" fmla="*/ 0 h 618067"/>
              <a:gd name="connsiteX1" fmla="*/ 12192000 w 12192000"/>
              <a:gd name="connsiteY1" fmla="*/ 0 h 618067"/>
              <a:gd name="connsiteX2" fmla="*/ 12192000 w 12192000"/>
              <a:gd name="connsiteY2" fmla="*/ 618067 h 618067"/>
              <a:gd name="connsiteX3" fmla="*/ 0 w 12192000"/>
              <a:gd name="connsiteY3" fmla="*/ 618067 h 618067"/>
              <a:gd name="connsiteX4" fmla="*/ 866353 w 12192000"/>
              <a:gd name="connsiteY4" fmla="*/ 0 h 61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18067">
                <a:moveTo>
                  <a:pt x="866353" y="0"/>
                </a:moveTo>
                <a:lnTo>
                  <a:pt x="12192000" y="0"/>
                </a:lnTo>
                <a:lnTo>
                  <a:pt x="12192000" y="618067"/>
                </a:lnTo>
                <a:lnTo>
                  <a:pt x="0" y="618067"/>
                </a:lnTo>
                <a:lnTo>
                  <a:pt x="86635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4" y="89052"/>
            <a:ext cx="439962" cy="439962"/>
          </a:xfrm>
          <a:prstGeom prst="rect">
            <a:avLst/>
          </a:prstGeom>
        </p:spPr>
      </p:pic>
      <p:sp>
        <p:nvSpPr>
          <p:cNvPr id="39" name="직사각형 38"/>
          <p:cNvSpPr/>
          <p:nvPr userDrawn="1"/>
        </p:nvSpPr>
        <p:spPr>
          <a:xfrm>
            <a:off x="0" y="6781800"/>
            <a:ext cx="12192000" cy="846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 userDrawn="1"/>
        </p:nvSpPr>
        <p:spPr>
          <a:xfrm rot="6945975">
            <a:off x="1235399" y="6012865"/>
            <a:ext cx="753659" cy="649706"/>
          </a:xfrm>
          <a:prstGeom prst="triangle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325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71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4255A9">
                <a:alpha val="1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4255A9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90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 userDrawn="1"/>
        </p:nvSpPr>
        <p:spPr>
          <a:xfrm>
            <a:off x="0" y="5545501"/>
            <a:ext cx="1503947" cy="1312499"/>
          </a:xfrm>
          <a:custGeom>
            <a:avLst/>
            <a:gdLst>
              <a:gd name="connsiteX0" fmla="*/ 117780 w 857061"/>
              <a:gd name="connsiteY0" fmla="*/ 0 h 747960"/>
              <a:gd name="connsiteX1" fmla="*/ 42193 w 857061"/>
              <a:gd name="connsiteY1" fmla="*/ 3817 h 747960"/>
              <a:gd name="connsiteX2" fmla="*/ 0 w 857061"/>
              <a:gd name="connsiteY2" fmla="*/ 10257 h 747960"/>
              <a:gd name="connsiteX3" fmla="*/ 0 w 857061"/>
              <a:gd name="connsiteY3" fmla="*/ 747960 h 747960"/>
              <a:gd name="connsiteX4" fmla="*/ 856404 w 857061"/>
              <a:gd name="connsiteY4" fmla="*/ 747960 h 747960"/>
              <a:gd name="connsiteX5" fmla="*/ 857061 w 857061"/>
              <a:gd name="connsiteY5" fmla="*/ 739281 h 747960"/>
              <a:gd name="connsiteX6" fmla="*/ 117780 w 857061"/>
              <a:gd name="connsiteY6" fmla="*/ 0 h 74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061" h="747960">
                <a:moveTo>
                  <a:pt x="117780" y="0"/>
                </a:moveTo>
                <a:cubicBezTo>
                  <a:pt x="92261" y="0"/>
                  <a:pt x="67045" y="1293"/>
                  <a:pt x="42193" y="3817"/>
                </a:cubicBezTo>
                <a:lnTo>
                  <a:pt x="0" y="10257"/>
                </a:lnTo>
                <a:lnTo>
                  <a:pt x="0" y="747960"/>
                </a:lnTo>
                <a:lnTo>
                  <a:pt x="856404" y="747960"/>
                </a:lnTo>
                <a:lnTo>
                  <a:pt x="857061" y="739281"/>
                </a:lnTo>
                <a:cubicBezTo>
                  <a:pt x="857061" y="330987"/>
                  <a:pt x="526074" y="0"/>
                  <a:pt x="117780" y="0"/>
                </a:cubicBezTo>
                <a:close/>
              </a:path>
            </a:pathLst>
          </a:custGeom>
          <a:solidFill>
            <a:srgbClr val="2585C2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rot="16200000" flipH="1">
            <a:off x="10408648" y="-17810"/>
            <a:ext cx="1768644" cy="1804264"/>
            <a:chOff x="-12031" y="4822661"/>
            <a:chExt cx="2033337" cy="2074288"/>
          </a:xfrm>
        </p:grpSpPr>
        <p:sp>
          <p:nvSpPr>
            <p:cNvPr id="22" name="자유형 21"/>
            <p:cNvSpPr/>
            <p:nvPr userDrawn="1"/>
          </p:nvSpPr>
          <p:spPr>
            <a:xfrm>
              <a:off x="-12031" y="4822661"/>
              <a:ext cx="2033337" cy="2070723"/>
            </a:xfrm>
            <a:custGeom>
              <a:avLst/>
              <a:gdLst>
                <a:gd name="connsiteX0" fmla="*/ 279428 w 2033337"/>
                <a:gd name="connsiteY0" fmla="*/ 0 h 1959139"/>
                <a:gd name="connsiteX1" fmla="*/ 2033337 w 2033337"/>
                <a:gd name="connsiteY1" fmla="*/ 1753910 h 1959139"/>
                <a:gd name="connsiteX2" fmla="*/ 2017810 w 2033337"/>
                <a:gd name="connsiteY2" fmla="*/ 1959139 h 1959139"/>
                <a:gd name="connsiteX3" fmla="*/ 0 w 2033337"/>
                <a:gd name="connsiteY3" fmla="*/ 1959139 h 1959139"/>
                <a:gd name="connsiteX4" fmla="*/ 0 w 2033337"/>
                <a:gd name="connsiteY4" fmla="*/ 24333 h 1959139"/>
                <a:gd name="connsiteX5" fmla="*/ 100101 w 2033337"/>
                <a:gd name="connsiteY5" fmla="*/ 9056 h 1959139"/>
                <a:gd name="connsiteX6" fmla="*/ 279428 w 2033337"/>
                <a:gd name="connsiteY6" fmla="*/ 0 h 195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3337" h="1959139">
                  <a:moveTo>
                    <a:pt x="279428" y="0"/>
                  </a:moveTo>
                  <a:cubicBezTo>
                    <a:pt x="1248086" y="0"/>
                    <a:pt x="2033337" y="785252"/>
                    <a:pt x="2033337" y="1753910"/>
                  </a:cubicBezTo>
                  <a:lnTo>
                    <a:pt x="2017810" y="1959139"/>
                  </a:lnTo>
                  <a:lnTo>
                    <a:pt x="0" y="1959139"/>
                  </a:lnTo>
                  <a:lnTo>
                    <a:pt x="0" y="24333"/>
                  </a:lnTo>
                  <a:lnTo>
                    <a:pt x="100101" y="9056"/>
                  </a:lnTo>
                  <a:cubicBezTo>
                    <a:pt x="159062" y="3067"/>
                    <a:pt x="218886" y="0"/>
                    <a:pt x="279428" y="0"/>
                  </a:cubicBezTo>
                  <a:close/>
                </a:path>
              </a:pathLst>
            </a:custGeom>
            <a:solidFill>
              <a:srgbClr val="2585C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1" y="5170842"/>
              <a:ext cx="1666070" cy="1726107"/>
            </a:xfrm>
            <a:custGeom>
              <a:avLst/>
              <a:gdLst>
                <a:gd name="connsiteX0" fmla="*/ 279428 w 2033337"/>
                <a:gd name="connsiteY0" fmla="*/ 0 h 1959139"/>
                <a:gd name="connsiteX1" fmla="*/ 2033337 w 2033337"/>
                <a:gd name="connsiteY1" fmla="*/ 1753910 h 1959139"/>
                <a:gd name="connsiteX2" fmla="*/ 2017810 w 2033337"/>
                <a:gd name="connsiteY2" fmla="*/ 1959139 h 1959139"/>
                <a:gd name="connsiteX3" fmla="*/ 0 w 2033337"/>
                <a:gd name="connsiteY3" fmla="*/ 1959139 h 1959139"/>
                <a:gd name="connsiteX4" fmla="*/ 0 w 2033337"/>
                <a:gd name="connsiteY4" fmla="*/ 24333 h 1959139"/>
                <a:gd name="connsiteX5" fmla="*/ 100101 w 2033337"/>
                <a:gd name="connsiteY5" fmla="*/ 9056 h 1959139"/>
                <a:gd name="connsiteX6" fmla="*/ 279428 w 2033337"/>
                <a:gd name="connsiteY6" fmla="*/ 0 h 195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3337" h="1959139">
                  <a:moveTo>
                    <a:pt x="279428" y="0"/>
                  </a:moveTo>
                  <a:cubicBezTo>
                    <a:pt x="1248086" y="0"/>
                    <a:pt x="2033337" y="785252"/>
                    <a:pt x="2033337" y="1753910"/>
                  </a:cubicBezTo>
                  <a:lnTo>
                    <a:pt x="2017810" y="1959139"/>
                  </a:lnTo>
                  <a:lnTo>
                    <a:pt x="0" y="1959139"/>
                  </a:lnTo>
                  <a:lnTo>
                    <a:pt x="0" y="24333"/>
                  </a:lnTo>
                  <a:lnTo>
                    <a:pt x="100101" y="9056"/>
                  </a:lnTo>
                  <a:cubicBezTo>
                    <a:pt x="159062" y="3067"/>
                    <a:pt x="218886" y="0"/>
                    <a:pt x="2794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7" name="타원 16"/>
          <p:cNvSpPr/>
          <p:nvPr userDrawn="1"/>
        </p:nvSpPr>
        <p:spPr>
          <a:xfrm>
            <a:off x="10939500" y="1747183"/>
            <a:ext cx="351919" cy="351919"/>
          </a:xfrm>
          <a:prstGeom prst="ellipse">
            <a:avLst/>
          </a:prstGeom>
          <a:solidFill>
            <a:srgbClr val="2585C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 userDrawn="1"/>
        </p:nvSpPr>
        <p:spPr>
          <a:xfrm>
            <a:off x="11299963" y="1899342"/>
            <a:ext cx="742686" cy="742686"/>
          </a:xfrm>
          <a:prstGeom prst="ellipse">
            <a:avLst/>
          </a:prstGeom>
          <a:solidFill>
            <a:srgbClr val="2585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6180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 userDrawn="1"/>
        </p:nvSpPr>
        <p:spPr>
          <a:xfrm>
            <a:off x="8415867" y="0"/>
            <a:ext cx="3776133" cy="618067"/>
          </a:xfrm>
          <a:custGeom>
            <a:avLst/>
            <a:gdLst>
              <a:gd name="connsiteX0" fmla="*/ 0 w 12192000"/>
              <a:gd name="connsiteY0" fmla="*/ 0 h 618067"/>
              <a:gd name="connsiteX1" fmla="*/ 12192000 w 12192000"/>
              <a:gd name="connsiteY1" fmla="*/ 0 h 618067"/>
              <a:gd name="connsiteX2" fmla="*/ 12192000 w 12192000"/>
              <a:gd name="connsiteY2" fmla="*/ 618067 h 618067"/>
              <a:gd name="connsiteX3" fmla="*/ 0 w 12192000"/>
              <a:gd name="connsiteY3" fmla="*/ 618067 h 618067"/>
              <a:gd name="connsiteX4" fmla="*/ 0 w 12192000"/>
              <a:gd name="connsiteY4" fmla="*/ 0 h 618067"/>
              <a:gd name="connsiteX0" fmla="*/ 812800 w 12192000"/>
              <a:gd name="connsiteY0" fmla="*/ 0 h 626534"/>
              <a:gd name="connsiteX1" fmla="*/ 12192000 w 12192000"/>
              <a:gd name="connsiteY1" fmla="*/ 8467 h 626534"/>
              <a:gd name="connsiteX2" fmla="*/ 12192000 w 12192000"/>
              <a:gd name="connsiteY2" fmla="*/ 626534 h 626534"/>
              <a:gd name="connsiteX3" fmla="*/ 0 w 12192000"/>
              <a:gd name="connsiteY3" fmla="*/ 626534 h 626534"/>
              <a:gd name="connsiteX4" fmla="*/ 812800 w 12192000"/>
              <a:gd name="connsiteY4" fmla="*/ 0 h 626534"/>
              <a:gd name="connsiteX0" fmla="*/ 866353 w 12192000"/>
              <a:gd name="connsiteY0" fmla="*/ 0 h 618067"/>
              <a:gd name="connsiteX1" fmla="*/ 12192000 w 12192000"/>
              <a:gd name="connsiteY1" fmla="*/ 0 h 618067"/>
              <a:gd name="connsiteX2" fmla="*/ 12192000 w 12192000"/>
              <a:gd name="connsiteY2" fmla="*/ 618067 h 618067"/>
              <a:gd name="connsiteX3" fmla="*/ 0 w 12192000"/>
              <a:gd name="connsiteY3" fmla="*/ 618067 h 618067"/>
              <a:gd name="connsiteX4" fmla="*/ 866353 w 12192000"/>
              <a:gd name="connsiteY4" fmla="*/ 0 h 61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18067">
                <a:moveTo>
                  <a:pt x="866353" y="0"/>
                </a:moveTo>
                <a:lnTo>
                  <a:pt x="12192000" y="0"/>
                </a:lnTo>
                <a:lnTo>
                  <a:pt x="12192000" y="618067"/>
                </a:lnTo>
                <a:lnTo>
                  <a:pt x="0" y="618067"/>
                </a:lnTo>
                <a:lnTo>
                  <a:pt x="86635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4" y="89052"/>
            <a:ext cx="439962" cy="439962"/>
          </a:xfrm>
          <a:prstGeom prst="rect">
            <a:avLst/>
          </a:prstGeom>
        </p:spPr>
      </p:pic>
      <p:sp>
        <p:nvSpPr>
          <p:cNvPr id="39" name="직사각형 38"/>
          <p:cNvSpPr/>
          <p:nvPr userDrawn="1"/>
        </p:nvSpPr>
        <p:spPr>
          <a:xfrm>
            <a:off x="0" y="6781800"/>
            <a:ext cx="12192000" cy="846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 userDrawn="1"/>
        </p:nvSpPr>
        <p:spPr>
          <a:xfrm rot="6945975">
            <a:off x="1235399" y="6012865"/>
            <a:ext cx="753659" cy="649706"/>
          </a:xfrm>
          <a:prstGeom prst="triangle">
            <a:avLst/>
          </a:prstGeom>
          <a:solidFill>
            <a:srgbClr val="2585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04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/>
          <p:cNvSpPr/>
          <p:nvPr userDrawn="1"/>
        </p:nvSpPr>
        <p:spPr>
          <a:xfrm>
            <a:off x="658323" y="896429"/>
            <a:ext cx="2254210" cy="2254210"/>
          </a:xfrm>
          <a:prstGeom prst="ellipse">
            <a:avLst/>
          </a:prstGeom>
          <a:noFill/>
          <a:ln w="381000">
            <a:solidFill>
              <a:srgbClr val="4255A9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4" name="직사각형 23"/>
          <p:cNvSpPr/>
          <p:nvPr userDrawn="1"/>
        </p:nvSpPr>
        <p:spPr>
          <a:xfrm>
            <a:off x="1" y="2023534"/>
            <a:ext cx="12192000" cy="2392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5" name="직사각형 24"/>
          <p:cNvSpPr/>
          <p:nvPr userDrawn="1"/>
        </p:nvSpPr>
        <p:spPr>
          <a:xfrm>
            <a:off x="0" y="1921934"/>
            <a:ext cx="8771467" cy="101600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6" name="직사각형 25"/>
          <p:cNvSpPr/>
          <p:nvPr userDrawn="1"/>
        </p:nvSpPr>
        <p:spPr>
          <a:xfrm>
            <a:off x="8771467" y="1921934"/>
            <a:ext cx="3420533" cy="1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7" name="직사각형 26"/>
          <p:cNvSpPr/>
          <p:nvPr userDrawn="1"/>
        </p:nvSpPr>
        <p:spPr>
          <a:xfrm>
            <a:off x="0" y="4357660"/>
            <a:ext cx="8771467" cy="1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8" name="직사각형 27"/>
          <p:cNvSpPr/>
          <p:nvPr userDrawn="1"/>
        </p:nvSpPr>
        <p:spPr>
          <a:xfrm>
            <a:off x="1566333" y="4357660"/>
            <a:ext cx="10625667" cy="101600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0" name="타원 29"/>
          <p:cNvSpPr/>
          <p:nvPr userDrawn="1"/>
        </p:nvSpPr>
        <p:spPr>
          <a:xfrm>
            <a:off x="10999159" y="6295765"/>
            <a:ext cx="268937" cy="268937"/>
          </a:xfrm>
          <a:prstGeom prst="ellipse">
            <a:avLst/>
          </a:prstGeom>
          <a:solidFill>
            <a:srgbClr val="4255A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1" name="타원 30"/>
          <p:cNvSpPr/>
          <p:nvPr userDrawn="1"/>
        </p:nvSpPr>
        <p:spPr>
          <a:xfrm>
            <a:off x="10998960" y="5546786"/>
            <a:ext cx="534837" cy="534837"/>
          </a:xfrm>
          <a:prstGeom prst="ellipse">
            <a:avLst/>
          </a:prstGeom>
          <a:solidFill>
            <a:srgbClr val="4255A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2" name="타원 31"/>
          <p:cNvSpPr/>
          <p:nvPr userDrawn="1"/>
        </p:nvSpPr>
        <p:spPr>
          <a:xfrm>
            <a:off x="2474184" y="219858"/>
            <a:ext cx="717750" cy="717750"/>
          </a:xfrm>
          <a:prstGeom prst="ellipse">
            <a:avLst/>
          </a:prstGeom>
          <a:solidFill>
            <a:srgbClr val="4255A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3" name="타원 32"/>
          <p:cNvSpPr/>
          <p:nvPr userDrawn="1"/>
        </p:nvSpPr>
        <p:spPr>
          <a:xfrm>
            <a:off x="2042383" y="372754"/>
            <a:ext cx="302882" cy="302882"/>
          </a:xfrm>
          <a:prstGeom prst="ellipse">
            <a:avLst/>
          </a:prstGeom>
          <a:solidFill>
            <a:srgbClr val="4255A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9" name="자유형 38"/>
          <p:cNvSpPr/>
          <p:nvPr userDrawn="1"/>
        </p:nvSpPr>
        <p:spPr>
          <a:xfrm flipH="1">
            <a:off x="11342959" y="6110040"/>
            <a:ext cx="857061" cy="747960"/>
          </a:xfrm>
          <a:custGeom>
            <a:avLst/>
            <a:gdLst>
              <a:gd name="connsiteX0" fmla="*/ 117780 w 857061"/>
              <a:gd name="connsiteY0" fmla="*/ 0 h 747960"/>
              <a:gd name="connsiteX1" fmla="*/ 42193 w 857061"/>
              <a:gd name="connsiteY1" fmla="*/ 3817 h 747960"/>
              <a:gd name="connsiteX2" fmla="*/ 0 w 857061"/>
              <a:gd name="connsiteY2" fmla="*/ 10257 h 747960"/>
              <a:gd name="connsiteX3" fmla="*/ 0 w 857061"/>
              <a:gd name="connsiteY3" fmla="*/ 747960 h 747960"/>
              <a:gd name="connsiteX4" fmla="*/ 856404 w 857061"/>
              <a:gd name="connsiteY4" fmla="*/ 747960 h 747960"/>
              <a:gd name="connsiteX5" fmla="*/ 857061 w 857061"/>
              <a:gd name="connsiteY5" fmla="*/ 739281 h 747960"/>
              <a:gd name="connsiteX6" fmla="*/ 117780 w 857061"/>
              <a:gd name="connsiteY6" fmla="*/ 0 h 74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061" h="747960">
                <a:moveTo>
                  <a:pt x="117780" y="0"/>
                </a:moveTo>
                <a:cubicBezTo>
                  <a:pt x="92261" y="0"/>
                  <a:pt x="67045" y="1293"/>
                  <a:pt x="42193" y="3817"/>
                </a:cubicBezTo>
                <a:lnTo>
                  <a:pt x="0" y="10257"/>
                </a:lnTo>
                <a:lnTo>
                  <a:pt x="0" y="747960"/>
                </a:lnTo>
                <a:lnTo>
                  <a:pt x="856404" y="747960"/>
                </a:lnTo>
                <a:lnTo>
                  <a:pt x="857061" y="739281"/>
                </a:lnTo>
                <a:cubicBezTo>
                  <a:pt x="857061" y="330987"/>
                  <a:pt x="526074" y="0"/>
                  <a:pt x="117780" y="0"/>
                </a:cubicBezTo>
                <a:close/>
              </a:path>
            </a:pathLst>
          </a:custGeom>
          <a:solidFill>
            <a:srgbClr val="4255A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 userDrawn="1"/>
        </p:nvSpPr>
        <p:spPr>
          <a:xfrm>
            <a:off x="0" y="5545501"/>
            <a:ext cx="1503947" cy="1312499"/>
          </a:xfrm>
          <a:custGeom>
            <a:avLst/>
            <a:gdLst>
              <a:gd name="connsiteX0" fmla="*/ 117780 w 857061"/>
              <a:gd name="connsiteY0" fmla="*/ 0 h 747960"/>
              <a:gd name="connsiteX1" fmla="*/ 42193 w 857061"/>
              <a:gd name="connsiteY1" fmla="*/ 3817 h 747960"/>
              <a:gd name="connsiteX2" fmla="*/ 0 w 857061"/>
              <a:gd name="connsiteY2" fmla="*/ 10257 h 747960"/>
              <a:gd name="connsiteX3" fmla="*/ 0 w 857061"/>
              <a:gd name="connsiteY3" fmla="*/ 747960 h 747960"/>
              <a:gd name="connsiteX4" fmla="*/ 856404 w 857061"/>
              <a:gd name="connsiteY4" fmla="*/ 747960 h 747960"/>
              <a:gd name="connsiteX5" fmla="*/ 857061 w 857061"/>
              <a:gd name="connsiteY5" fmla="*/ 739281 h 747960"/>
              <a:gd name="connsiteX6" fmla="*/ 117780 w 857061"/>
              <a:gd name="connsiteY6" fmla="*/ 0 h 74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061" h="747960">
                <a:moveTo>
                  <a:pt x="117780" y="0"/>
                </a:moveTo>
                <a:cubicBezTo>
                  <a:pt x="92261" y="0"/>
                  <a:pt x="67045" y="1293"/>
                  <a:pt x="42193" y="3817"/>
                </a:cubicBezTo>
                <a:lnTo>
                  <a:pt x="0" y="10257"/>
                </a:lnTo>
                <a:lnTo>
                  <a:pt x="0" y="747960"/>
                </a:lnTo>
                <a:lnTo>
                  <a:pt x="856404" y="747960"/>
                </a:lnTo>
                <a:lnTo>
                  <a:pt x="857061" y="739281"/>
                </a:lnTo>
                <a:cubicBezTo>
                  <a:pt x="857061" y="330987"/>
                  <a:pt x="526074" y="0"/>
                  <a:pt x="117780" y="0"/>
                </a:cubicBezTo>
                <a:close/>
              </a:path>
            </a:pathLst>
          </a:custGeom>
          <a:solidFill>
            <a:srgbClr val="33448F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rot="16200000" flipH="1">
            <a:off x="10408648" y="-17810"/>
            <a:ext cx="1768644" cy="1804264"/>
            <a:chOff x="-12031" y="4822661"/>
            <a:chExt cx="2033337" cy="2074288"/>
          </a:xfrm>
        </p:grpSpPr>
        <p:sp>
          <p:nvSpPr>
            <p:cNvPr id="22" name="자유형 21"/>
            <p:cNvSpPr/>
            <p:nvPr userDrawn="1"/>
          </p:nvSpPr>
          <p:spPr>
            <a:xfrm>
              <a:off x="-12031" y="4822661"/>
              <a:ext cx="2033337" cy="2070723"/>
            </a:xfrm>
            <a:custGeom>
              <a:avLst/>
              <a:gdLst>
                <a:gd name="connsiteX0" fmla="*/ 279428 w 2033337"/>
                <a:gd name="connsiteY0" fmla="*/ 0 h 1959139"/>
                <a:gd name="connsiteX1" fmla="*/ 2033337 w 2033337"/>
                <a:gd name="connsiteY1" fmla="*/ 1753910 h 1959139"/>
                <a:gd name="connsiteX2" fmla="*/ 2017810 w 2033337"/>
                <a:gd name="connsiteY2" fmla="*/ 1959139 h 1959139"/>
                <a:gd name="connsiteX3" fmla="*/ 0 w 2033337"/>
                <a:gd name="connsiteY3" fmla="*/ 1959139 h 1959139"/>
                <a:gd name="connsiteX4" fmla="*/ 0 w 2033337"/>
                <a:gd name="connsiteY4" fmla="*/ 24333 h 1959139"/>
                <a:gd name="connsiteX5" fmla="*/ 100101 w 2033337"/>
                <a:gd name="connsiteY5" fmla="*/ 9056 h 1959139"/>
                <a:gd name="connsiteX6" fmla="*/ 279428 w 2033337"/>
                <a:gd name="connsiteY6" fmla="*/ 0 h 195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3337" h="1959139">
                  <a:moveTo>
                    <a:pt x="279428" y="0"/>
                  </a:moveTo>
                  <a:cubicBezTo>
                    <a:pt x="1248086" y="0"/>
                    <a:pt x="2033337" y="785252"/>
                    <a:pt x="2033337" y="1753910"/>
                  </a:cubicBezTo>
                  <a:lnTo>
                    <a:pt x="2017810" y="1959139"/>
                  </a:lnTo>
                  <a:lnTo>
                    <a:pt x="0" y="1959139"/>
                  </a:lnTo>
                  <a:lnTo>
                    <a:pt x="0" y="24333"/>
                  </a:lnTo>
                  <a:lnTo>
                    <a:pt x="100101" y="9056"/>
                  </a:lnTo>
                  <a:cubicBezTo>
                    <a:pt x="159062" y="3067"/>
                    <a:pt x="218886" y="0"/>
                    <a:pt x="279428" y="0"/>
                  </a:cubicBezTo>
                  <a:close/>
                </a:path>
              </a:pathLst>
            </a:custGeom>
            <a:solidFill>
              <a:srgbClr val="33448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1" y="5170842"/>
              <a:ext cx="1666070" cy="1726107"/>
            </a:xfrm>
            <a:custGeom>
              <a:avLst/>
              <a:gdLst>
                <a:gd name="connsiteX0" fmla="*/ 279428 w 2033337"/>
                <a:gd name="connsiteY0" fmla="*/ 0 h 1959139"/>
                <a:gd name="connsiteX1" fmla="*/ 2033337 w 2033337"/>
                <a:gd name="connsiteY1" fmla="*/ 1753910 h 1959139"/>
                <a:gd name="connsiteX2" fmla="*/ 2017810 w 2033337"/>
                <a:gd name="connsiteY2" fmla="*/ 1959139 h 1959139"/>
                <a:gd name="connsiteX3" fmla="*/ 0 w 2033337"/>
                <a:gd name="connsiteY3" fmla="*/ 1959139 h 1959139"/>
                <a:gd name="connsiteX4" fmla="*/ 0 w 2033337"/>
                <a:gd name="connsiteY4" fmla="*/ 24333 h 1959139"/>
                <a:gd name="connsiteX5" fmla="*/ 100101 w 2033337"/>
                <a:gd name="connsiteY5" fmla="*/ 9056 h 1959139"/>
                <a:gd name="connsiteX6" fmla="*/ 279428 w 2033337"/>
                <a:gd name="connsiteY6" fmla="*/ 0 h 195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3337" h="1959139">
                  <a:moveTo>
                    <a:pt x="279428" y="0"/>
                  </a:moveTo>
                  <a:cubicBezTo>
                    <a:pt x="1248086" y="0"/>
                    <a:pt x="2033337" y="785252"/>
                    <a:pt x="2033337" y="1753910"/>
                  </a:cubicBezTo>
                  <a:lnTo>
                    <a:pt x="2017810" y="1959139"/>
                  </a:lnTo>
                  <a:lnTo>
                    <a:pt x="0" y="1959139"/>
                  </a:lnTo>
                  <a:lnTo>
                    <a:pt x="0" y="24333"/>
                  </a:lnTo>
                  <a:lnTo>
                    <a:pt x="100101" y="9056"/>
                  </a:lnTo>
                  <a:cubicBezTo>
                    <a:pt x="159062" y="3067"/>
                    <a:pt x="218886" y="0"/>
                    <a:pt x="2794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7" name="타원 16"/>
          <p:cNvSpPr/>
          <p:nvPr userDrawn="1"/>
        </p:nvSpPr>
        <p:spPr>
          <a:xfrm>
            <a:off x="10939500" y="1747183"/>
            <a:ext cx="351919" cy="351919"/>
          </a:xfrm>
          <a:prstGeom prst="ellipse">
            <a:avLst/>
          </a:prstGeom>
          <a:solidFill>
            <a:srgbClr val="33448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 userDrawn="1"/>
        </p:nvSpPr>
        <p:spPr>
          <a:xfrm>
            <a:off x="11299963" y="1899342"/>
            <a:ext cx="742686" cy="742686"/>
          </a:xfrm>
          <a:prstGeom prst="ellipse">
            <a:avLst/>
          </a:prstGeom>
          <a:solidFill>
            <a:srgbClr val="33448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6180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 userDrawn="1"/>
        </p:nvSpPr>
        <p:spPr>
          <a:xfrm>
            <a:off x="8415867" y="0"/>
            <a:ext cx="3776133" cy="618067"/>
          </a:xfrm>
          <a:custGeom>
            <a:avLst/>
            <a:gdLst>
              <a:gd name="connsiteX0" fmla="*/ 0 w 12192000"/>
              <a:gd name="connsiteY0" fmla="*/ 0 h 618067"/>
              <a:gd name="connsiteX1" fmla="*/ 12192000 w 12192000"/>
              <a:gd name="connsiteY1" fmla="*/ 0 h 618067"/>
              <a:gd name="connsiteX2" fmla="*/ 12192000 w 12192000"/>
              <a:gd name="connsiteY2" fmla="*/ 618067 h 618067"/>
              <a:gd name="connsiteX3" fmla="*/ 0 w 12192000"/>
              <a:gd name="connsiteY3" fmla="*/ 618067 h 618067"/>
              <a:gd name="connsiteX4" fmla="*/ 0 w 12192000"/>
              <a:gd name="connsiteY4" fmla="*/ 0 h 618067"/>
              <a:gd name="connsiteX0" fmla="*/ 812800 w 12192000"/>
              <a:gd name="connsiteY0" fmla="*/ 0 h 626534"/>
              <a:gd name="connsiteX1" fmla="*/ 12192000 w 12192000"/>
              <a:gd name="connsiteY1" fmla="*/ 8467 h 626534"/>
              <a:gd name="connsiteX2" fmla="*/ 12192000 w 12192000"/>
              <a:gd name="connsiteY2" fmla="*/ 626534 h 626534"/>
              <a:gd name="connsiteX3" fmla="*/ 0 w 12192000"/>
              <a:gd name="connsiteY3" fmla="*/ 626534 h 626534"/>
              <a:gd name="connsiteX4" fmla="*/ 812800 w 12192000"/>
              <a:gd name="connsiteY4" fmla="*/ 0 h 626534"/>
              <a:gd name="connsiteX0" fmla="*/ 866353 w 12192000"/>
              <a:gd name="connsiteY0" fmla="*/ 0 h 618067"/>
              <a:gd name="connsiteX1" fmla="*/ 12192000 w 12192000"/>
              <a:gd name="connsiteY1" fmla="*/ 0 h 618067"/>
              <a:gd name="connsiteX2" fmla="*/ 12192000 w 12192000"/>
              <a:gd name="connsiteY2" fmla="*/ 618067 h 618067"/>
              <a:gd name="connsiteX3" fmla="*/ 0 w 12192000"/>
              <a:gd name="connsiteY3" fmla="*/ 618067 h 618067"/>
              <a:gd name="connsiteX4" fmla="*/ 866353 w 12192000"/>
              <a:gd name="connsiteY4" fmla="*/ 0 h 61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18067">
                <a:moveTo>
                  <a:pt x="866353" y="0"/>
                </a:moveTo>
                <a:lnTo>
                  <a:pt x="12192000" y="0"/>
                </a:lnTo>
                <a:lnTo>
                  <a:pt x="12192000" y="618067"/>
                </a:lnTo>
                <a:lnTo>
                  <a:pt x="0" y="618067"/>
                </a:lnTo>
                <a:lnTo>
                  <a:pt x="86635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4" y="89052"/>
            <a:ext cx="439962" cy="439962"/>
          </a:xfrm>
          <a:prstGeom prst="rect">
            <a:avLst/>
          </a:prstGeom>
        </p:spPr>
      </p:pic>
      <p:sp>
        <p:nvSpPr>
          <p:cNvPr id="39" name="직사각형 38"/>
          <p:cNvSpPr/>
          <p:nvPr userDrawn="1"/>
        </p:nvSpPr>
        <p:spPr>
          <a:xfrm>
            <a:off x="0" y="6781800"/>
            <a:ext cx="12192000" cy="846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 userDrawn="1"/>
        </p:nvSpPr>
        <p:spPr>
          <a:xfrm rot="6945975">
            <a:off x="1235399" y="6012865"/>
            <a:ext cx="753659" cy="649706"/>
          </a:xfrm>
          <a:prstGeom prst="triangle">
            <a:avLst/>
          </a:prstGeom>
          <a:solidFill>
            <a:srgbClr val="33448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91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/>
          <p:cNvSpPr/>
          <p:nvPr userDrawn="1"/>
        </p:nvSpPr>
        <p:spPr>
          <a:xfrm>
            <a:off x="658323" y="896429"/>
            <a:ext cx="2254210" cy="2254210"/>
          </a:xfrm>
          <a:prstGeom prst="ellipse">
            <a:avLst/>
          </a:prstGeom>
          <a:noFill/>
          <a:ln w="381000">
            <a:solidFill>
              <a:srgbClr val="23A198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4" name="직사각형 23"/>
          <p:cNvSpPr/>
          <p:nvPr userDrawn="1"/>
        </p:nvSpPr>
        <p:spPr>
          <a:xfrm>
            <a:off x="1" y="2023534"/>
            <a:ext cx="12192000" cy="2392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5" name="직사각형 24"/>
          <p:cNvSpPr/>
          <p:nvPr userDrawn="1"/>
        </p:nvSpPr>
        <p:spPr>
          <a:xfrm>
            <a:off x="0" y="1921934"/>
            <a:ext cx="8771467" cy="101600"/>
          </a:xfrm>
          <a:prstGeom prst="rect">
            <a:avLst/>
          </a:prstGeom>
          <a:solidFill>
            <a:srgbClr val="23A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6" name="직사각형 25"/>
          <p:cNvSpPr/>
          <p:nvPr userDrawn="1"/>
        </p:nvSpPr>
        <p:spPr>
          <a:xfrm>
            <a:off x="8771467" y="1921934"/>
            <a:ext cx="3420533" cy="1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7" name="직사각형 26"/>
          <p:cNvSpPr/>
          <p:nvPr userDrawn="1"/>
        </p:nvSpPr>
        <p:spPr>
          <a:xfrm>
            <a:off x="0" y="4357660"/>
            <a:ext cx="8771467" cy="1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8" name="직사각형 27"/>
          <p:cNvSpPr/>
          <p:nvPr userDrawn="1"/>
        </p:nvSpPr>
        <p:spPr>
          <a:xfrm>
            <a:off x="1566333" y="4357660"/>
            <a:ext cx="10625667" cy="101600"/>
          </a:xfrm>
          <a:prstGeom prst="rect">
            <a:avLst/>
          </a:prstGeom>
          <a:solidFill>
            <a:srgbClr val="23A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0" name="타원 29"/>
          <p:cNvSpPr/>
          <p:nvPr userDrawn="1"/>
        </p:nvSpPr>
        <p:spPr>
          <a:xfrm>
            <a:off x="10999159" y="6295765"/>
            <a:ext cx="268937" cy="268937"/>
          </a:xfrm>
          <a:prstGeom prst="ellipse">
            <a:avLst/>
          </a:prstGeom>
          <a:solidFill>
            <a:srgbClr val="23A19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1" name="타원 30"/>
          <p:cNvSpPr/>
          <p:nvPr userDrawn="1"/>
        </p:nvSpPr>
        <p:spPr>
          <a:xfrm>
            <a:off x="10998960" y="5546786"/>
            <a:ext cx="534837" cy="534837"/>
          </a:xfrm>
          <a:prstGeom prst="ellipse">
            <a:avLst/>
          </a:prstGeom>
          <a:solidFill>
            <a:srgbClr val="23A19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2" name="타원 31"/>
          <p:cNvSpPr/>
          <p:nvPr userDrawn="1"/>
        </p:nvSpPr>
        <p:spPr>
          <a:xfrm>
            <a:off x="2474184" y="219858"/>
            <a:ext cx="717750" cy="717750"/>
          </a:xfrm>
          <a:prstGeom prst="ellipse">
            <a:avLst/>
          </a:prstGeom>
          <a:solidFill>
            <a:srgbClr val="23A19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3" name="타원 32"/>
          <p:cNvSpPr/>
          <p:nvPr userDrawn="1"/>
        </p:nvSpPr>
        <p:spPr>
          <a:xfrm>
            <a:off x="2042383" y="372754"/>
            <a:ext cx="302882" cy="302882"/>
          </a:xfrm>
          <a:prstGeom prst="ellipse">
            <a:avLst/>
          </a:prstGeom>
          <a:solidFill>
            <a:srgbClr val="23A19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9" name="자유형 38"/>
          <p:cNvSpPr/>
          <p:nvPr userDrawn="1"/>
        </p:nvSpPr>
        <p:spPr>
          <a:xfrm flipH="1">
            <a:off x="11342959" y="6110040"/>
            <a:ext cx="857061" cy="747960"/>
          </a:xfrm>
          <a:custGeom>
            <a:avLst/>
            <a:gdLst>
              <a:gd name="connsiteX0" fmla="*/ 117780 w 857061"/>
              <a:gd name="connsiteY0" fmla="*/ 0 h 747960"/>
              <a:gd name="connsiteX1" fmla="*/ 42193 w 857061"/>
              <a:gd name="connsiteY1" fmla="*/ 3817 h 747960"/>
              <a:gd name="connsiteX2" fmla="*/ 0 w 857061"/>
              <a:gd name="connsiteY2" fmla="*/ 10257 h 747960"/>
              <a:gd name="connsiteX3" fmla="*/ 0 w 857061"/>
              <a:gd name="connsiteY3" fmla="*/ 747960 h 747960"/>
              <a:gd name="connsiteX4" fmla="*/ 856404 w 857061"/>
              <a:gd name="connsiteY4" fmla="*/ 747960 h 747960"/>
              <a:gd name="connsiteX5" fmla="*/ 857061 w 857061"/>
              <a:gd name="connsiteY5" fmla="*/ 739281 h 747960"/>
              <a:gd name="connsiteX6" fmla="*/ 117780 w 857061"/>
              <a:gd name="connsiteY6" fmla="*/ 0 h 74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061" h="747960">
                <a:moveTo>
                  <a:pt x="117780" y="0"/>
                </a:moveTo>
                <a:cubicBezTo>
                  <a:pt x="92261" y="0"/>
                  <a:pt x="67045" y="1293"/>
                  <a:pt x="42193" y="3817"/>
                </a:cubicBezTo>
                <a:lnTo>
                  <a:pt x="0" y="10257"/>
                </a:lnTo>
                <a:lnTo>
                  <a:pt x="0" y="747960"/>
                </a:lnTo>
                <a:lnTo>
                  <a:pt x="856404" y="747960"/>
                </a:lnTo>
                <a:lnTo>
                  <a:pt x="857061" y="739281"/>
                </a:lnTo>
                <a:cubicBezTo>
                  <a:pt x="857061" y="330987"/>
                  <a:pt x="526074" y="0"/>
                  <a:pt x="117780" y="0"/>
                </a:cubicBezTo>
                <a:close/>
              </a:path>
            </a:pathLst>
          </a:custGeom>
          <a:solidFill>
            <a:srgbClr val="23A19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1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 userDrawn="1"/>
        </p:nvSpPr>
        <p:spPr>
          <a:xfrm>
            <a:off x="0" y="5545501"/>
            <a:ext cx="1503947" cy="1312499"/>
          </a:xfrm>
          <a:custGeom>
            <a:avLst/>
            <a:gdLst>
              <a:gd name="connsiteX0" fmla="*/ 117780 w 857061"/>
              <a:gd name="connsiteY0" fmla="*/ 0 h 747960"/>
              <a:gd name="connsiteX1" fmla="*/ 42193 w 857061"/>
              <a:gd name="connsiteY1" fmla="*/ 3817 h 747960"/>
              <a:gd name="connsiteX2" fmla="*/ 0 w 857061"/>
              <a:gd name="connsiteY2" fmla="*/ 10257 h 747960"/>
              <a:gd name="connsiteX3" fmla="*/ 0 w 857061"/>
              <a:gd name="connsiteY3" fmla="*/ 747960 h 747960"/>
              <a:gd name="connsiteX4" fmla="*/ 856404 w 857061"/>
              <a:gd name="connsiteY4" fmla="*/ 747960 h 747960"/>
              <a:gd name="connsiteX5" fmla="*/ 857061 w 857061"/>
              <a:gd name="connsiteY5" fmla="*/ 739281 h 747960"/>
              <a:gd name="connsiteX6" fmla="*/ 117780 w 857061"/>
              <a:gd name="connsiteY6" fmla="*/ 0 h 74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061" h="747960">
                <a:moveTo>
                  <a:pt x="117780" y="0"/>
                </a:moveTo>
                <a:cubicBezTo>
                  <a:pt x="92261" y="0"/>
                  <a:pt x="67045" y="1293"/>
                  <a:pt x="42193" y="3817"/>
                </a:cubicBezTo>
                <a:lnTo>
                  <a:pt x="0" y="10257"/>
                </a:lnTo>
                <a:lnTo>
                  <a:pt x="0" y="747960"/>
                </a:lnTo>
                <a:lnTo>
                  <a:pt x="856404" y="747960"/>
                </a:lnTo>
                <a:lnTo>
                  <a:pt x="857061" y="739281"/>
                </a:lnTo>
                <a:cubicBezTo>
                  <a:pt x="857061" y="330987"/>
                  <a:pt x="526074" y="0"/>
                  <a:pt x="117780" y="0"/>
                </a:cubicBezTo>
                <a:close/>
              </a:path>
            </a:pathLst>
          </a:custGeom>
          <a:solidFill>
            <a:srgbClr val="23A198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rot="16200000" flipH="1">
            <a:off x="10408648" y="-17810"/>
            <a:ext cx="1768644" cy="1804264"/>
            <a:chOff x="-12031" y="4822661"/>
            <a:chExt cx="2033337" cy="2074288"/>
          </a:xfrm>
        </p:grpSpPr>
        <p:sp>
          <p:nvSpPr>
            <p:cNvPr id="22" name="자유형 21"/>
            <p:cNvSpPr/>
            <p:nvPr userDrawn="1"/>
          </p:nvSpPr>
          <p:spPr>
            <a:xfrm>
              <a:off x="-12031" y="4822661"/>
              <a:ext cx="2033337" cy="2070723"/>
            </a:xfrm>
            <a:custGeom>
              <a:avLst/>
              <a:gdLst>
                <a:gd name="connsiteX0" fmla="*/ 279428 w 2033337"/>
                <a:gd name="connsiteY0" fmla="*/ 0 h 1959139"/>
                <a:gd name="connsiteX1" fmla="*/ 2033337 w 2033337"/>
                <a:gd name="connsiteY1" fmla="*/ 1753910 h 1959139"/>
                <a:gd name="connsiteX2" fmla="*/ 2017810 w 2033337"/>
                <a:gd name="connsiteY2" fmla="*/ 1959139 h 1959139"/>
                <a:gd name="connsiteX3" fmla="*/ 0 w 2033337"/>
                <a:gd name="connsiteY3" fmla="*/ 1959139 h 1959139"/>
                <a:gd name="connsiteX4" fmla="*/ 0 w 2033337"/>
                <a:gd name="connsiteY4" fmla="*/ 24333 h 1959139"/>
                <a:gd name="connsiteX5" fmla="*/ 100101 w 2033337"/>
                <a:gd name="connsiteY5" fmla="*/ 9056 h 1959139"/>
                <a:gd name="connsiteX6" fmla="*/ 279428 w 2033337"/>
                <a:gd name="connsiteY6" fmla="*/ 0 h 195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3337" h="1959139">
                  <a:moveTo>
                    <a:pt x="279428" y="0"/>
                  </a:moveTo>
                  <a:cubicBezTo>
                    <a:pt x="1248086" y="0"/>
                    <a:pt x="2033337" y="785252"/>
                    <a:pt x="2033337" y="1753910"/>
                  </a:cubicBezTo>
                  <a:lnTo>
                    <a:pt x="2017810" y="1959139"/>
                  </a:lnTo>
                  <a:lnTo>
                    <a:pt x="0" y="1959139"/>
                  </a:lnTo>
                  <a:lnTo>
                    <a:pt x="0" y="24333"/>
                  </a:lnTo>
                  <a:lnTo>
                    <a:pt x="100101" y="9056"/>
                  </a:lnTo>
                  <a:cubicBezTo>
                    <a:pt x="159062" y="3067"/>
                    <a:pt x="218886" y="0"/>
                    <a:pt x="279428" y="0"/>
                  </a:cubicBezTo>
                  <a:close/>
                </a:path>
              </a:pathLst>
            </a:custGeom>
            <a:solidFill>
              <a:srgbClr val="23A19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1" y="5170842"/>
              <a:ext cx="1666070" cy="1726107"/>
            </a:xfrm>
            <a:custGeom>
              <a:avLst/>
              <a:gdLst>
                <a:gd name="connsiteX0" fmla="*/ 279428 w 2033337"/>
                <a:gd name="connsiteY0" fmla="*/ 0 h 1959139"/>
                <a:gd name="connsiteX1" fmla="*/ 2033337 w 2033337"/>
                <a:gd name="connsiteY1" fmla="*/ 1753910 h 1959139"/>
                <a:gd name="connsiteX2" fmla="*/ 2017810 w 2033337"/>
                <a:gd name="connsiteY2" fmla="*/ 1959139 h 1959139"/>
                <a:gd name="connsiteX3" fmla="*/ 0 w 2033337"/>
                <a:gd name="connsiteY3" fmla="*/ 1959139 h 1959139"/>
                <a:gd name="connsiteX4" fmla="*/ 0 w 2033337"/>
                <a:gd name="connsiteY4" fmla="*/ 24333 h 1959139"/>
                <a:gd name="connsiteX5" fmla="*/ 100101 w 2033337"/>
                <a:gd name="connsiteY5" fmla="*/ 9056 h 1959139"/>
                <a:gd name="connsiteX6" fmla="*/ 279428 w 2033337"/>
                <a:gd name="connsiteY6" fmla="*/ 0 h 195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3337" h="1959139">
                  <a:moveTo>
                    <a:pt x="279428" y="0"/>
                  </a:moveTo>
                  <a:cubicBezTo>
                    <a:pt x="1248086" y="0"/>
                    <a:pt x="2033337" y="785252"/>
                    <a:pt x="2033337" y="1753910"/>
                  </a:cubicBezTo>
                  <a:lnTo>
                    <a:pt x="2017810" y="1959139"/>
                  </a:lnTo>
                  <a:lnTo>
                    <a:pt x="0" y="1959139"/>
                  </a:lnTo>
                  <a:lnTo>
                    <a:pt x="0" y="24333"/>
                  </a:lnTo>
                  <a:lnTo>
                    <a:pt x="100101" y="9056"/>
                  </a:lnTo>
                  <a:cubicBezTo>
                    <a:pt x="159062" y="3067"/>
                    <a:pt x="218886" y="0"/>
                    <a:pt x="2794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7" name="타원 16"/>
          <p:cNvSpPr/>
          <p:nvPr userDrawn="1"/>
        </p:nvSpPr>
        <p:spPr>
          <a:xfrm>
            <a:off x="10939500" y="1747183"/>
            <a:ext cx="351919" cy="351919"/>
          </a:xfrm>
          <a:prstGeom prst="ellipse">
            <a:avLst/>
          </a:prstGeom>
          <a:solidFill>
            <a:srgbClr val="23A19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 userDrawn="1"/>
        </p:nvSpPr>
        <p:spPr>
          <a:xfrm>
            <a:off x="11299963" y="1899342"/>
            <a:ext cx="742686" cy="742686"/>
          </a:xfrm>
          <a:prstGeom prst="ellipse">
            <a:avLst/>
          </a:prstGeom>
          <a:solidFill>
            <a:srgbClr val="23A19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618067"/>
          </a:xfrm>
          <a:prstGeom prst="rect">
            <a:avLst/>
          </a:prstGeom>
          <a:solidFill>
            <a:srgbClr val="23A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 userDrawn="1"/>
        </p:nvSpPr>
        <p:spPr>
          <a:xfrm>
            <a:off x="8415867" y="0"/>
            <a:ext cx="3776133" cy="618067"/>
          </a:xfrm>
          <a:custGeom>
            <a:avLst/>
            <a:gdLst>
              <a:gd name="connsiteX0" fmla="*/ 0 w 12192000"/>
              <a:gd name="connsiteY0" fmla="*/ 0 h 618067"/>
              <a:gd name="connsiteX1" fmla="*/ 12192000 w 12192000"/>
              <a:gd name="connsiteY1" fmla="*/ 0 h 618067"/>
              <a:gd name="connsiteX2" fmla="*/ 12192000 w 12192000"/>
              <a:gd name="connsiteY2" fmla="*/ 618067 h 618067"/>
              <a:gd name="connsiteX3" fmla="*/ 0 w 12192000"/>
              <a:gd name="connsiteY3" fmla="*/ 618067 h 618067"/>
              <a:gd name="connsiteX4" fmla="*/ 0 w 12192000"/>
              <a:gd name="connsiteY4" fmla="*/ 0 h 618067"/>
              <a:gd name="connsiteX0" fmla="*/ 812800 w 12192000"/>
              <a:gd name="connsiteY0" fmla="*/ 0 h 626534"/>
              <a:gd name="connsiteX1" fmla="*/ 12192000 w 12192000"/>
              <a:gd name="connsiteY1" fmla="*/ 8467 h 626534"/>
              <a:gd name="connsiteX2" fmla="*/ 12192000 w 12192000"/>
              <a:gd name="connsiteY2" fmla="*/ 626534 h 626534"/>
              <a:gd name="connsiteX3" fmla="*/ 0 w 12192000"/>
              <a:gd name="connsiteY3" fmla="*/ 626534 h 626534"/>
              <a:gd name="connsiteX4" fmla="*/ 812800 w 12192000"/>
              <a:gd name="connsiteY4" fmla="*/ 0 h 626534"/>
              <a:gd name="connsiteX0" fmla="*/ 866353 w 12192000"/>
              <a:gd name="connsiteY0" fmla="*/ 0 h 618067"/>
              <a:gd name="connsiteX1" fmla="*/ 12192000 w 12192000"/>
              <a:gd name="connsiteY1" fmla="*/ 0 h 618067"/>
              <a:gd name="connsiteX2" fmla="*/ 12192000 w 12192000"/>
              <a:gd name="connsiteY2" fmla="*/ 618067 h 618067"/>
              <a:gd name="connsiteX3" fmla="*/ 0 w 12192000"/>
              <a:gd name="connsiteY3" fmla="*/ 618067 h 618067"/>
              <a:gd name="connsiteX4" fmla="*/ 866353 w 12192000"/>
              <a:gd name="connsiteY4" fmla="*/ 0 h 61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18067">
                <a:moveTo>
                  <a:pt x="866353" y="0"/>
                </a:moveTo>
                <a:lnTo>
                  <a:pt x="12192000" y="0"/>
                </a:lnTo>
                <a:lnTo>
                  <a:pt x="12192000" y="618067"/>
                </a:lnTo>
                <a:lnTo>
                  <a:pt x="0" y="618067"/>
                </a:lnTo>
                <a:lnTo>
                  <a:pt x="86635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4" y="89052"/>
            <a:ext cx="439962" cy="439962"/>
          </a:xfrm>
          <a:prstGeom prst="rect">
            <a:avLst/>
          </a:prstGeom>
        </p:spPr>
      </p:pic>
      <p:sp>
        <p:nvSpPr>
          <p:cNvPr id="39" name="직사각형 38"/>
          <p:cNvSpPr/>
          <p:nvPr userDrawn="1"/>
        </p:nvSpPr>
        <p:spPr>
          <a:xfrm>
            <a:off x="0" y="6781800"/>
            <a:ext cx="12192000" cy="84667"/>
          </a:xfrm>
          <a:prstGeom prst="rect">
            <a:avLst/>
          </a:prstGeom>
          <a:solidFill>
            <a:srgbClr val="23A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 userDrawn="1"/>
        </p:nvSpPr>
        <p:spPr>
          <a:xfrm rot="6945975">
            <a:off x="1235399" y="6012865"/>
            <a:ext cx="753659" cy="649706"/>
          </a:xfrm>
          <a:prstGeom prst="triangle">
            <a:avLst/>
          </a:prstGeom>
          <a:solidFill>
            <a:srgbClr val="23A19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0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/>
          <p:cNvSpPr/>
          <p:nvPr userDrawn="1"/>
        </p:nvSpPr>
        <p:spPr>
          <a:xfrm>
            <a:off x="658323" y="896429"/>
            <a:ext cx="2254210" cy="2254210"/>
          </a:xfrm>
          <a:prstGeom prst="ellipse">
            <a:avLst/>
          </a:prstGeom>
          <a:noFill/>
          <a:ln w="381000">
            <a:solidFill>
              <a:srgbClr val="4A452A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4" name="직사각형 23"/>
          <p:cNvSpPr/>
          <p:nvPr userDrawn="1"/>
        </p:nvSpPr>
        <p:spPr>
          <a:xfrm>
            <a:off x="1" y="2023534"/>
            <a:ext cx="12192000" cy="2392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5" name="직사각형 24"/>
          <p:cNvSpPr/>
          <p:nvPr userDrawn="1"/>
        </p:nvSpPr>
        <p:spPr>
          <a:xfrm>
            <a:off x="0" y="1921934"/>
            <a:ext cx="8771467" cy="101600"/>
          </a:xfrm>
          <a:prstGeom prst="rect">
            <a:avLst/>
          </a:prstGeom>
          <a:solidFill>
            <a:srgbClr val="4A4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6" name="직사각형 25"/>
          <p:cNvSpPr/>
          <p:nvPr userDrawn="1"/>
        </p:nvSpPr>
        <p:spPr>
          <a:xfrm>
            <a:off x="8771467" y="1921934"/>
            <a:ext cx="3420533" cy="1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7" name="직사각형 26"/>
          <p:cNvSpPr/>
          <p:nvPr userDrawn="1"/>
        </p:nvSpPr>
        <p:spPr>
          <a:xfrm>
            <a:off x="0" y="4357660"/>
            <a:ext cx="8771467" cy="1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8" name="직사각형 27"/>
          <p:cNvSpPr/>
          <p:nvPr userDrawn="1"/>
        </p:nvSpPr>
        <p:spPr>
          <a:xfrm>
            <a:off x="1566333" y="4357660"/>
            <a:ext cx="10625667" cy="101600"/>
          </a:xfrm>
          <a:prstGeom prst="rect">
            <a:avLst/>
          </a:prstGeom>
          <a:solidFill>
            <a:srgbClr val="4A4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0" name="타원 29"/>
          <p:cNvSpPr/>
          <p:nvPr userDrawn="1"/>
        </p:nvSpPr>
        <p:spPr>
          <a:xfrm>
            <a:off x="10999159" y="6295765"/>
            <a:ext cx="268937" cy="268937"/>
          </a:xfrm>
          <a:prstGeom prst="ellipse">
            <a:avLst/>
          </a:prstGeom>
          <a:solidFill>
            <a:srgbClr val="4A452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1" name="타원 30"/>
          <p:cNvSpPr/>
          <p:nvPr userDrawn="1"/>
        </p:nvSpPr>
        <p:spPr>
          <a:xfrm>
            <a:off x="10998960" y="5546786"/>
            <a:ext cx="534837" cy="534837"/>
          </a:xfrm>
          <a:prstGeom prst="ellipse">
            <a:avLst/>
          </a:prstGeom>
          <a:solidFill>
            <a:srgbClr val="4A452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2" name="타원 31"/>
          <p:cNvSpPr/>
          <p:nvPr userDrawn="1"/>
        </p:nvSpPr>
        <p:spPr>
          <a:xfrm>
            <a:off x="2474184" y="219858"/>
            <a:ext cx="717750" cy="717750"/>
          </a:xfrm>
          <a:prstGeom prst="ellipse">
            <a:avLst/>
          </a:prstGeom>
          <a:solidFill>
            <a:srgbClr val="4A452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3" name="타원 32"/>
          <p:cNvSpPr/>
          <p:nvPr userDrawn="1"/>
        </p:nvSpPr>
        <p:spPr>
          <a:xfrm>
            <a:off x="2042383" y="372754"/>
            <a:ext cx="302882" cy="302882"/>
          </a:xfrm>
          <a:prstGeom prst="ellipse">
            <a:avLst/>
          </a:prstGeom>
          <a:solidFill>
            <a:srgbClr val="4A452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9" name="자유형 38"/>
          <p:cNvSpPr/>
          <p:nvPr userDrawn="1"/>
        </p:nvSpPr>
        <p:spPr>
          <a:xfrm flipH="1">
            <a:off x="11342959" y="6110040"/>
            <a:ext cx="857061" cy="747960"/>
          </a:xfrm>
          <a:custGeom>
            <a:avLst/>
            <a:gdLst>
              <a:gd name="connsiteX0" fmla="*/ 117780 w 857061"/>
              <a:gd name="connsiteY0" fmla="*/ 0 h 747960"/>
              <a:gd name="connsiteX1" fmla="*/ 42193 w 857061"/>
              <a:gd name="connsiteY1" fmla="*/ 3817 h 747960"/>
              <a:gd name="connsiteX2" fmla="*/ 0 w 857061"/>
              <a:gd name="connsiteY2" fmla="*/ 10257 h 747960"/>
              <a:gd name="connsiteX3" fmla="*/ 0 w 857061"/>
              <a:gd name="connsiteY3" fmla="*/ 747960 h 747960"/>
              <a:gd name="connsiteX4" fmla="*/ 856404 w 857061"/>
              <a:gd name="connsiteY4" fmla="*/ 747960 h 747960"/>
              <a:gd name="connsiteX5" fmla="*/ 857061 w 857061"/>
              <a:gd name="connsiteY5" fmla="*/ 739281 h 747960"/>
              <a:gd name="connsiteX6" fmla="*/ 117780 w 857061"/>
              <a:gd name="connsiteY6" fmla="*/ 0 h 74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061" h="747960">
                <a:moveTo>
                  <a:pt x="117780" y="0"/>
                </a:moveTo>
                <a:cubicBezTo>
                  <a:pt x="92261" y="0"/>
                  <a:pt x="67045" y="1293"/>
                  <a:pt x="42193" y="3817"/>
                </a:cubicBezTo>
                <a:lnTo>
                  <a:pt x="0" y="10257"/>
                </a:lnTo>
                <a:lnTo>
                  <a:pt x="0" y="747960"/>
                </a:lnTo>
                <a:lnTo>
                  <a:pt x="856404" y="747960"/>
                </a:lnTo>
                <a:lnTo>
                  <a:pt x="857061" y="739281"/>
                </a:lnTo>
                <a:cubicBezTo>
                  <a:pt x="857061" y="330987"/>
                  <a:pt x="526074" y="0"/>
                  <a:pt x="117780" y="0"/>
                </a:cubicBezTo>
                <a:close/>
              </a:path>
            </a:pathLst>
          </a:custGeom>
          <a:solidFill>
            <a:srgbClr val="4A452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7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 userDrawn="1"/>
        </p:nvSpPr>
        <p:spPr>
          <a:xfrm>
            <a:off x="0" y="5545501"/>
            <a:ext cx="1503947" cy="1312499"/>
          </a:xfrm>
          <a:custGeom>
            <a:avLst/>
            <a:gdLst>
              <a:gd name="connsiteX0" fmla="*/ 117780 w 857061"/>
              <a:gd name="connsiteY0" fmla="*/ 0 h 747960"/>
              <a:gd name="connsiteX1" fmla="*/ 42193 w 857061"/>
              <a:gd name="connsiteY1" fmla="*/ 3817 h 747960"/>
              <a:gd name="connsiteX2" fmla="*/ 0 w 857061"/>
              <a:gd name="connsiteY2" fmla="*/ 10257 h 747960"/>
              <a:gd name="connsiteX3" fmla="*/ 0 w 857061"/>
              <a:gd name="connsiteY3" fmla="*/ 747960 h 747960"/>
              <a:gd name="connsiteX4" fmla="*/ 856404 w 857061"/>
              <a:gd name="connsiteY4" fmla="*/ 747960 h 747960"/>
              <a:gd name="connsiteX5" fmla="*/ 857061 w 857061"/>
              <a:gd name="connsiteY5" fmla="*/ 739281 h 747960"/>
              <a:gd name="connsiteX6" fmla="*/ 117780 w 857061"/>
              <a:gd name="connsiteY6" fmla="*/ 0 h 74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061" h="747960">
                <a:moveTo>
                  <a:pt x="117780" y="0"/>
                </a:moveTo>
                <a:cubicBezTo>
                  <a:pt x="92261" y="0"/>
                  <a:pt x="67045" y="1293"/>
                  <a:pt x="42193" y="3817"/>
                </a:cubicBezTo>
                <a:lnTo>
                  <a:pt x="0" y="10257"/>
                </a:lnTo>
                <a:lnTo>
                  <a:pt x="0" y="747960"/>
                </a:lnTo>
                <a:lnTo>
                  <a:pt x="856404" y="747960"/>
                </a:lnTo>
                <a:lnTo>
                  <a:pt x="857061" y="739281"/>
                </a:lnTo>
                <a:cubicBezTo>
                  <a:pt x="857061" y="330987"/>
                  <a:pt x="526074" y="0"/>
                  <a:pt x="117780" y="0"/>
                </a:cubicBezTo>
                <a:close/>
              </a:path>
            </a:pathLst>
          </a:custGeom>
          <a:solidFill>
            <a:srgbClr val="4A452A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rot="16200000" flipH="1">
            <a:off x="10408648" y="-17810"/>
            <a:ext cx="1768644" cy="1804264"/>
            <a:chOff x="-12031" y="4822661"/>
            <a:chExt cx="2033337" cy="2074288"/>
          </a:xfrm>
        </p:grpSpPr>
        <p:sp>
          <p:nvSpPr>
            <p:cNvPr id="22" name="자유형 21"/>
            <p:cNvSpPr/>
            <p:nvPr userDrawn="1"/>
          </p:nvSpPr>
          <p:spPr>
            <a:xfrm>
              <a:off x="-12031" y="4822661"/>
              <a:ext cx="2033337" cy="2070723"/>
            </a:xfrm>
            <a:custGeom>
              <a:avLst/>
              <a:gdLst>
                <a:gd name="connsiteX0" fmla="*/ 279428 w 2033337"/>
                <a:gd name="connsiteY0" fmla="*/ 0 h 1959139"/>
                <a:gd name="connsiteX1" fmla="*/ 2033337 w 2033337"/>
                <a:gd name="connsiteY1" fmla="*/ 1753910 h 1959139"/>
                <a:gd name="connsiteX2" fmla="*/ 2017810 w 2033337"/>
                <a:gd name="connsiteY2" fmla="*/ 1959139 h 1959139"/>
                <a:gd name="connsiteX3" fmla="*/ 0 w 2033337"/>
                <a:gd name="connsiteY3" fmla="*/ 1959139 h 1959139"/>
                <a:gd name="connsiteX4" fmla="*/ 0 w 2033337"/>
                <a:gd name="connsiteY4" fmla="*/ 24333 h 1959139"/>
                <a:gd name="connsiteX5" fmla="*/ 100101 w 2033337"/>
                <a:gd name="connsiteY5" fmla="*/ 9056 h 1959139"/>
                <a:gd name="connsiteX6" fmla="*/ 279428 w 2033337"/>
                <a:gd name="connsiteY6" fmla="*/ 0 h 195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3337" h="1959139">
                  <a:moveTo>
                    <a:pt x="279428" y="0"/>
                  </a:moveTo>
                  <a:cubicBezTo>
                    <a:pt x="1248086" y="0"/>
                    <a:pt x="2033337" y="785252"/>
                    <a:pt x="2033337" y="1753910"/>
                  </a:cubicBezTo>
                  <a:lnTo>
                    <a:pt x="2017810" y="1959139"/>
                  </a:lnTo>
                  <a:lnTo>
                    <a:pt x="0" y="1959139"/>
                  </a:lnTo>
                  <a:lnTo>
                    <a:pt x="0" y="24333"/>
                  </a:lnTo>
                  <a:lnTo>
                    <a:pt x="100101" y="9056"/>
                  </a:lnTo>
                  <a:cubicBezTo>
                    <a:pt x="159062" y="3067"/>
                    <a:pt x="218886" y="0"/>
                    <a:pt x="279428" y="0"/>
                  </a:cubicBezTo>
                  <a:close/>
                </a:path>
              </a:pathLst>
            </a:custGeom>
            <a:solidFill>
              <a:srgbClr val="4A452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1" y="5170842"/>
              <a:ext cx="1666070" cy="1726107"/>
            </a:xfrm>
            <a:custGeom>
              <a:avLst/>
              <a:gdLst>
                <a:gd name="connsiteX0" fmla="*/ 279428 w 2033337"/>
                <a:gd name="connsiteY0" fmla="*/ 0 h 1959139"/>
                <a:gd name="connsiteX1" fmla="*/ 2033337 w 2033337"/>
                <a:gd name="connsiteY1" fmla="*/ 1753910 h 1959139"/>
                <a:gd name="connsiteX2" fmla="*/ 2017810 w 2033337"/>
                <a:gd name="connsiteY2" fmla="*/ 1959139 h 1959139"/>
                <a:gd name="connsiteX3" fmla="*/ 0 w 2033337"/>
                <a:gd name="connsiteY3" fmla="*/ 1959139 h 1959139"/>
                <a:gd name="connsiteX4" fmla="*/ 0 w 2033337"/>
                <a:gd name="connsiteY4" fmla="*/ 24333 h 1959139"/>
                <a:gd name="connsiteX5" fmla="*/ 100101 w 2033337"/>
                <a:gd name="connsiteY5" fmla="*/ 9056 h 1959139"/>
                <a:gd name="connsiteX6" fmla="*/ 279428 w 2033337"/>
                <a:gd name="connsiteY6" fmla="*/ 0 h 195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3337" h="1959139">
                  <a:moveTo>
                    <a:pt x="279428" y="0"/>
                  </a:moveTo>
                  <a:cubicBezTo>
                    <a:pt x="1248086" y="0"/>
                    <a:pt x="2033337" y="785252"/>
                    <a:pt x="2033337" y="1753910"/>
                  </a:cubicBezTo>
                  <a:lnTo>
                    <a:pt x="2017810" y="1959139"/>
                  </a:lnTo>
                  <a:lnTo>
                    <a:pt x="0" y="1959139"/>
                  </a:lnTo>
                  <a:lnTo>
                    <a:pt x="0" y="24333"/>
                  </a:lnTo>
                  <a:lnTo>
                    <a:pt x="100101" y="9056"/>
                  </a:lnTo>
                  <a:cubicBezTo>
                    <a:pt x="159062" y="3067"/>
                    <a:pt x="218886" y="0"/>
                    <a:pt x="2794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7" name="타원 16"/>
          <p:cNvSpPr/>
          <p:nvPr userDrawn="1"/>
        </p:nvSpPr>
        <p:spPr>
          <a:xfrm>
            <a:off x="10939500" y="1747183"/>
            <a:ext cx="351919" cy="351919"/>
          </a:xfrm>
          <a:prstGeom prst="ellipse">
            <a:avLst/>
          </a:prstGeom>
          <a:solidFill>
            <a:srgbClr val="4A452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 userDrawn="1"/>
        </p:nvSpPr>
        <p:spPr>
          <a:xfrm>
            <a:off x="11299963" y="1899342"/>
            <a:ext cx="742686" cy="742686"/>
          </a:xfrm>
          <a:prstGeom prst="ellipse">
            <a:avLst/>
          </a:prstGeom>
          <a:solidFill>
            <a:srgbClr val="4A452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618067"/>
          </a:xfrm>
          <a:prstGeom prst="rect">
            <a:avLst/>
          </a:prstGeom>
          <a:solidFill>
            <a:srgbClr val="4A4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 userDrawn="1"/>
        </p:nvSpPr>
        <p:spPr>
          <a:xfrm>
            <a:off x="8415867" y="0"/>
            <a:ext cx="3776133" cy="618067"/>
          </a:xfrm>
          <a:custGeom>
            <a:avLst/>
            <a:gdLst>
              <a:gd name="connsiteX0" fmla="*/ 0 w 12192000"/>
              <a:gd name="connsiteY0" fmla="*/ 0 h 618067"/>
              <a:gd name="connsiteX1" fmla="*/ 12192000 w 12192000"/>
              <a:gd name="connsiteY1" fmla="*/ 0 h 618067"/>
              <a:gd name="connsiteX2" fmla="*/ 12192000 w 12192000"/>
              <a:gd name="connsiteY2" fmla="*/ 618067 h 618067"/>
              <a:gd name="connsiteX3" fmla="*/ 0 w 12192000"/>
              <a:gd name="connsiteY3" fmla="*/ 618067 h 618067"/>
              <a:gd name="connsiteX4" fmla="*/ 0 w 12192000"/>
              <a:gd name="connsiteY4" fmla="*/ 0 h 618067"/>
              <a:gd name="connsiteX0" fmla="*/ 812800 w 12192000"/>
              <a:gd name="connsiteY0" fmla="*/ 0 h 626534"/>
              <a:gd name="connsiteX1" fmla="*/ 12192000 w 12192000"/>
              <a:gd name="connsiteY1" fmla="*/ 8467 h 626534"/>
              <a:gd name="connsiteX2" fmla="*/ 12192000 w 12192000"/>
              <a:gd name="connsiteY2" fmla="*/ 626534 h 626534"/>
              <a:gd name="connsiteX3" fmla="*/ 0 w 12192000"/>
              <a:gd name="connsiteY3" fmla="*/ 626534 h 626534"/>
              <a:gd name="connsiteX4" fmla="*/ 812800 w 12192000"/>
              <a:gd name="connsiteY4" fmla="*/ 0 h 626534"/>
              <a:gd name="connsiteX0" fmla="*/ 866353 w 12192000"/>
              <a:gd name="connsiteY0" fmla="*/ 0 h 618067"/>
              <a:gd name="connsiteX1" fmla="*/ 12192000 w 12192000"/>
              <a:gd name="connsiteY1" fmla="*/ 0 h 618067"/>
              <a:gd name="connsiteX2" fmla="*/ 12192000 w 12192000"/>
              <a:gd name="connsiteY2" fmla="*/ 618067 h 618067"/>
              <a:gd name="connsiteX3" fmla="*/ 0 w 12192000"/>
              <a:gd name="connsiteY3" fmla="*/ 618067 h 618067"/>
              <a:gd name="connsiteX4" fmla="*/ 866353 w 12192000"/>
              <a:gd name="connsiteY4" fmla="*/ 0 h 61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18067">
                <a:moveTo>
                  <a:pt x="866353" y="0"/>
                </a:moveTo>
                <a:lnTo>
                  <a:pt x="12192000" y="0"/>
                </a:lnTo>
                <a:lnTo>
                  <a:pt x="12192000" y="618067"/>
                </a:lnTo>
                <a:lnTo>
                  <a:pt x="0" y="618067"/>
                </a:lnTo>
                <a:lnTo>
                  <a:pt x="86635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4" y="89052"/>
            <a:ext cx="439962" cy="439962"/>
          </a:xfrm>
          <a:prstGeom prst="rect">
            <a:avLst/>
          </a:prstGeom>
        </p:spPr>
      </p:pic>
      <p:sp>
        <p:nvSpPr>
          <p:cNvPr id="39" name="직사각형 38"/>
          <p:cNvSpPr/>
          <p:nvPr userDrawn="1"/>
        </p:nvSpPr>
        <p:spPr>
          <a:xfrm>
            <a:off x="0" y="6781800"/>
            <a:ext cx="12192000" cy="84667"/>
          </a:xfrm>
          <a:prstGeom prst="rect">
            <a:avLst/>
          </a:prstGeom>
          <a:solidFill>
            <a:srgbClr val="4A4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 userDrawn="1"/>
        </p:nvSpPr>
        <p:spPr>
          <a:xfrm rot="6945975">
            <a:off x="1235399" y="6012865"/>
            <a:ext cx="753659" cy="649706"/>
          </a:xfrm>
          <a:prstGeom prst="triangle">
            <a:avLst/>
          </a:prstGeom>
          <a:solidFill>
            <a:srgbClr val="4A452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4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/>
          <p:cNvSpPr/>
          <p:nvPr userDrawn="1"/>
        </p:nvSpPr>
        <p:spPr>
          <a:xfrm>
            <a:off x="658323" y="896429"/>
            <a:ext cx="2254210" cy="2254210"/>
          </a:xfrm>
          <a:prstGeom prst="ellipse">
            <a:avLst/>
          </a:prstGeom>
          <a:noFill/>
          <a:ln w="381000">
            <a:solidFill>
              <a:srgbClr val="FF6E47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4" name="직사각형 23"/>
          <p:cNvSpPr/>
          <p:nvPr userDrawn="1"/>
        </p:nvSpPr>
        <p:spPr>
          <a:xfrm>
            <a:off x="1" y="2023534"/>
            <a:ext cx="12192000" cy="2392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5" name="직사각형 24"/>
          <p:cNvSpPr/>
          <p:nvPr userDrawn="1"/>
        </p:nvSpPr>
        <p:spPr>
          <a:xfrm>
            <a:off x="0" y="1921934"/>
            <a:ext cx="8771467" cy="101600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6" name="직사각형 25"/>
          <p:cNvSpPr/>
          <p:nvPr userDrawn="1"/>
        </p:nvSpPr>
        <p:spPr>
          <a:xfrm>
            <a:off x="8771467" y="1921934"/>
            <a:ext cx="3420533" cy="1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7" name="직사각형 26"/>
          <p:cNvSpPr/>
          <p:nvPr userDrawn="1"/>
        </p:nvSpPr>
        <p:spPr>
          <a:xfrm>
            <a:off x="0" y="4357660"/>
            <a:ext cx="8771467" cy="1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8" name="직사각형 27"/>
          <p:cNvSpPr/>
          <p:nvPr userDrawn="1"/>
        </p:nvSpPr>
        <p:spPr>
          <a:xfrm>
            <a:off x="1566333" y="4357660"/>
            <a:ext cx="10625667" cy="101600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0" name="타원 29"/>
          <p:cNvSpPr/>
          <p:nvPr userDrawn="1"/>
        </p:nvSpPr>
        <p:spPr>
          <a:xfrm>
            <a:off x="10999159" y="6295765"/>
            <a:ext cx="268937" cy="268937"/>
          </a:xfrm>
          <a:prstGeom prst="ellipse">
            <a:avLst/>
          </a:prstGeom>
          <a:solidFill>
            <a:srgbClr val="FF6E4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1" name="타원 30"/>
          <p:cNvSpPr/>
          <p:nvPr userDrawn="1"/>
        </p:nvSpPr>
        <p:spPr>
          <a:xfrm>
            <a:off x="10998960" y="5546786"/>
            <a:ext cx="534837" cy="534837"/>
          </a:xfrm>
          <a:prstGeom prst="ellipse">
            <a:avLst/>
          </a:prstGeom>
          <a:solidFill>
            <a:srgbClr val="FF6E4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2" name="타원 31"/>
          <p:cNvSpPr/>
          <p:nvPr userDrawn="1"/>
        </p:nvSpPr>
        <p:spPr>
          <a:xfrm>
            <a:off x="2474184" y="219858"/>
            <a:ext cx="717750" cy="717750"/>
          </a:xfrm>
          <a:prstGeom prst="ellipse">
            <a:avLst/>
          </a:prstGeom>
          <a:solidFill>
            <a:srgbClr val="FF6E4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3" name="타원 32"/>
          <p:cNvSpPr/>
          <p:nvPr userDrawn="1"/>
        </p:nvSpPr>
        <p:spPr>
          <a:xfrm>
            <a:off x="2042383" y="372754"/>
            <a:ext cx="302882" cy="302882"/>
          </a:xfrm>
          <a:prstGeom prst="ellipse">
            <a:avLst/>
          </a:prstGeom>
          <a:solidFill>
            <a:srgbClr val="FF6E4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9" name="자유형 38"/>
          <p:cNvSpPr/>
          <p:nvPr userDrawn="1"/>
        </p:nvSpPr>
        <p:spPr>
          <a:xfrm flipH="1">
            <a:off x="11342959" y="6110040"/>
            <a:ext cx="857061" cy="747960"/>
          </a:xfrm>
          <a:custGeom>
            <a:avLst/>
            <a:gdLst>
              <a:gd name="connsiteX0" fmla="*/ 117780 w 857061"/>
              <a:gd name="connsiteY0" fmla="*/ 0 h 747960"/>
              <a:gd name="connsiteX1" fmla="*/ 42193 w 857061"/>
              <a:gd name="connsiteY1" fmla="*/ 3817 h 747960"/>
              <a:gd name="connsiteX2" fmla="*/ 0 w 857061"/>
              <a:gd name="connsiteY2" fmla="*/ 10257 h 747960"/>
              <a:gd name="connsiteX3" fmla="*/ 0 w 857061"/>
              <a:gd name="connsiteY3" fmla="*/ 747960 h 747960"/>
              <a:gd name="connsiteX4" fmla="*/ 856404 w 857061"/>
              <a:gd name="connsiteY4" fmla="*/ 747960 h 747960"/>
              <a:gd name="connsiteX5" fmla="*/ 857061 w 857061"/>
              <a:gd name="connsiteY5" fmla="*/ 739281 h 747960"/>
              <a:gd name="connsiteX6" fmla="*/ 117780 w 857061"/>
              <a:gd name="connsiteY6" fmla="*/ 0 h 74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061" h="747960">
                <a:moveTo>
                  <a:pt x="117780" y="0"/>
                </a:moveTo>
                <a:cubicBezTo>
                  <a:pt x="92261" y="0"/>
                  <a:pt x="67045" y="1293"/>
                  <a:pt x="42193" y="3817"/>
                </a:cubicBezTo>
                <a:lnTo>
                  <a:pt x="0" y="10257"/>
                </a:lnTo>
                <a:lnTo>
                  <a:pt x="0" y="747960"/>
                </a:lnTo>
                <a:lnTo>
                  <a:pt x="856404" y="747960"/>
                </a:lnTo>
                <a:lnTo>
                  <a:pt x="857061" y="739281"/>
                </a:lnTo>
                <a:cubicBezTo>
                  <a:pt x="857061" y="330987"/>
                  <a:pt x="526074" y="0"/>
                  <a:pt x="117780" y="0"/>
                </a:cubicBezTo>
                <a:close/>
              </a:path>
            </a:pathLst>
          </a:custGeom>
          <a:solidFill>
            <a:srgbClr val="FF6E4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17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3" r:id="rId2"/>
    <p:sldLayoutId id="2147483719" r:id="rId3"/>
    <p:sldLayoutId id="2147483718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D%94%84%EB%A1%9C%EA%B7%B8%EB%9E%98%EB%B0%8D%20%EC%96%B8%EC%96%B4" TargetMode="External"/><Relationship Id="rId2" Type="http://schemas.openxmlformats.org/officeDocument/2006/relationships/hyperlink" Target="https://namu.wiki/w/MIT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namu.wiki/w/%EC%9D%B8%ED%84%B0%ED%94%84%EB%A6%AC%ED%84%B0" TargetMode="External"/><Relationship Id="rId4" Type="http://schemas.openxmlformats.org/officeDocument/2006/relationships/hyperlink" Target="https://namu.wiki/w/%EC%BB%B4%ED%8C%8C%EC%9D%BC%EB%9F%AC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6295B19-4D83-43C9-A412-9BBBDCB4EC3A}"/>
              </a:ext>
            </a:extLst>
          </p:cNvPr>
          <p:cNvSpPr txBox="1">
            <a:spLocks/>
          </p:cNvSpPr>
          <p:nvPr/>
        </p:nvSpPr>
        <p:spPr>
          <a:xfrm>
            <a:off x="0" y="2389832"/>
            <a:ext cx="12192000" cy="829193"/>
          </a:xfrm>
          <a:prstGeom prst="rect">
            <a:avLst/>
          </a:prstGeom>
        </p:spPr>
        <p:txBody>
          <a:bodyPr tIns="0" bIns="0" anchor="b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rgbClr val="2585C2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  <a:cs typeface="+mj-cs"/>
              </a:defRPr>
            </a:lvl1pPr>
          </a:lstStyle>
          <a:p>
            <a:r>
              <a:rPr lang="ko-KR" altLang="en-US" sz="4800" dirty="0">
                <a:solidFill>
                  <a:srgbClr val="4255A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코딩 교육의 시작 스크래치 기초 배우기</a:t>
            </a:r>
            <a:endParaRPr lang="en-US" altLang="ko-KR" sz="4800" dirty="0">
              <a:solidFill>
                <a:srgbClr val="4255A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텍스트 개체 틀 42">
            <a:extLst>
              <a:ext uri="{FF2B5EF4-FFF2-40B4-BE49-F238E27FC236}">
                <a16:creationId xmlns:a16="http://schemas.microsoft.com/office/drawing/2014/main" id="{E64D4B6E-D6B5-48DE-AE2E-84397774F9E2}"/>
              </a:ext>
            </a:extLst>
          </p:cNvPr>
          <p:cNvSpPr txBox="1">
            <a:spLocks/>
          </p:cNvSpPr>
          <p:nvPr/>
        </p:nvSpPr>
        <p:spPr>
          <a:xfrm>
            <a:off x="-1" y="3368087"/>
            <a:ext cx="12192001" cy="607907"/>
          </a:xfrm>
          <a:prstGeom prst="rect">
            <a:avLst/>
          </a:prstGeom>
        </p:spPr>
        <p:txBody>
          <a:bodyPr bIns="0" anchor="t"/>
          <a:lstStyle>
            <a:lvl1pPr marL="4572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4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스크래치 설치하기 및 기본화면구성</a:t>
            </a:r>
          </a:p>
        </p:txBody>
      </p:sp>
    </p:spTree>
    <p:extLst>
      <p:ext uri="{BB962C8B-B14F-4D97-AF65-F5344CB8AC3E}">
        <p14:creationId xmlns:p14="http://schemas.microsoft.com/office/powerpoint/2010/main" val="345176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D8980FD1-FBB7-4B4B-B528-F69CAB010372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 err="1">
                <a:solidFill>
                  <a:srgbClr val="4255A9"/>
                </a:solidFill>
              </a:rPr>
              <a:t>스프라이트</a:t>
            </a:r>
            <a:r>
              <a:rPr lang="ko-KR" altLang="en-US" dirty="0">
                <a:solidFill>
                  <a:srgbClr val="4255A9"/>
                </a:solidFill>
              </a:rPr>
              <a:t> 수정하기</a:t>
            </a:r>
            <a:endParaRPr lang="en-US" altLang="ko-KR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1800" dirty="0" err="1"/>
              <a:t>스프라이트</a:t>
            </a:r>
            <a:r>
              <a:rPr lang="ko-KR" altLang="en-US" sz="1800" dirty="0"/>
              <a:t> 정보 창에서 수정하기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스프라이트의</a:t>
            </a:r>
            <a:r>
              <a:rPr lang="ko-KR" altLang="en-US" sz="1800" dirty="0"/>
              <a:t> 기본 설정들을 수정 할 수 있다</a:t>
            </a:r>
            <a:r>
              <a:rPr lang="en-US" altLang="ko-KR" sz="1800" dirty="0"/>
              <a:t>.</a:t>
            </a: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1800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1800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1800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1800" dirty="0"/>
          </a:p>
          <a:p>
            <a:pPr marL="823595" lvl="2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1400" dirty="0"/>
          </a:p>
          <a:p>
            <a:pPr marL="823595" lvl="2" indent="-401638">
              <a:buClr>
                <a:srgbClr val="4255A9"/>
              </a:buClr>
              <a:tabLst>
                <a:tab pos="444500" algn="l"/>
              </a:tabLst>
            </a:pPr>
            <a:r>
              <a:rPr lang="en-US" altLang="ko-KR" sz="1400" dirty="0"/>
              <a:t>1. </a:t>
            </a:r>
            <a:r>
              <a:rPr lang="ko-KR" altLang="en-US" sz="1400" dirty="0" err="1"/>
              <a:t>스프라이트</a:t>
            </a:r>
            <a:r>
              <a:rPr lang="en-US" altLang="ko-KR" sz="1400" dirty="0"/>
              <a:t>1 : </a:t>
            </a:r>
            <a:r>
              <a:rPr lang="ko-KR" altLang="en-US" sz="1400" dirty="0" err="1"/>
              <a:t>스프라이트</a:t>
            </a:r>
            <a:r>
              <a:rPr lang="ko-KR" altLang="en-US" sz="1400" dirty="0"/>
              <a:t> 이름 변경</a:t>
            </a:r>
            <a:endParaRPr lang="en-US" altLang="ko-KR" sz="1400" dirty="0"/>
          </a:p>
          <a:p>
            <a:pPr marL="823595" lvl="2" indent="-401638">
              <a:buClr>
                <a:srgbClr val="4255A9"/>
              </a:buClr>
              <a:tabLst>
                <a:tab pos="444500" algn="l"/>
              </a:tabLst>
            </a:pPr>
            <a:r>
              <a:rPr lang="en-US" altLang="ko-KR" sz="1400" dirty="0"/>
              <a:t>2. </a:t>
            </a:r>
            <a:r>
              <a:rPr lang="ko-KR" altLang="en-US" sz="1400" dirty="0" err="1"/>
              <a:t>스프라이트</a:t>
            </a:r>
            <a:r>
              <a:rPr lang="ko-KR" altLang="en-US" sz="1400" dirty="0"/>
              <a:t> </a:t>
            </a:r>
            <a:r>
              <a:rPr lang="en-US" altLang="ko-KR" sz="1400" dirty="0"/>
              <a:t>x, y </a:t>
            </a:r>
            <a:r>
              <a:rPr lang="ko-KR" altLang="en-US" sz="1400" dirty="0" err="1"/>
              <a:t>좌표값</a:t>
            </a:r>
            <a:r>
              <a:rPr lang="ko-KR" altLang="en-US" sz="1400" dirty="0"/>
              <a:t> 표시</a:t>
            </a:r>
            <a:endParaRPr lang="en-US" altLang="ko-KR" sz="1400" dirty="0"/>
          </a:p>
          <a:p>
            <a:pPr marL="823595" lvl="2" indent="-401638">
              <a:buClr>
                <a:srgbClr val="4255A9"/>
              </a:buClr>
              <a:tabLst>
                <a:tab pos="444500" algn="l"/>
              </a:tabLst>
            </a:pPr>
            <a:r>
              <a:rPr lang="en-US" altLang="ko-KR" sz="1400" dirty="0"/>
              <a:t>3. </a:t>
            </a:r>
            <a:r>
              <a:rPr lang="ko-KR" altLang="en-US" sz="1400" dirty="0" err="1"/>
              <a:t>스프라이트</a:t>
            </a:r>
            <a:r>
              <a:rPr lang="ko-KR" altLang="en-US" sz="1400" dirty="0"/>
              <a:t> 방향은 기본방향 </a:t>
            </a:r>
            <a:r>
              <a:rPr lang="en-US" altLang="ko-KR" sz="1400" dirty="0"/>
              <a:t>90</a:t>
            </a:r>
            <a:r>
              <a:rPr lang="ko-KR" altLang="en-US" sz="1400" dirty="0"/>
              <a:t>도</a:t>
            </a:r>
            <a:r>
              <a:rPr lang="en-US" altLang="ko-KR" sz="1400" dirty="0"/>
              <a:t>, </a:t>
            </a:r>
            <a:r>
              <a:rPr lang="ko-KR" altLang="en-US" sz="1400" dirty="0"/>
              <a:t>회전</a:t>
            </a:r>
            <a:r>
              <a:rPr lang="en-US" altLang="ko-KR" sz="1400" dirty="0"/>
              <a:t>, </a:t>
            </a:r>
            <a:r>
              <a:rPr lang="ko-KR" altLang="en-US" sz="1400" dirty="0"/>
              <a:t>대칭</a:t>
            </a:r>
            <a:r>
              <a:rPr lang="en-US" altLang="ko-KR" sz="1400" dirty="0"/>
              <a:t>, </a:t>
            </a:r>
            <a:r>
              <a:rPr lang="ko-KR" altLang="en-US" sz="1400" dirty="0"/>
              <a:t>회전하지 않기를 할 수 있다</a:t>
            </a:r>
            <a:r>
              <a:rPr lang="en-US" altLang="ko-KR" sz="1400" dirty="0"/>
              <a:t>.</a:t>
            </a:r>
          </a:p>
          <a:p>
            <a:pPr marL="823595" lvl="2" indent="-401638">
              <a:buClr>
                <a:srgbClr val="4255A9"/>
              </a:buClr>
              <a:tabLst>
                <a:tab pos="444500" algn="l"/>
              </a:tabLst>
            </a:pPr>
            <a:r>
              <a:rPr lang="en-US" altLang="ko-KR" sz="1400" dirty="0"/>
              <a:t>4. </a:t>
            </a:r>
            <a:r>
              <a:rPr lang="ko-KR" altLang="en-US" sz="1400" dirty="0" err="1"/>
              <a:t>스프라이트</a:t>
            </a:r>
            <a:r>
              <a:rPr lang="ko-KR" altLang="en-US" sz="1400" dirty="0"/>
              <a:t> 크기 변경</a:t>
            </a:r>
            <a:endParaRPr lang="en-US" altLang="ko-KR" sz="1400" dirty="0"/>
          </a:p>
          <a:p>
            <a:pPr marL="823595" lvl="2" indent="-401638">
              <a:buClr>
                <a:srgbClr val="4255A9"/>
              </a:buClr>
              <a:tabLst>
                <a:tab pos="444500" algn="l"/>
              </a:tabLst>
            </a:pPr>
            <a:r>
              <a:rPr lang="en-US" altLang="ko-KR" sz="1400" dirty="0"/>
              <a:t>5.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스프라이트</a:t>
            </a:r>
            <a:r>
              <a:rPr lang="ko-KR" altLang="en-US" sz="1400" dirty="0"/>
              <a:t> 보이기</a:t>
            </a:r>
            <a:r>
              <a:rPr lang="en-US" altLang="ko-KR" sz="1400" dirty="0"/>
              <a:t>, </a:t>
            </a:r>
            <a:r>
              <a:rPr lang="ko-KR" altLang="en-US" sz="1400" dirty="0"/>
              <a:t>숨기기 </a:t>
            </a:r>
            <a:r>
              <a:rPr lang="ko-KR" altLang="en-US" sz="1400" dirty="0" err="1"/>
              <a:t>할수</a:t>
            </a:r>
            <a:r>
              <a:rPr lang="ko-KR" altLang="en-US" sz="1400" dirty="0"/>
              <a:t> 있다</a:t>
            </a:r>
            <a:r>
              <a:rPr lang="en-US" altLang="ko-KR" sz="1400" dirty="0"/>
              <a:t>.</a:t>
            </a: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1800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u="sng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2200" dirty="0"/>
          </a:p>
        </p:txBody>
      </p:sp>
      <p:sp>
        <p:nvSpPr>
          <p:cNvPr id="24" name="텍스트 개체 틀 20">
            <a:extLst>
              <a:ext uri="{FF2B5EF4-FFF2-40B4-BE49-F238E27FC236}">
                <a16:creationId xmlns:a16="http://schemas.microsoft.com/office/drawing/2014/main" id="{7DDE690E-D81E-430B-AE9D-BE3BFD488328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스프라이트</a:t>
            </a:r>
            <a:r>
              <a:rPr lang="ko-KR" altLang="en-US" dirty="0"/>
              <a:t> 살펴보기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74F6BE7-96FE-4C67-9DA8-DD532DCE2C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42"/>
          <a:stretch/>
        </p:blipFill>
        <p:spPr>
          <a:xfrm>
            <a:off x="3634539" y="1972089"/>
            <a:ext cx="4838700" cy="253776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89FC43-3995-4DF6-910A-EC38FC24CF10}"/>
              </a:ext>
            </a:extLst>
          </p:cNvPr>
          <p:cNvSpPr/>
          <p:nvPr/>
        </p:nvSpPr>
        <p:spPr>
          <a:xfrm>
            <a:off x="3675355" y="1908696"/>
            <a:ext cx="4829453" cy="1722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F16CA41-720F-4B06-A7D0-C58929337B35}"/>
              </a:ext>
            </a:extLst>
          </p:cNvPr>
          <p:cNvSpPr/>
          <p:nvPr/>
        </p:nvSpPr>
        <p:spPr>
          <a:xfrm>
            <a:off x="4811847" y="2360857"/>
            <a:ext cx="355108" cy="3551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C073AA-1795-430A-A3CB-18A28414A758}"/>
              </a:ext>
            </a:extLst>
          </p:cNvPr>
          <p:cNvSpPr/>
          <p:nvPr/>
        </p:nvSpPr>
        <p:spPr>
          <a:xfrm>
            <a:off x="8368070" y="2236614"/>
            <a:ext cx="355108" cy="3551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731B3C4-C53D-472E-84A2-A9EAE41A30EF}"/>
              </a:ext>
            </a:extLst>
          </p:cNvPr>
          <p:cNvSpPr/>
          <p:nvPr/>
        </p:nvSpPr>
        <p:spPr>
          <a:xfrm>
            <a:off x="7182185" y="3002869"/>
            <a:ext cx="355108" cy="3551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FB402F2-54EB-446E-8AA8-EDE0ED73E754}"/>
              </a:ext>
            </a:extLst>
          </p:cNvPr>
          <p:cNvSpPr/>
          <p:nvPr/>
        </p:nvSpPr>
        <p:spPr>
          <a:xfrm>
            <a:off x="6418705" y="3070424"/>
            <a:ext cx="355108" cy="3551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9DE0029-3DA3-4A55-9F19-3964FC3E8814}"/>
              </a:ext>
            </a:extLst>
          </p:cNvPr>
          <p:cNvSpPr/>
          <p:nvPr/>
        </p:nvSpPr>
        <p:spPr>
          <a:xfrm>
            <a:off x="4634294" y="2995910"/>
            <a:ext cx="355107" cy="3551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36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0A39A58B-5C27-47A1-9A73-F4110D1823C6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 err="1">
                <a:solidFill>
                  <a:srgbClr val="4255A9"/>
                </a:solidFill>
              </a:rPr>
              <a:t>스프라이트</a:t>
            </a:r>
            <a:r>
              <a:rPr lang="ko-KR" altLang="en-US" dirty="0">
                <a:solidFill>
                  <a:srgbClr val="4255A9"/>
                </a:solidFill>
              </a:rPr>
              <a:t> </a:t>
            </a:r>
            <a:r>
              <a:rPr lang="ko-KR" altLang="en-US" dirty="0" err="1">
                <a:solidFill>
                  <a:srgbClr val="4255A9"/>
                </a:solidFill>
              </a:rPr>
              <a:t>여러기능들</a:t>
            </a:r>
            <a:endParaRPr lang="en-US" altLang="ko-KR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1800" dirty="0" err="1"/>
              <a:t>스프라이트에</a:t>
            </a:r>
            <a:r>
              <a:rPr lang="ko-KR" altLang="en-US" sz="1800" dirty="0"/>
              <a:t> 마우스 오른쪽 버튼 클릭하여 </a:t>
            </a:r>
            <a:r>
              <a:rPr lang="ko-KR" altLang="en-US" sz="1800" dirty="0" err="1"/>
              <a:t>숨겨진메뉴를</a:t>
            </a:r>
            <a:r>
              <a:rPr lang="ko-KR" altLang="en-US" sz="1800" dirty="0"/>
              <a:t> 사용할 수 있다</a:t>
            </a:r>
            <a:r>
              <a:rPr lang="en-US" altLang="ko-KR" sz="1800" dirty="0"/>
              <a:t>.</a:t>
            </a: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1800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1800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1800" dirty="0"/>
          </a:p>
          <a:p>
            <a:pPr marL="823595" lvl="2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1400" dirty="0"/>
          </a:p>
          <a:p>
            <a:pPr marL="823595" lvl="2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1400" dirty="0"/>
              <a:t>복사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스프라이트를</a:t>
            </a:r>
            <a:r>
              <a:rPr lang="ko-KR" altLang="en-US" sz="1400" dirty="0"/>
              <a:t> 복사한다</a:t>
            </a:r>
            <a:r>
              <a:rPr lang="en-US" altLang="ko-KR" sz="1400" dirty="0"/>
              <a:t>.</a:t>
            </a:r>
          </a:p>
          <a:p>
            <a:pPr marL="823595" lvl="2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1400" dirty="0"/>
              <a:t>내보내기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스프라이트를</a:t>
            </a:r>
            <a:r>
              <a:rPr lang="ko-KR" altLang="en-US" sz="1400" dirty="0"/>
              <a:t> 컴퓨터에 저장 </a:t>
            </a:r>
            <a:r>
              <a:rPr lang="ko-KR" altLang="en-US" sz="1400" dirty="0" err="1"/>
              <a:t>할수</a:t>
            </a:r>
            <a:r>
              <a:rPr lang="ko-KR" altLang="en-US" sz="1400" dirty="0"/>
              <a:t> 있다</a:t>
            </a:r>
            <a:r>
              <a:rPr lang="en-US" altLang="ko-KR" sz="1400" dirty="0"/>
              <a:t>.</a:t>
            </a:r>
          </a:p>
          <a:p>
            <a:pPr marL="823595" lvl="2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1400" dirty="0"/>
              <a:t>삭제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스프라이트를</a:t>
            </a:r>
            <a:r>
              <a:rPr lang="ko-KR" altLang="en-US" sz="1400" dirty="0"/>
              <a:t> 삭제 한다</a:t>
            </a:r>
            <a:r>
              <a:rPr lang="en-US" altLang="ko-KR" sz="1400" dirty="0"/>
              <a:t>.</a:t>
            </a:r>
            <a:endParaRPr lang="en-US" altLang="ko-KR" sz="1800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u="sng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2200" dirty="0"/>
          </a:p>
        </p:txBody>
      </p:sp>
      <p:sp>
        <p:nvSpPr>
          <p:cNvPr id="3" name="텍스트 개체 틀 20">
            <a:extLst>
              <a:ext uri="{FF2B5EF4-FFF2-40B4-BE49-F238E27FC236}">
                <a16:creationId xmlns:a16="http://schemas.microsoft.com/office/drawing/2014/main" id="{B669C044-0B44-499B-9E7E-C0111DFFDEF6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스프라이트</a:t>
            </a:r>
            <a:r>
              <a:rPr lang="ko-KR" altLang="en-US" dirty="0"/>
              <a:t> 살펴보기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D9D54C-3620-4DF3-9E0B-CAD669F91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15" y="1857245"/>
            <a:ext cx="24955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31172F48-F0B4-4343-9B65-9F27D5F5A6C3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모양 추가하기</a:t>
            </a:r>
            <a:endParaRPr lang="en-US" altLang="ko-KR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1800" dirty="0"/>
              <a:t>선택한 </a:t>
            </a:r>
            <a:r>
              <a:rPr lang="ko-KR" altLang="en-US" sz="1800" dirty="0" err="1"/>
              <a:t>스프라이트의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모양탭을</a:t>
            </a:r>
            <a:r>
              <a:rPr lang="ko-KR" altLang="en-US" sz="1800" dirty="0"/>
              <a:t> 클릭 하면 </a:t>
            </a:r>
            <a:r>
              <a:rPr lang="ko-KR" altLang="en-US" sz="1800" dirty="0" err="1"/>
              <a:t>스프라이트가</a:t>
            </a:r>
            <a:r>
              <a:rPr lang="ko-KR" altLang="en-US" sz="1800" dirty="0"/>
              <a:t> 가지고 있는 모양의 </a:t>
            </a:r>
            <a:r>
              <a:rPr lang="ko-KR" altLang="en-US" sz="1800" dirty="0" err="1"/>
              <a:t>갯수들이</a:t>
            </a:r>
            <a:r>
              <a:rPr lang="ko-KR" altLang="en-US" sz="1800" dirty="0"/>
              <a:t> 보여진다</a:t>
            </a:r>
            <a:r>
              <a:rPr lang="en-US" altLang="ko-KR" sz="1800" dirty="0"/>
              <a:t>.</a:t>
            </a: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1800" dirty="0" err="1"/>
              <a:t>모양탭의</a:t>
            </a:r>
            <a:r>
              <a:rPr lang="ko-KR" altLang="en-US" sz="1800" dirty="0"/>
              <a:t> 모양 고르기를 클릭하면 가지메뉴가 보인다</a:t>
            </a:r>
            <a:r>
              <a:rPr lang="en-US" altLang="ko-KR" sz="1800" dirty="0"/>
              <a:t>.</a:t>
            </a: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1800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1800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1800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1800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1800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1800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1800" dirty="0"/>
              <a:t>모양 고르기 </a:t>
            </a:r>
            <a:r>
              <a:rPr lang="en-US" altLang="ko-KR" sz="1800" dirty="0"/>
              <a:t>: </a:t>
            </a:r>
            <a:r>
              <a:rPr lang="ko-KR" altLang="en-US" sz="1800" dirty="0"/>
              <a:t>저장소에서 모양을 선택 후 확인을 클릭하면 모양이 추가 된다</a:t>
            </a:r>
            <a:r>
              <a:rPr lang="en-US" altLang="ko-KR" sz="1800" dirty="0"/>
              <a:t>.(</a:t>
            </a:r>
            <a:r>
              <a:rPr lang="ko-KR" altLang="en-US" sz="1800" dirty="0" err="1"/>
              <a:t>스프라이트</a:t>
            </a:r>
            <a:r>
              <a:rPr lang="ko-KR" altLang="en-US" sz="1800" dirty="0"/>
              <a:t> 버튼</a:t>
            </a:r>
            <a:r>
              <a:rPr lang="en-US" altLang="ko-KR" sz="1800" dirty="0"/>
              <a:t> </a:t>
            </a:r>
            <a:r>
              <a:rPr lang="ko-KR" altLang="en-US" sz="1800" dirty="0"/>
              <a:t>그리고 돋보기 버튼 같은 모양 고르기 버튼이다</a:t>
            </a:r>
            <a:r>
              <a:rPr lang="en-US" altLang="ko-KR" sz="1800" dirty="0"/>
              <a:t>.)</a:t>
            </a:r>
            <a:endParaRPr lang="en-US" altLang="ko-KR" u="sng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2200" dirty="0"/>
          </a:p>
        </p:txBody>
      </p:sp>
      <p:sp>
        <p:nvSpPr>
          <p:cNvPr id="10" name="텍스트 개체 틀 20">
            <a:extLst>
              <a:ext uri="{FF2B5EF4-FFF2-40B4-BE49-F238E27FC236}">
                <a16:creationId xmlns:a16="http://schemas.microsoft.com/office/drawing/2014/main" id="{886173C2-79D2-4E7A-9231-CE88393330AF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모양탭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46402C-E51C-461B-BCE5-BC8F429F3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51" y="2489696"/>
            <a:ext cx="23145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25ED5AF8-5548-4015-A305-41294D00A3CA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모양 추가하기</a:t>
            </a:r>
            <a:endParaRPr lang="en-US" altLang="ko-KR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1800" dirty="0"/>
              <a:t>그리기를 클릭 하면 그림을 새로 그려 모양으로 추가 하여 사용 할 수 있다</a:t>
            </a:r>
            <a:r>
              <a:rPr lang="en-US" altLang="ko-KR" sz="1800" dirty="0"/>
              <a:t>.</a:t>
            </a: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1800" dirty="0"/>
              <a:t>그리기에서는 비트맵과 </a:t>
            </a:r>
            <a:r>
              <a:rPr lang="ko-KR" altLang="en-US" sz="1800" dirty="0" err="1"/>
              <a:t>백터</a:t>
            </a:r>
            <a:r>
              <a:rPr lang="ko-KR" altLang="en-US" sz="1800" dirty="0"/>
              <a:t> 두가지 모드로 그림을 그릴 수 있다</a:t>
            </a:r>
            <a:r>
              <a:rPr lang="en-US" altLang="ko-KR" sz="1800" dirty="0"/>
              <a:t>.</a:t>
            </a:r>
          </a:p>
          <a:p>
            <a:pPr marL="823595" lvl="2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1400" u="sng" dirty="0"/>
              <a:t>비트맵 </a:t>
            </a:r>
            <a:r>
              <a:rPr lang="en-US" altLang="ko-KR" sz="1400" u="sng" dirty="0"/>
              <a:t>: </a:t>
            </a:r>
            <a:r>
              <a:rPr lang="ko-KR" altLang="en-US" sz="1400" u="sng" dirty="0"/>
              <a:t>그림을 픽셀이라는 작은 단위의 점으로 표현하는 방식</a:t>
            </a:r>
            <a:endParaRPr lang="en-US" altLang="ko-KR" sz="1400" u="sng" dirty="0"/>
          </a:p>
          <a:p>
            <a:pPr marL="823595" lvl="2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1400" u="sng" dirty="0" err="1"/>
              <a:t>백터</a:t>
            </a:r>
            <a:r>
              <a:rPr lang="ko-KR" altLang="en-US" sz="1400" u="sng" dirty="0"/>
              <a:t> </a:t>
            </a:r>
            <a:r>
              <a:rPr lang="en-US" altLang="ko-KR" sz="1400" u="sng" dirty="0"/>
              <a:t>: </a:t>
            </a:r>
            <a:r>
              <a:rPr lang="ko-KR" altLang="en-US" sz="1400" u="sng" dirty="0" err="1"/>
              <a:t>점과점을</a:t>
            </a:r>
            <a:r>
              <a:rPr lang="ko-KR" altLang="en-US" sz="1400" u="sng" dirty="0"/>
              <a:t> 잇는 선에 대한 수학적 연산으로 그림을 표현</a:t>
            </a:r>
            <a:endParaRPr lang="en-US" altLang="ko-KR" sz="1800" u="sng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1800" u="sng" dirty="0" smtClean="0"/>
              <a:t>서프라이즈를 </a:t>
            </a:r>
            <a:r>
              <a:rPr lang="ko-KR" altLang="en-US" sz="1800" u="sng" dirty="0"/>
              <a:t>클릭 하면 저장소의 모양을 랜덤으로 선택 되어 모양이 추가 된다</a:t>
            </a:r>
            <a:r>
              <a:rPr lang="en-US" altLang="ko-KR" sz="1800" u="sng" dirty="0"/>
              <a:t>.</a:t>
            </a: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u="sng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2200" dirty="0"/>
          </a:p>
        </p:txBody>
      </p:sp>
      <p:sp>
        <p:nvSpPr>
          <p:cNvPr id="12" name="텍스트 개체 틀 20">
            <a:extLst>
              <a:ext uri="{FF2B5EF4-FFF2-40B4-BE49-F238E27FC236}">
                <a16:creationId xmlns:a16="http://schemas.microsoft.com/office/drawing/2014/main" id="{956AA55C-13A1-4B9B-9D54-97B7AD60D27F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모양탭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79574A6-22BD-46D8-BD16-6825F4EA7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361" y="1192782"/>
            <a:ext cx="1290550" cy="20450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6B966A5-27ED-4868-AF7B-906EA54F4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376" y="4103773"/>
            <a:ext cx="1823133" cy="246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8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0A4611-EC82-46E0-920D-15D98A80568C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8648007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모양 추가하기</a:t>
            </a:r>
            <a:endParaRPr lang="en-US" altLang="ko-KR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1800" dirty="0"/>
              <a:t>모양 업로드 하기 클릭 하면 컴퓨터에 있는 그림을 모양으로 추가 해 사용할 수 있다</a:t>
            </a:r>
            <a:r>
              <a:rPr lang="en-US" altLang="ko-KR" sz="1800" dirty="0"/>
              <a:t>.</a:t>
            </a: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1800" u="sng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1800" u="sng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1800" u="sng" dirty="0"/>
              <a:t>카메라를 클릭 하면 컴퓨터에 연결된 카메라가 실행 되어 사진으로 모양 추가를 하여 사용할 수 있다</a:t>
            </a:r>
            <a:r>
              <a:rPr lang="en-US" altLang="ko-KR" sz="1800" u="sng" dirty="0"/>
              <a:t>.</a:t>
            </a: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u="sng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2200" dirty="0"/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8EE2FEF3-09C3-4571-9771-6B00F212AA71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모양탭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D67D4E-5547-4828-BE4D-5C85FB12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183" y="1273586"/>
            <a:ext cx="1980851" cy="22330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FC781B-83CC-48BA-8F29-6EB893740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135" y="4043593"/>
            <a:ext cx="1655270" cy="245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80FD1DC6-796B-4B28-8ED4-3F0FCE52EA94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898882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소리 추가하기</a:t>
            </a:r>
            <a:endParaRPr lang="en-US" altLang="ko-KR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2200" dirty="0"/>
              <a:t>고르기를 클릭하면 저장소에서 소리를 선택하여 새로운 소리를 추가 한다</a:t>
            </a:r>
            <a:r>
              <a:rPr lang="en-US" altLang="ko-KR" sz="2200" dirty="0"/>
              <a:t>.</a:t>
            </a: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2200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2200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2200" dirty="0"/>
              <a:t>녹음하기를 클릭하면 컴퓨터에 연결된 마이크로 직접 녹음하여 사용할 수 있다</a:t>
            </a:r>
            <a:r>
              <a:rPr lang="en-US" altLang="ko-KR" sz="2200" dirty="0"/>
              <a:t>.</a:t>
            </a:r>
          </a:p>
        </p:txBody>
      </p:sp>
      <p:sp>
        <p:nvSpPr>
          <p:cNvPr id="3" name="텍스트 개체 틀 20">
            <a:extLst>
              <a:ext uri="{FF2B5EF4-FFF2-40B4-BE49-F238E27FC236}">
                <a16:creationId xmlns:a16="http://schemas.microsoft.com/office/drawing/2014/main" id="{9BDBEB71-827A-44BC-81A5-0766CCC4E225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소리탭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3825F1-68E2-4528-926E-301E4644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532" y="881063"/>
            <a:ext cx="2228850" cy="2371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E8D1FC-7FA4-45CE-8272-67138F9C7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532" y="3752729"/>
            <a:ext cx="21717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8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6DC1CC0E-74C6-4B4E-AB98-083C087405A6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소리 추가하기</a:t>
            </a:r>
            <a:endParaRPr lang="en-US" altLang="ko-KR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/>
              <a:t>서프라이즈를 클릭 하면 저장소의 소리를 랜덤으로 선택 되어 소리가 추가 된다</a:t>
            </a:r>
            <a:r>
              <a:rPr lang="en-US" altLang="ko-KR" dirty="0"/>
              <a:t>.</a:t>
            </a: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2200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2200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2200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2200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2200" dirty="0" err="1"/>
              <a:t>소리업로드하기를</a:t>
            </a:r>
            <a:r>
              <a:rPr lang="ko-KR" altLang="en-US" sz="2200" dirty="0"/>
              <a:t> 클릭하면 컴퓨터에 저장된 파일을 추가 할 수 있다</a:t>
            </a:r>
            <a:r>
              <a:rPr lang="en-US" altLang="ko-KR" sz="2200" dirty="0"/>
              <a:t>.</a:t>
            </a:r>
          </a:p>
        </p:txBody>
      </p:sp>
      <p:sp>
        <p:nvSpPr>
          <p:cNvPr id="3" name="텍스트 개체 틀 20">
            <a:extLst>
              <a:ext uri="{FF2B5EF4-FFF2-40B4-BE49-F238E27FC236}">
                <a16:creationId xmlns:a16="http://schemas.microsoft.com/office/drawing/2014/main" id="{9CB1BEE6-0AD3-4468-B6F8-5E2814B37DAD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소리탭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77143D-0662-4DFB-B702-97F8284CD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541" y="2085437"/>
            <a:ext cx="2181225" cy="2371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E1E964-4590-4DA3-B358-8CA812BE5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331" y="4220837"/>
            <a:ext cx="2244874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7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B5224E9F-9D53-4D46-B6CD-AB06086E63FA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소리 재생하기 및 편집 하기</a:t>
            </a:r>
            <a:endParaRPr lang="en-US" altLang="ko-KR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/>
              <a:t>소리 파일의 범위를 지정해 효과를 줄 수 있다</a:t>
            </a:r>
            <a:r>
              <a:rPr lang="en-US" altLang="ko-KR" dirty="0"/>
              <a:t>..</a:t>
            </a:r>
          </a:p>
          <a:p>
            <a:pPr marL="823595" lvl="2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 err="1"/>
              <a:t>페이드</a:t>
            </a:r>
            <a:r>
              <a:rPr lang="ko-KR" altLang="en-US" dirty="0"/>
              <a:t> 인</a:t>
            </a:r>
            <a:r>
              <a:rPr lang="en-US" altLang="ko-KR" dirty="0"/>
              <a:t>: </a:t>
            </a:r>
            <a:r>
              <a:rPr lang="ko-KR" altLang="en-US" dirty="0"/>
              <a:t>점점 작게</a:t>
            </a:r>
            <a:endParaRPr lang="en-US" altLang="ko-KR" dirty="0"/>
          </a:p>
          <a:p>
            <a:pPr marL="823595" lvl="2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2200" dirty="0" err="1"/>
              <a:t>페이드</a:t>
            </a:r>
            <a:r>
              <a:rPr lang="ko-KR" altLang="en-US" sz="2200" dirty="0"/>
              <a:t> 아웃 </a:t>
            </a:r>
            <a:r>
              <a:rPr lang="en-US" altLang="ko-KR" sz="2200" dirty="0"/>
              <a:t>: </a:t>
            </a:r>
            <a:r>
              <a:rPr lang="ko-KR" altLang="en-US" sz="2200" dirty="0" err="1"/>
              <a:t>점점크게</a:t>
            </a:r>
            <a:endParaRPr lang="en-US" altLang="ko-KR" sz="2200" dirty="0"/>
          </a:p>
          <a:p>
            <a:pPr marL="823595" lvl="2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2200" dirty="0" err="1"/>
              <a:t>음량키우기</a:t>
            </a:r>
            <a:r>
              <a:rPr lang="ko-KR" altLang="en-US" sz="2200" dirty="0"/>
              <a:t> </a:t>
            </a:r>
            <a:r>
              <a:rPr lang="en-US" altLang="ko-KR" sz="2200" dirty="0"/>
              <a:t>: </a:t>
            </a:r>
            <a:r>
              <a:rPr lang="ko-KR" altLang="en-US" sz="2200" dirty="0"/>
              <a:t>음량을 크게</a:t>
            </a:r>
            <a:endParaRPr lang="en-US" altLang="ko-KR" sz="2200" dirty="0"/>
          </a:p>
          <a:p>
            <a:pPr marL="823595" lvl="2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2200" dirty="0" err="1"/>
              <a:t>음량줄이기</a:t>
            </a:r>
            <a:r>
              <a:rPr lang="ko-KR" altLang="en-US" sz="2200" dirty="0"/>
              <a:t> </a:t>
            </a:r>
            <a:r>
              <a:rPr lang="en-US" altLang="ko-KR" sz="2200" dirty="0"/>
              <a:t>: </a:t>
            </a:r>
            <a:r>
              <a:rPr lang="ko-KR" altLang="en-US" sz="2200" dirty="0"/>
              <a:t>음량을 작게</a:t>
            </a:r>
            <a:endParaRPr lang="en-US" altLang="ko-KR" sz="2200" dirty="0"/>
          </a:p>
          <a:p>
            <a:pPr marL="823595" lvl="2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2200" dirty="0"/>
              <a:t>음량 끄기 </a:t>
            </a:r>
            <a:r>
              <a:rPr lang="en-US" altLang="ko-KR" sz="2200" dirty="0"/>
              <a:t>: </a:t>
            </a:r>
            <a:r>
              <a:rPr lang="ko-KR" altLang="en-US" sz="2200" dirty="0"/>
              <a:t>선택영역의 </a:t>
            </a:r>
            <a:r>
              <a:rPr lang="ko-KR" altLang="en-US" sz="2200" dirty="0" err="1"/>
              <a:t>음략을</a:t>
            </a:r>
            <a:r>
              <a:rPr lang="ko-KR" altLang="en-US" sz="2200" dirty="0"/>
              <a:t> 꺼서 들리지 않는다</a:t>
            </a:r>
            <a:r>
              <a:rPr lang="en-US" altLang="ko-KR" sz="2200" dirty="0"/>
              <a:t>.</a:t>
            </a:r>
          </a:p>
          <a:p>
            <a:pPr marL="823595" lvl="2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2200" dirty="0"/>
              <a:t>역방향 </a:t>
            </a:r>
            <a:r>
              <a:rPr lang="en-US" altLang="ko-KR" sz="2200" dirty="0"/>
              <a:t>: </a:t>
            </a:r>
            <a:r>
              <a:rPr lang="ko-KR" altLang="en-US" sz="2200" dirty="0"/>
              <a:t>선택영역의 소리를 역방향으로 바꿔준다</a:t>
            </a:r>
            <a:r>
              <a:rPr lang="en-US" altLang="ko-KR" sz="2200"/>
              <a:t>.</a:t>
            </a:r>
            <a:endParaRPr lang="en-US" altLang="ko-KR" sz="2200" dirty="0"/>
          </a:p>
        </p:txBody>
      </p:sp>
      <p:sp>
        <p:nvSpPr>
          <p:cNvPr id="3" name="텍스트 개체 틀 20">
            <a:extLst>
              <a:ext uri="{FF2B5EF4-FFF2-40B4-BE49-F238E27FC236}">
                <a16:creationId xmlns:a16="http://schemas.microsoft.com/office/drawing/2014/main" id="{28BD44BB-655B-48C8-8FF5-228971A341D5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소리탭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9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E10B9B5F-B691-4BD3-9AFA-0338D46B1FBB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lnSpc>
                <a:spcPct val="20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 err="1">
                <a:solidFill>
                  <a:srgbClr val="4255A9"/>
                </a:solidFill>
              </a:rPr>
              <a:t>스프라이트의</a:t>
            </a:r>
            <a:r>
              <a:rPr lang="ko-KR" altLang="en-US" dirty="0">
                <a:solidFill>
                  <a:srgbClr val="4255A9"/>
                </a:solidFill>
              </a:rPr>
              <a:t> 동작에 관련된 블록이다</a:t>
            </a:r>
            <a:r>
              <a:rPr lang="en-US" altLang="ko-KR" dirty="0">
                <a:solidFill>
                  <a:srgbClr val="4255A9"/>
                </a:solidFill>
              </a:rPr>
              <a:t>.</a:t>
            </a:r>
          </a:p>
          <a:p>
            <a:pPr marL="447675" indent="-401638">
              <a:lnSpc>
                <a:spcPct val="20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무대에서 원하는 위치로 이동</a:t>
            </a:r>
            <a:r>
              <a:rPr lang="en-US" altLang="ko-KR" dirty="0">
                <a:solidFill>
                  <a:srgbClr val="4255A9"/>
                </a:solidFill>
              </a:rPr>
              <a:t>, </a:t>
            </a:r>
            <a:r>
              <a:rPr lang="ko-KR" altLang="en-US" dirty="0">
                <a:solidFill>
                  <a:srgbClr val="4255A9"/>
                </a:solidFill>
              </a:rPr>
              <a:t>회전 움직임에 관련된 </a:t>
            </a:r>
            <a:r>
              <a:rPr lang="en-US" altLang="ko-KR" dirty="0">
                <a:solidFill>
                  <a:srgbClr val="4255A9"/>
                </a:solidFill>
              </a:rPr>
              <a:t/>
            </a:r>
            <a:br>
              <a:rPr lang="en-US" altLang="ko-KR" dirty="0">
                <a:solidFill>
                  <a:srgbClr val="4255A9"/>
                </a:solidFill>
              </a:rPr>
            </a:br>
            <a:r>
              <a:rPr lang="ko-KR" altLang="en-US" dirty="0">
                <a:solidFill>
                  <a:srgbClr val="4255A9"/>
                </a:solidFill>
              </a:rPr>
              <a:t>블록이다</a:t>
            </a:r>
            <a:r>
              <a:rPr lang="en-US" altLang="ko-KR" dirty="0">
                <a:solidFill>
                  <a:srgbClr val="4255A9"/>
                </a:solidFill>
              </a:rPr>
              <a:t>.</a:t>
            </a:r>
            <a:endParaRPr lang="en-US" altLang="ko-KR" sz="2200" dirty="0"/>
          </a:p>
        </p:txBody>
      </p:sp>
      <p:sp>
        <p:nvSpPr>
          <p:cNvPr id="5" name="텍스트 개체 틀 20">
            <a:extLst>
              <a:ext uri="{FF2B5EF4-FFF2-40B4-BE49-F238E27FC236}">
                <a16:creationId xmlns:a16="http://schemas.microsoft.com/office/drawing/2014/main" id="{F1737EFB-AD0C-4C0B-B86D-ED861318A5B2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동작 블록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3503FA-108B-4303-8771-77BB46C7D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026" y="296064"/>
            <a:ext cx="292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5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8F06A1B3-4707-48C5-81B8-17EDE79BBD8E}"/>
              </a:ext>
            </a:extLst>
          </p:cNvPr>
          <p:cNvSpPr txBox="1">
            <a:spLocks/>
          </p:cNvSpPr>
          <p:nvPr/>
        </p:nvSpPr>
        <p:spPr>
          <a:xfrm>
            <a:off x="304801" y="881063"/>
            <a:ext cx="8924240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lnSpc>
                <a:spcPct val="20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 err="1">
                <a:solidFill>
                  <a:srgbClr val="4255A9"/>
                </a:solidFill>
              </a:rPr>
              <a:t>스프라이트의</a:t>
            </a:r>
            <a:r>
              <a:rPr lang="ko-KR" altLang="en-US" dirty="0">
                <a:solidFill>
                  <a:srgbClr val="4255A9"/>
                </a:solidFill>
              </a:rPr>
              <a:t> 모양에 관련된 블록이다</a:t>
            </a:r>
            <a:r>
              <a:rPr lang="en-US" altLang="ko-KR" dirty="0">
                <a:solidFill>
                  <a:srgbClr val="4255A9"/>
                </a:solidFill>
              </a:rPr>
              <a:t>.</a:t>
            </a:r>
          </a:p>
          <a:p>
            <a:pPr marL="447675" indent="-401638">
              <a:lnSpc>
                <a:spcPct val="20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보이는 상태</a:t>
            </a:r>
            <a:r>
              <a:rPr lang="en-US" altLang="ko-KR" dirty="0">
                <a:solidFill>
                  <a:srgbClr val="4255A9"/>
                </a:solidFill>
              </a:rPr>
              <a:t>, </a:t>
            </a:r>
            <a:r>
              <a:rPr lang="ko-KR" altLang="en-US" dirty="0">
                <a:solidFill>
                  <a:srgbClr val="4255A9"/>
                </a:solidFill>
              </a:rPr>
              <a:t>순서 및 </a:t>
            </a:r>
            <a:r>
              <a:rPr lang="ko-KR" altLang="en-US" dirty="0" err="1">
                <a:solidFill>
                  <a:srgbClr val="4255A9"/>
                </a:solidFill>
              </a:rPr>
              <a:t>여러모양</a:t>
            </a:r>
            <a:r>
              <a:rPr lang="ko-KR" altLang="en-US" dirty="0">
                <a:solidFill>
                  <a:srgbClr val="4255A9"/>
                </a:solidFill>
              </a:rPr>
              <a:t> 중의 어떤 것을 </a:t>
            </a:r>
            <a:r>
              <a:rPr lang="ko-KR" altLang="en-US" dirty="0" smtClean="0">
                <a:solidFill>
                  <a:srgbClr val="4255A9"/>
                </a:solidFill>
              </a:rPr>
              <a:t>보이게 할 것인지에 </a:t>
            </a:r>
            <a:r>
              <a:rPr lang="ko-KR" altLang="en-US" dirty="0">
                <a:solidFill>
                  <a:srgbClr val="4255A9"/>
                </a:solidFill>
              </a:rPr>
              <a:t>관련된 블록이다</a:t>
            </a:r>
            <a:r>
              <a:rPr lang="en-US" altLang="ko-KR" dirty="0">
                <a:solidFill>
                  <a:srgbClr val="4255A9"/>
                </a:solidFill>
              </a:rPr>
              <a:t>.</a:t>
            </a:r>
            <a:endParaRPr lang="en-US" altLang="ko-KR" sz="2200" dirty="0"/>
          </a:p>
        </p:txBody>
      </p:sp>
      <p:sp>
        <p:nvSpPr>
          <p:cNvPr id="3" name="텍스트 개체 틀 20">
            <a:extLst>
              <a:ext uri="{FF2B5EF4-FFF2-40B4-BE49-F238E27FC236}">
                <a16:creationId xmlns:a16="http://schemas.microsoft.com/office/drawing/2014/main" id="{6B4FD837-2F5E-4162-8D61-32AE6C3D1FF5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형태 블록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756D54-F1A3-4D4B-A705-676A8CED3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041" y="0"/>
            <a:ext cx="2962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5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0">
            <a:extLst>
              <a:ext uri="{FF2B5EF4-FFF2-40B4-BE49-F238E27FC236}">
                <a16:creationId xmlns:a16="http://schemas.microsoft.com/office/drawing/2014/main" id="{990D222C-F371-4D82-AE95-E4A04A11BFDC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스크래치 </a:t>
            </a:r>
            <a:r>
              <a:rPr lang="ko-KR" altLang="en-US" dirty="0" smtClean="0"/>
              <a:t>언어 정의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2955" y="1394592"/>
            <a:ext cx="10585094" cy="4199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275D8"/>
                </a:solidFill>
                <a:latin typeface="Open Sans"/>
                <a:hlinkClick r:id="rId2" tooltip="MIT"/>
              </a:rPr>
              <a:t>MIT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 미디어 연구소의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Lifelong Kindergarten Group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에서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2005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년 공식 발표한 교육용 </a:t>
            </a:r>
            <a:r>
              <a:rPr lang="ko-KR" altLang="en-US" dirty="0">
                <a:solidFill>
                  <a:srgbClr val="0275D8"/>
                </a:solidFill>
                <a:latin typeface="Open Sans"/>
                <a:hlinkClick r:id="rId3" tooltip="프로그래밍 언어"/>
              </a:rPr>
              <a:t>프로그래밍 언어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이다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기존의 텍스트 코딩과 달리 스크립트를 블록 맞추듯이 연결하여 코딩을 하는 방식으로 게임이나 애니메이션 등을 만들 수 있고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어린 나이에도 독학을 할 수 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endParaRPr lang="en-US" altLang="ko-KR" dirty="0" smtClean="0">
              <a:solidFill>
                <a:srgbClr val="373A3C"/>
              </a:solidFill>
              <a:latin typeface="Open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373A3C"/>
                </a:solidFill>
                <a:latin typeface="Open Sans"/>
              </a:rPr>
              <a:t>목적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프로그램을 만들지 않고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즉 </a:t>
            </a:r>
            <a:r>
              <a:rPr lang="ko-KR" altLang="en-US" dirty="0">
                <a:solidFill>
                  <a:srgbClr val="0275D8"/>
                </a:solidFill>
                <a:latin typeface="Open Sans"/>
                <a:hlinkClick r:id="rId4" tooltip="컴파일러"/>
              </a:rPr>
              <a:t>컴파일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 과정을 거치지 않고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)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한 줄 씩 번역하기 때문에 </a:t>
            </a:r>
            <a:r>
              <a:rPr lang="ko-KR" altLang="en-US" dirty="0">
                <a:solidFill>
                  <a:srgbClr val="0275D8"/>
                </a:solidFill>
                <a:latin typeface="Open Sans"/>
                <a:hlinkClick r:id="rId5" tooltip="인터프리터"/>
              </a:rPr>
              <a:t>인터프리터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 언어에 속한다</a:t>
            </a:r>
            <a:r>
              <a:rPr lang="en-US" altLang="ko-KR" dirty="0" smtClean="0">
                <a:solidFill>
                  <a:srgbClr val="373A3C"/>
                </a:solidFill>
                <a:latin typeface="Open Sans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373A3C"/>
                </a:solidFill>
                <a:latin typeface="Open Sans"/>
              </a:rPr>
              <a:t>누구나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무료로 이용할 수 </a:t>
            </a:r>
            <a:r>
              <a:rPr lang="ko-KR" altLang="en-US" dirty="0" smtClean="0">
                <a:solidFill>
                  <a:srgbClr val="373A3C"/>
                </a:solidFill>
                <a:latin typeface="Open Sans"/>
              </a:rPr>
              <a:t>있으며</a:t>
            </a:r>
            <a:r>
              <a:rPr lang="en-US" altLang="ko-KR" dirty="0" smtClean="0">
                <a:solidFill>
                  <a:srgbClr val="373A3C"/>
                </a:solidFill>
                <a:latin typeface="Open Sans"/>
              </a:rPr>
              <a:t>,</a:t>
            </a:r>
            <a:r>
              <a:rPr lang="ko-KR" altLang="en-US" dirty="0" smtClean="0">
                <a:solidFill>
                  <a:srgbClr val="373A3C"/>
                </a:solidFill>
                <a:latin typeface="Open Sans"/>
              </a:rPr>
              <a:t> 프로그래밍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언어에 익숙하지 않은 아이들을 포함한 모든 연령층이 이용하고 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실제로 중학교 정보 교과서에 </a:t>
            </a:r>
            <a:r>
              <a:rPr lang="ko-KR" altLang="en-US" dirty="0" smtClean="0">
                <a:solidFill>
                  <a:srgbClr val="373A3C"/>
                </a:solidFill>
                <a:latin typeface="Open Sans"/>
              </a:rPr>
              <a:t>실려있고</a:t>
            </a:r>
            <a:r>
              <a:rPr lang="en-US" altLang="ko-KR" dirty="0" smtClean="0">
                <a:solidFill>
                  <a:srgbClr val="373A3C"/>
                </a:solidFill>
                <a:latin typeface="Open Sans"/>
              </a:rPr>
              <a:t>,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 초등학교의 컴퓨터 시간이나 방과후에 스크래치를 가르치기도 하며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그 외에도 프로그래밍 언어를 접해보지 못한 대학생들의 기초 강좌로 스크래치를 이용하기도 한다</a:t>
            </a:r>
            <a:r>
              <a:rPr lang="en-US" altLang="ko-KR" dirty="0" smtClean="0">
                <a:solidFill>
                  <a:srgbClr val="373A3C"/>
                </a:solidFill>
                <a:latin typeface="Open Sans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373A3C"/>
                </a:solidFill>
                <a:latin typeface="Open Sans"/>
              </a:rPr>
              <a:t>홈페이지를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통해 자신이 만든 결과물을 공유할 수 있으며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다른 유저들과 교류할 수도 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730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6F03C-F713-496F-9960-3421531FCDC6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832780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lnSpc>
                <a:spcPct val="20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2200" dirty="0">
                <a:solidFill>
                  <a:srgbClr val="4255A9"/>
                </a:solidFill>
              </a:rPr>
              <a:t>이벤트를 관리 </a:t>
            </a:r>
            <a:r>
              <a:rPr lang="en-US" altLang="ko-KR" sz="2200" dirty="0">
                <a:solidFill>
                  <a:srgbClr val="4255A9"/>
                </a:solidFill>
              </a:rPr>
              <a:t>, </a:t>
            </a:r>
            <a:r>
              <a:rPr lang="ko-KR" altLang="en-US" sz="2200" dirty="0">
                <a:solidFill>
                  <a:srgbClr val="4255A9"/>
                </a:solidFill>
              </a:rPr>
              <a:t>방송하기를 보내거나 받을 수 있도록</a:t>
            </a:r>
            <a:r>
              <a:rPr lang="en-US" altLang="ko-KR" sz="2200" dirty="0">
                <a:solidFill>
                  <a:srgbClr val="4255A9"/>
                </a:solidFill>
              </a:rPr>
              <a:t/>
            </a:r>
            <a:br>
              <a:rPr lang="en-US" altLang="ko-KR" sz="2200" dirty="0">
                <a:solidFill>
                  <a:srgbClr val="4255A9"/>
                </a:solidFill>
              </a:rPr>
            </a:br>
            <a:r>
              <a:rPr lang="ko-KR" altLang="en-US" sz="2200" dirty="0">
                <a:solidFill>
                  <a:srgbClr val="4255A9"/>
                </a:solidFill>
              </a:rPr>
              <a:t>하는 블록들이 있다</a:t>
            </a:r>
            <a:r>
              <a:rPr lang="en-US" altLang="ko-KR" sz="2200" dirty="0">
                <a:solidFill>
                  <a:srgbClr val="4255A9"/>
                </a:solidFill>
              </a:rPr>
              <a:t>.</a:t>
            </a:r>
          </a:p>
          <a:p>
            <a:pPr marL="447675" indent="-401638">
              <a:lnSpc>
                <a:spcPct val="20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2200" dirty="0">
                <a:solidFill>
                  <a:srgbClr val="4255A9"/>
                </a:solidFill>
              </a:rPr>
              <a:t>스크래치를 실행하면 제일 먼저 실행되는                   블록</a:t>
            </a:r>
            <a:r>
              <a:rPr lang="en-US" altLang="ko-KR" sz="2200" dirty="0">
                <a:solidFill>
                  <a:srgbClr val="4255A9"/>
                </a:solidFill>
              </a:rPr>
              <a:t>, </a:t>
            </a:r>
            <a:br>
              <a:rPr lang="en-US" altLang="ko-KR" sz="2200" dirty="0">
                <a:solidFill>
                  <a:srgbClr val="4255A9"/>
                </a:solidFill>
              </a:rPr>
            </a:br>
            <a:r>
              <a:rPr lang="ko-KR" altLang="en-US" sz="2200" dirty="0">
                <a:solidFill>
                  <a:srgbClr val="4255A9"/>
                </a:solidFill>
              </a:rPr>
              <a:t>배경이 </a:t>
            </a:r>
            <a:r>
              <a:rPr lang="ko-KR" altLang="en-US" sz="2200" dirty="0" err="1">
                <a:solidFill>
                  <a:srgbClr val="4255A9"/>
                </a:solidFill>
              </a:rPr>
              <a:t>바뀌었을때</a:t>
            </a:r>
            <a:r>
              <a:rPr lang="en-US" altLang="ko-KR" sz="2200" dirty="0">
                <a:solidFill>
                  <a:srgbClr val="4255A9"/>
                </a:solidFill>
              </a:rPr>
              <a:t>,</a:t>
            </a:r>
            <a:r>
              <a:rPr lang="ko-KR" altLang="en-US" sz="2200" dirty="0">
                <a:solidFill>
                  <a:srgbClr val="4255A9"/>
                </a:solidFill>
              </a:rPr>
              <a:t> 방송하기를 </a:t>
            </a:r>
            <a:r>
              <a:rPr lang="ko-KR" altLang="en-US" sz="2200" dirty="0" err="1">
                <a:solidFill>
                  <a:srgbClr val="4255A9"/>
                </a:solidFill>
              </a:rPr>
              <a:t>받았을때</a:t>
            </a:r>
            <a:r>
              <a:rPr lang="ko-KR" altLang="en-US" sz="2200" dirty="0">
                <a:solidFill>
                  <a:srgbClr val="4255A9"/>
                </a:solidFill>
              </a:rPr>
              <a:t> 등</a:t>
            </a:r>
            <a:r>
              <a:rPr lang="en-US" altLang="ko-KR" sz="2200" dirty="0">
                <a:solidFill>
                  <a:srgbClr val="4255A9"/>
                </a:solidFill>
              </a:rPr>
              <a:t>,</a:t>
            </a:r>
            <a:r>
              <a:rPr lang="ko-KR" altLang="en-US" sz="2200" dirty="0">
                <a:solidFill>
                  <a:srgbClr val="4255A9"/>
                </a:solidFill>
              </a:rPr>
              <a:t> 특정 명령 </a:t>
            </a:r>
            <a:r>
              <a:rPr lang="ko-KR" altLang="en-US" sz="2200" dirty="0" smtClean="0">
                <a:solidFill>
                  <a:srgbClr val="4255A9"/>
                </a:solidFill>
              </a:rPr>
              <a:t>블록들을 활성화 </a:t>
            </a:r>
            <a:r>
              <a:rPr lang="ko-KR" altLang="en-US" sz="2200" dirty="0">
                <a:solidFill>
                  <a:srgbClr val="4255A9"/>
                </a:solidFill>
              </a:rPr>
              <a:t>시키기 위한 여러 시작 상황에 대한 블록 들이 있다</a:t>
            </a:r>
            <a:r>
              <a:rPr lang="en-US" altLang="ko-KR" sz="2200" dirty="0">
                <a:solidFill>
                  <a:srgbClr val="4255A9"/>
                </a:solidFill>
              </a:rPr>
              <a:t>.</a:t>
            </a:r>
            <a:endParaRPr lang="en-US" altLang="ko-KR" sz="2200" dirty="0"/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65A27B43-4E7C-4F66-BEA5-7629B8C4ED7B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이벤트 블록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579111-8096-4FBB-B726-91725F89D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609" y="333375"/>
            <a:ext cx="3467100" cy="6191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A5C1A5-B232-4891-A898-FC391FBB9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92" t="6991" r="43916" b="82541"/>
          <a:stretch/>
        </p:blipFill>
        <p:spPr>
          <a:xfrm>
            <a:off x="6170267" y="2498007"/>
            <a:ext cx="1233997" cy="6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6F03C-F713-496F-9960-3421531FCDC6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8756073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lnSpc>
                <a:spcPct val="20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2400" dirty="0">
                <a:solidFill>
                  <a:srgbClr val="4255A9"/>
                </a:solidFill>
              </a:rPr>
              <a:t>명령 블록들의 실행 흐름을 제어하는 블록들이 모여져 있다</a:t>
            </a:r>
            <a:r>
              <a:rPr lang="en-US" altLang="ko-KR" sz="2400" dirty="0">
                <a:solidFill>
                  <a:srgbClr val="4255A9"/>
                </a:solidFill>
              </a:rPr>
              <a:t>.</a:t>
            </a:r>
          </a:p>
          <a:p>
            <a:pPr marL="447675" indent="-401638">
              <a:lnSpc>
                <a:spcPct val="20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2400" dirty="0">
                <a:solidFill>
                  <a:srgbClr val="4255A9"/>
                </a:solidFill>
              </a:rPr>
              <a:t>잠시 기다리기</a:t>
            </a:r>
            <a:r>
              <a:rPr lang="en-US" altLang="ko-KR" sz="2400" dirty="0">
                <a:solidFill>
                  <a:srgbClr val="4255A9"/>
                </a:solidFill>
              </a:rPr>
              <a:t>, </a:t>
            </a:r>
            <a:r>
              <a:rPr lang="ko-KR" altLang="en-US" sz="2400" dirty="0">
                <a:solidFill>
                  <a:srgbClr val="4255A9"/>
                </a:solidFill>
              </a:rPr>
              <a:t>참과 거짓을 구분하여 실행 흐름을 바꿀 수 있다</a:t>
            </a:r>
            <a:r>
              <a:rPr lang="en-US" altLang="ko-KR" sz="2400" dirty="0">
                <a:solidFill>
                  <a:srgbClr val="4255A9"/>
                </a:solidFill>
              </a:rPr>
              <a:t>.</a:t>
            </a:r>
          </a:p>
          <a:p>
            <a:pPr marL="447675" indent="-401638">
              <a:lnSpc>
                <a:spcPct val="20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2400" dirty="0">
                <a:solidFill>
                  <a:srgbClr val="4255A9"/>
                </a:solidFill>
              </a:rPr>
              <a:t>원하는 수 </a:t>
            </a:r>
            <a:r>
              <a:rPr lang="ko-KR" altLang="en-US" sz="2400" dirty="0" err="1">
                <a:solidFill>
                  <a:srgbClr val="4255A9"/>
                </a:solidFill>
              </a:rPr>
              <a:t>많큼</a:t>
            </a:r>
            <a:r>
              <a:rPr lang="ko-KR" altLang="en-US" sz="2400" dirty="0">
                <a:solidFill>
                  <a:srgbClr val="4255A9"/>
                </a:solidFill>
              </a:rPr>
              <a:t> 반복도 가능하며 조건에 </a:t>
            </a:r>
            <a:r>
              <a:rPr lang="ko-KR" altLang="en-US" sz="2400" dirty="0" err="1">
                <a:solidFill>
                  <a:srgbClr val="4255A9"/>
                </a:solidFill>
              </a:rPr>
              <a:t>맞을때까지</a:t>
            </a:r>
            <a:r>
              <a:rPr lang="ko-KR" altLang="en-US" sz="2400" dirty="0">
                <a:solidFill>
                  <a:srgbClr val="4255A9"/>
                </a:solidFill>
              </a:rPr>
              <a:t> 기다릴 수 있다</a:t>
            </a:r>
            <a:r>
              <a:rPr lang="en-US" altLang="ko-KR" sz="2400" dirty="0">
                <a:solidFill>
                  <a:srgbClr val="4255A9"/>
                </a:solidFill>
              </a:rPr>
              <a:t>.</a:t>
            </a: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65A27B43-4E7C-4F66-BEA5-7629B8C4ED7B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제어 블록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AC6A9B-35C8-451D-BB6D-D814F443A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671" y="0"/>
            <a:ext cx="30533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6F03C-F713-496F-9960-3421531FCDC6}"/>
              </a:ext>
            </a:extLst>
          </p:cNvPr>
          <p:cNvSpPr txBox="1">
            <a:spLocks/>
          </p:cNvSpPr>
          <p:nvPr/>
        </p:nvSpPr>
        <p:spPr>
          <a:xfrm>
            <a:off x="304801" y="881063"/>
            <a:ext cx="8840972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lnSpc>
                <a:spcPct val="20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2400" dirty="0">
                <a:solidFill>
                  <a:srgbClr val="4255A9"/>
                </a:solidFill>
              </a:rPr>
              <a:t>참</a:t>
            </a:r>
            <a:r>
              <a:rPr lang="en-US" altLang="ko-KR" sz="2400" dirty="0">
                <a:solidFill>
                  <a:srgbClr val="4255A9"/>
                </a:solidFill>
              </a:rPr>
              <a:t>/</a:t>
            </a:r>
            <a:r>
              <a:rPr lang="ko-KR" altLang="en-US" sz="2400" dirty="0">
                <a:solidFill>
                  <a:srgbClr val="4255A9"/>
                </a:solidFill>
              </a:rPr>
              <a:t>거짓 상황이나 탐지 상황을 판단해 내는 블록 들이 있다</a:t>
            </a:r>
            <a:r>
              <a:rPr lang="en-US" altLang="ko-KR" sz="2400" dirty="0">
                <a:solidFill>
                  <a:srgbClr val="4255A9"/>
                </a:solidFill>
              </a:rPr>
              <a:t>.</a:t>
            </a:r>
          </a:p>
          <a:p>
            <a:pPr marL="447675" indent="-401638">
              <a:lnSpc>
                <a:spcPct val="20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2400" dirty="0">
                <a:solidFill>
                  <a:srgbClr val="4255A9"/>
                </a:solidFill>
              </a:rPr>
              <a:t>혼자 명령 블록으로 실행 할 수 없다</a:t>
            </a:r>
            <a:r>
              <a:rPr lang="en-US" altLang="ko-KR" sz="2400" dirty="0">
                <a:solidFill>
                  <a:srgbClr val="4255A9"/>
                </a:solidFill>
              </a:rPr>
              <a:t>.</a:t>
            </a:r>
          </a:p>
          <a:p>
            <a:pPr marL="447675" indent="-401638">
              <a:lnSpc>
                <a:spcPct val="20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2400" dirty="0">
                <a:solidFill>
                  <a:srgbClr val="4255A9"/>
                </a:solidFill>
              </a:rPr>
              <a:t>제어</a:t>
            </a:r>
            <a:r>
              <a:rPr lang="en-US" altLang="ko-KR" sz="2400" dirty="0">
                <a:solidFill>
                  <a:srgbClr val="4255A9"/>
                </a:solidFill>
              </a:rPr>
              <a:t>, </a:t>
            </a:r>
            <a:r>
              <a:rPr lang="ko-KR" altLang="en-US" sz="2400" dirty="0">
                <a:solidFill>
                  <a:srgbClr val="4255A9"/>
                </a:solidFill>
              </a:rPr>
              <a:t>연산 </a:t>
            </a:r>
            <a:r>
              <a:rPr lang="ko-KR" altLang="en-US" sz="2400" dirty="0" err="1">
                <a:solidFill>
                  <a:srgbClr val="4255A9"/>
                </a:solidFill>
              </a:rPr>
              <a:t>블록등과</a:t>
            </a:r>
            <a:r>
              <a:rPr lang="ko-KR" altLang="en-US" sz="2400" dirty="0">
                <a:solidFill>
                  <a:srgbClr val="4255A9"/>
                </a:solidFill>
              </a:rPr>
              <a:t> 조합하여 함께 사용한다</a:t>
            </a:r>
            <a:r>
              <a:rPr lang="en-US" altLang="ko-KR" sz="2400" dirty="0">
                <a:solidFill>
                  <a:srgbClr val="4255A9"/>
                </a:solidFill>
              </a:rPr>
              <a:t>.</a:t>
            </a: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65A27B43-4E7C-4F66-BEA5-7629B8C4ED7B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감지 블록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07F87E-719B-4372-84FA-F4AC931DF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772" y="0"/>
            <a:ext cx="3046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6F03C-F713-496F-9960-3421531FCDC6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8876371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lnSpc>
                <a:spcPct val="20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2400" dirty="0">
                <a:solidFill>
                  <a:srgbClr val="4255A9"/>
                </a:solidFill>
              </a:rPr>
              <a:t>수 연산에 관련된 블록과 난수 블록 그리고 자료 값의 </a:t>
            </a:r>
            <a:r>
              <a:rPr lang="ko-KR" altLang="en-US" sz="2400" dirty="0" smtClean="0">
                <a:solidFill>
                  <a:srgbClr val="4255A9"/>
                </a:solidFill>
              </a:rPr>
              <a:t>형태와 결합하는 </a:t>
            </a:r>
            <a:r>
              <a:rPr lang="ko-KR" altLang="en-US" sz="2400" dirty="0">
                <a:solidFill>
                  <a:srgbClr val="4255A9"/>
                </a:solidFill>
              </a:rPr>
              <a:t>블록 등이 있다</a:t>
            </a:r>
            <a:r>
              <a:rPr lang="en-US" altLang="ko-KR" sz="2400" dirty="0">
                <a:solidFill>
                  <a:srgbClr val="4255A9"/>
                </a:solidFill>
              </a:rPr>
              <a:t>.</a:t>
            </a:r>
          </a:p>
          <a:p>
            <a:pPr marL="447675" indent="-401638">
              <a:lnSpc>
                <a:spcPct val="200000"/>
              </a:lnSpc>
              <a:buClr>
                <a:srgbClr val="4255A9"/>
              </a:buClr>
              <a:tabLst>
                <a:tab pos="444500" algn="l"/>
              </a:tabLst>
            </a:pPr>
            <a:endParaRPr lang="en-US" altLang="ko-KR" sz="2400" dirty="0">
              <a:solidFill>
                <a:srgbClr val="4255A9"/>
              </a:solidFill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65A27B43-4E7C-4F66-BEA5-7629B8C4ED7B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연산 블록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6EF322-EA6E-4A43-8057-86D32D924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171" y="0"/>
            <a:ext cx="3010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E10B9B5F-B691-4BD3-9AFA-0338D46B1FBB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순서대로 블록을 실행하는 것을 말한다</a:t>
            </a:r>
            <a:r>
              <a:rPr lang="en-US" altLang="ko-KR" dirty="0">
                <a:solidFill>
                  <a:srgbClr val="4255A9"/>
                </a:solidFill>
              </a:rPr>
              <a:t>.</a:t>
            </a:r>
          </a:p>
          <a:p>
            <a:pPr marL="447675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로켓 발사 하기</a:t>
            </a:r>
            <a:endParaRPr lang="en-US" altLang="ko-KR" dirty="0">
              <a:solidFill>
                <a:srgbClr val="4255A9"/>
              </a:solidFill>
            </a:endParaRPr>
          </a:p>
          <a:p>
            <a:pPr marL="633413" lvl="1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33448F"/>
                </a:solidFill>
              </a:rPr>
              <a:t>깃발을 클릭 하면 발사될 위치로 이동 한다</a:t>
            </a:r>
            <a:r>
              <a:rPr lang="en-US" altLang="ko-KR" dirty="0">
                <a:solidFill>
                  <a:srgbClr val="33448F"/>
                </a:solidFill>
              </a:rPr>
              <a:t>.</a:t>
            </a:r>
          </a:p>
          <a:p>
            <a:pPr marL="633413" lvl="1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33448F"/>
                </a:solidFill>
              </a:rPr>
              <a:t>로켓 모양을 바꾼다</a:t>
            </a:r>
            <a:r>
              <a:rPr lang="en-US" altLang="ko-KR" dirty="0">
                <a:solidFill>
                  <a:srgbClr val="33448F"/>
                </a:solidFill>
              </a:rPr>
              <a:t>.</a:t>
            </a:r>
          </a:p>
          <a:p>
            <a:pPr marL="633413" lvl="1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33448F"/>
                </a:solidFill>
              </a:rPr>
              <a:t>방송 신호를 보내고 방송 신호를 받아 발사 하게 된다</a:t>
            </a:r>
            <a:r>
              <a:rPr lang="en-US" altLang="ko-KR" dirty="0">
                <a:solidFill>
                  <a:srgbClr val="33448F"/>
                </a:solidFill>
              </a:rPr>
              <a:t>.</a:t>
            </a:r>
          </a:p>
          <a:p>
            <a:pPr marL="633413" lvl="1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33448F"/>
                </a:solidFill>
              </a:rPr>
              <a:t>사용되는 블록은 다음과 같다</a:t>
            </a:r>
            <a:r>
              <a:rPr lang="en-US" altLang="ko-KR" dirty="0">
                <a:solidFill>
                  <a:srgbClr val="33448F"/>
                </a:solidFill>
              </a:rPr>
              <a:t>.</a:t>
            </a:r>
          </a:p>
        </p:txBody>
      </p:sp>
      <p:sp>
        <p:nvSpPr>
          <p:cNvPr id="5" name="텍스트 개체 틀 20">
            <a:extLst>
              <a:ext uri="{FF2B5EF4-FFF2-40B4-BE49-F238E27FC236}">
                <a16:creationId xmlns:a16="http://schemas.microsoft.com/office/drawing/2014/main" id="{F1737EFB-AD0C-4C0B-B86D-ED861318A5B2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순차구조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A9F6AB-332E-4DBF-98B8-DC260265A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058" y="1384183"/>
            <a:ext cx="2393145" cy="29454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430C23-9B03-473B-963C-EDD64F33D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448" y="1384183"/>
            <a:ext cx="3081590" cy="436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4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E10B9B5F-B691-4BD3-9AFA-0338D46B1FBB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반복적으로 블록을 실행 하는 것 을 말한다</a:t>
            </a:r>
            <a:r>
              <a:rPr lang="en-US" altLang="ko-KR" dirty="0">
                <a:solidFill>
                  <a:srgbClr val="4255A9"/>
                </a:solidFill>
              </a:rPr>
              <a:t>.</a:t>
            </a:r>
          </a:p>
          <a:p>
            <a:pPr marL="447675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곰 산책 하기</a:t>
            </a:r>
            <a:r>
              <a:rPr lang="en-US" altLang="ko-KR" dirty="0">
                <a:solidFill>
                  <a:srgbClr val="4255A9"/>
                </a:solidFill>
              </a:rPr>
              <a:t>(</a:t>
            </a:r>
            <a:r>
              <a:rPr lang="ko-KR" altLang="en-US" dirty="0">
                <a:solidFill>
                  <a:srgbClr val="4255A9"/>
                </a:solidFill>
              </a:rPr>
              <a:t>계속 반복 구조</a:t>
            </a:r>
            <a:r>
              <a:rPr lang="en-US" altLang="ko-KR" dirty="0">
                <a:solidFill>
                  <a:srgbClr val="4255A9"/>
                </a:solidFill>
              </a:rPr>
              <a:t>)</a:t>
            </a:r>
          </a:p>
          <a:p>
            <a:pPr marL="633413" lvl="1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33448F"/>
                </a:solidFill>
              </a:rPr>
              <a:t>깃발을 클릭 하면 곰이 걸어 가는 모습을 코딩 한다</a:t>
            </a:r>
            <a:r>
              <a:rPr lang="en-US" altLang="ko-KR" dirty="0">
                <a:solidFill>
                  <a:srgbClr val="33448F"/>
                </a:solidFill>
              </a:rPr>
              <a:t>.</a:t>
            </a:r>
          </a:p>
          <a:p>
            <a:pPr marL="633413" lvl="1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33448F"/>
                </a:solidFill>
              </a:rPr>
              <a:t>벽에 닿으면 반대쪽으로 걸어가게 한다</a:t>
            </a:r>
            <a:r>
              <a:rPr lang="en-US" altLang="ko-KR" dirty="0">
                <a:solidFill>
                  <a:srgbClr val="33448F"/>
                </a:solidFill>
              </a:rPr>
              <a:t>.</a:t>
            </a:r>
          </a:p>
          <a:p>
            <a:pPr marL="633413" lvl="1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33448F"/>
                </a:solidFill>
              </a:rPr>
              <a:t>벽에 닿아 튕기기를 실행 후 곰이 뒤집어 지지 않게 한다</a:t>
            </a:r>
            <a:r>
              <a:rPr lang="en-US" altLang="ko-KR" dirty="0">
                <a:solidFill>
                  <a:srgbClr val="33448F"/>
                </a:solidFill>
              </a:rPr>
              <a:t>.</a:t>
            </a:r>
          </a:p>
          <a:p>
            <a:pPr marL="633413" lvl="1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33448F"/>
                </a:solidFill>
              </a:rPr>
              <a:t>다른 블록을 사용하여 반복구조에 대해 더 이해한다</a:t>
            </a:r>
            <a:r>
              <a:rPr lang="en-US" altLang="ko-KR" dirty="0">
                <a:solidFill>
                  <a:srgbClr val="33448F"/>
                </a:solidFill>
              </a:rPr>
              <a:t>.</a:t>
            </a:r>
          </a:p>
          <a:p>
            <a:pPr marL="633413" lvl="1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33448F"/>
                </a:solidFill>
              </a:rPr>
              <a:t>계속 반복 구조</a:t>
            </a:r>
            <a:r>
              <a:rPr lang="en-US" altLang="ko-KR" dirty="0">
                <a:solidFill>
                  <a:srgbClr val="33448F"/>
                </a:solidFill>
              </a:rPr>
              <a:t>, </a:t>
            </a:r>
            <a:r>
              <a:rPr lang="ko-KR" altLang="en-US" dirty="0">
                <a:solidFill>
                  <a:srgbClr val="33448F"/>
                </a:solidFill>
              </a:rPr>
              <a:t>횟수 반복 구조</a:t>
            </a:r>
            <a:r>
              <a:rPr lang="en-US" altLang="ko-KR" dirty="0">
                <a:solidFill>
                  <a:srgbClr val="33448F"/>
                </a:solidFill>
              </a:rPr>
              <a:t>, </a:t>
            </a:r>
            <a:r>
              <a:rPr lang="ko-KR" altLang="en-US" dirty="0">
                <a:solidFill>
                  <a:srgbClr val="33448F"/>
                </a:solidFill>
              </a:rPr>
              <a:t>조건 반복 구조가 있다</a:t>
            </a:r>
            <a:r>
              <a:rPr lang="en-US" altLang="ko-KR" dirty="0">
                <a:solidFill>
                  <a:srgbClr val="33448F"/>
                </a:solidFill>
              </a:rPr>
              <a:t>.</a:t>
            </a:r>
          </a:p>
          <a:p>
            <a:pPr marL="633413" lvl="1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endParaRPr lang="en-US" altLang="ko-KR" dirty="0">
              <a:solidFill>
                <a:srgbClr val="33448F"/>
              </a:solidFill>
            </a:endParaRPr>
          </a:p>
        </p:txBody>
      </p:sp>
      <p:sp>
        <p:nvSpPr>
          <p:cNvPr id="5" name="텍스트 개체 틀 20">
            <a:extLst>
              <a:ext uri="{FF2B5EF4-FFF2-40B4-BE49-F238E27FC236}">
                <a16:creationId xmlns:a16="http://schemas.microsoft.com/office/drawing/2014/main" id="{F1737EFB-AD0C-4C0B-B86D-ED861318A5B2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반복구조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DA73F0-91AE-4DAF-94FE-C10849AC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687" y="1268966"/>
            <a:ext cx="32766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7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E10B9B5F-B691-4BD3-9AFA-0338D46B1FBB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반복적으로 블록을 실행 하는 것 을 말한다</a:t>
            </a:r>
            <a:r>
              <a:rPr lang="en-US" altLang="ko-KR" dirty="0">
                <a:solidFill>
                  <a:srgbClr val="4255A9"/>
                </a:solidFill>
              </a:rPr>
              <a:t>.</a:t>
            </a:r>
          </a:p>
          <a:p>
            <a:pPr marL="447675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곰 산책 하기</a:t>
            </a:r>
            <a:r>
              <a:rPr lang="en-US" altLang="ko-KR" dirty="0">
                <a:solidFill>
                  <a:srgbClr val="4255A9"/>
                </a:solidFill>
              </a:rPr>
              <a:t>(</a:t>
            </a:r>
            <a:r>
              <a:rPr lang="ko-KR" altLang="en-US" dirty="0">
                <a:solidFill>
                  <a:srgbClr val="4255A9"/>
                </a:solidFill>
              </a:rPr>
              <a:t>횟수 반복 구조</a:t>
            </a:r>
            <a:r>
              <a:rPr lang="en-US" altLang="ko-KR" dirty="0">
                <a:solidFill>
                  <a:srgbClr val="4255A9"/>
                </a:solidFill>
              </a:rPr>
              <a:t>)</a:t>
            </a:r>
          </a:p>
          <a:p>
            <a:pPr marL="633413" lvl="1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33448F"/>
                </a:solidFill>
              </a:rPr>
              <a:t>깃발을 클릭 하면 곰이 걸어 가는 모습을 횟수로 반복하게 한다</a:t>
            </a:r>
            <a:r>
              <a:rPr lang="en-US" altLang="ko-KR" dirty="0">
                <a:solidFill>
                  <a:srgbClr val="33448F"/>
                </a:solidFill>
              </a:rPr>
              <a:t>.</a:t>
            </a:r>
          </a:p>
          <a:p>
            <a:pPr marL="633413" lvl="1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33448F"/>
                </a:solidFill>
              </a:rPr>
              <a:t>벽에 닿으면 반대쪽으로 걸어가게 한다</a:t>
            </a:r>
            <a:r>
              <a:rPr lang="en-US" altLang="ko-KR" dirty="0">
                <a:solidFill>
                  <a:srgbClr val="33448F"/>
                </a:solidFill>
              </a:rPr>
              <a:t>.</a:t>
            </a:r>
          </a:p>
          <a:p>
            <a:pPr marL="633413" lvl="1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33448F"/>
                </a:solidFill>
              </a:rPr>
              <a:t>벽에 닿아 튕기기를 실행 후 곰이 뒤집어 지지 않게 한다</a:t>
            </a:r>
            <a:r>
              <a:rPr lang="en-US" altLang="ko-KR" dirty="0">
                <a:solidFill>
                  <a:srgbClr val="33448F"/>
                </a:solidFill>
              </a:rPr>
              <a:t>.</a:t>
            </a:r>
          </a:p>
        </p:txBody>
      </p:sp>
      <p:sp>
        <p:nvSpPr>
          <p:cNvPr id="5" name="텍스트 개체 틀 20">
            <a:extLst>
              <a:ext uri="{FF2B5EF4-FFF2-40B4-BE49-F238E27FC236}">
                <a16:creationId xmlns:a16="http://schemas.microsoft.com/office/drawing/2014/main" id="{F1737EFB-AD0C-4C0B-B86D-ED861318A5B2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반복구조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AD3818-FCF7-496F-864F-DF0363286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319" y="1878827"/>
            <a:ext cx="31432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5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E10B9B5F-B691-4BD3-9AFA-0338D46B1FBB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반복적으로 블록을 실행 하는 것 을 말한다</a:t>
            </a:r>
            <a:r>
              <a:rPr lang="en-US" altLang="ko-KR" dirty="0">
                <a:solidFill>
                  <a:srgbClr val="4255A9"/>
                </a:solidFill>
              </a:rPr>
              <a:t>.</a:t>
            </a:r>
          </a:p>
          <a:p>
            <a:pPr marL="447675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곰 산책 하기</a:t>
            </a:r>
            <a:r>
              <a:rPr lang="en-US" altLang="ko-KR" dirty="0">
                <a:solidFill>
                  <a:srgbClr val="4255A9"/>
                </a:solidFill>
              </a:rPr>
              <a:t>(</a:t>
            </a:r>
            <a:r>
              <a:rPr lang="ko-KR" altLang="en-US" dirty="0">
                <a:solidFill>
                  <a:srgbClr val="4255A9"/>
                </a:solidFill>
              </a:rPr>
              <a:t>조건 반복 구조</a:t>
            </a:r>
            <a:r>
              <a:rPr lang="en-US" altLang="ko-KR" dirty="0">
                <a:solidFill>
                  <a:srgbClr val="4255A9"/>
                </a:solidFill>
              </a:rPr>
              <a:t>)</a:t>
            </a:r>
          </a:p>
          <a:p>
            <a:pPr marL="633413" lvl="1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33448F"/>
                </a:solidFill>
              </a:rPr>
              <a:t>깃발을 클릭 하면 곰이 걸어 가는 모습을 연출하며 </a:t>
            </a:r>
            <a:r>
              <a:rPr lang="en-US" altLang="ko-KR" dirty="0">
                <a:solidFill>
                  <a:srgbClr val="33448F"/>
                </a:solidFill>
              </a:rPr>
              <a:t/>
            </a:r>
            <a:br>
              <a:rPr lang="en-US" altLang="ko-KR" dirty="0">
                <a:solidFill>
                  <a:srgbClr val="33448F"/>
                </a:solidFill>
              </a:rPr>
            </a:br>
            <a:r>
              <a:rPr lang="ko-KR" altLang="en-US" dirty="0">
                <a:solidFill>
                  <a:srgbClr val="33448F"/>
                </a:solidFill>
              </a:rPr>
              <a:t>벽에 닿을 때까지 움직이게 한 뒤 코드 실행이 멈추게 한다</a:t>
            </a:r>
            <a:r>
              <a:rPr lang="en-US" altLang="ko-KR" dirty="0">
                <a:solidFill>
                  <a:srgbClr val="33448F"/>
                </a:solidFill>
              </a:rPr>
              <a:t>.</a:t>
            </a:r>
          </a:p>
        </p:txBody>
      </p:sp>
      <p:sp>
        <p:nvSpPr>
          <p:cNvPr id="5" name="텍스트 개체 틀 20">
            <a:extLst>
              <a:ext uri="{FF2B5EF4-FFF2-40B4-BE49-F238E27FC236}">
                <a16:creationId xmlns:a16="http://schemas.microsoft.com/office/drawing/2014/main" id="{F1737EFB-AD0C-4C0B-B86D-ED861318A5B2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반복구조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A865D9-BF61-49DD-8293-D0BED1C0E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541" y="1923176"/>
            <a:ext cx="3352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1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E10B9B5F-B691-4BD3-9AFA-0338D46B1FBB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컴퓨터 입력된 조건에 따라 실행 하기</a:t>
            </a:r>
            <a:endParaRPr lang="en-US" altLang="ko-KR" dirty="0">
              <a:solidFill>
                <a:srgbClr val="33448F"/>
              </a:solidFill>
            </a:endParaRPr>
          </a:p>
          <a:p>
            <a:pPr marL="633413" lvl="1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33448F"/>
                </a:solidFill>
              </a:rPr>
              <a:t>키보드의 방향키로 입력 받아 점프 동작을 만들어 본다</a:t>
            </a:r>
            <a:r>
              <a:rPr lang="en-US" altLang="ko-KR" dirty="0">
                <a:solidFill>
                  <a:srgbClr val="33448F"/>
                </a:solidFill>
              </a:rPr>
              <a:t>.</a:t>
            </a:r>
          </a:p>
          <a:p>
            <a:pPr marL="633413" lvl="1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endParaRPr lang="en-US" altLang="ko-KR" dirty="0">
              <a:solidFill>
                <a:srgbClr val="4255A9"/>
              </a:solidFill>
            </a:endParaRPr>
          </a:p>
        </p:txBody>
      </p:sp>
      <p:sp>
        <p:nvSpPr>
          <p:cNvPr id="5" name="텍스트 개체 틀 20">
            <a:extLst>
              <a:ext uri="{FF2B5EF4-FFF2-40B4-BE49-F238E27FC236}">
                <a16:creationId xmlns:a16="http://schemas.microsoft.com/office/drawing/2014/main" id="{F1737EFB-AD0C-4C0B-B86D-ED861318A5B2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조건별</a:t>
            </a:r>
            <a:r>
              <a:rPr lang="ko-KR" altLang="en-US" dirty="0"/>
              <a:t> 실행하기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9B12CA-FFDB-4603-B364-19E08D8B2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56" y="2370328"/>
            <a:ext cx="2857518" cy="41847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C32805-6458-4B16-A5B0-5AE418184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208" y="2313790"/>
            <a:ext cx="2940341" cy="405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E10B9B5F-B691-4BD3-9AFA-0338D46B1FBB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4255A9"/>
                </a:solidFill>
              </a:rPr>
              <a:t>감지된 조건 실행하기</a:t>
            </a:r>
          </a:p>
          <a:p>
            <a:pPr marL="633413" lvl="1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다양한 조건 상황들을 판단하여 코드 실행 한다</a:t>
            </a:r>
            <a:r>
              <a:rPr lang="en-US" altLang="ko-KR" dirty="0">
                <a:solidFill>
                  <a:srgbClr val="4255A9"/>
                </a:solidFill>
              </a:rPr>
              <a:t>.</a:t>
            </a:r>
          </a:p>
        </p:txBody>
      </p:sp>
      <p:sp>
        <p:nvSpPr>
          <p:cNvPr id="5" name="텍스트 개체 틀 20">
            <a:extLst>
              <a:ext uri="{FF2B5EF4-FFF2-40B4-BE49-F238E27FC236}">
                <a16:creationId xmlns:a16="http://schemas.microsoft.com/office/drawing/2014/main" id="{F1737EFB-AD0C-4C0B-B86D-ED861318A5B2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조건별</a:t>
            </a:r>
            <a:r>
              <a:rPr lang="ko-KR" altLang="en-US" dirty="0"/>
              <a:t> 실행하기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7B56CB-F997-4BB6-871E-0BFCCA4CA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133" y="2260605"/>
            <a:ext cx="35528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5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39CAB9D7-23B6-40C7-AFBD-C3894B1D04DC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스크래치 설치하기</a:t>
            </a:r>
            <a:endParaRPr lang="en-US" altLang="ko-KR" dirty="0">
              <a:solidFill>
                <a:srgbClr val="4255A9"/>
              </a:solidFill>
            </a:endParaRP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/>
              <a:t>다운로드한 파일을 더블 클릭하여 실행 한다</a:t>
            </a:r>
            <a:r>
              <a:rPr lang="en-US" altLang="ko-KR" dirty="0"/>
              <a:t>.</a:t>
            </a: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/>
              <a:t>설치를 클릭하여 스크래치를 설치한다</a:t>
            </a:r>
            <a:r>
              <a:rPr lang="en-US" altLang="ko-KR" dirty="0"/>
              <a:t>.</a:t>
            </a: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2200" dirty="0"/>
          </a:p>
        </p:txBody>
      </p:sp>
      <p:sp>
        <p:nvSpPr>
          <p:cNvPr id="10" name="텍스트 개체 틀 20">
            <a:extLst>
              <a:ext uri="{FF2B5EF4-FFF2-40B4-BE49-F238E27FC236}">
                <a16:creationId xmlns:a16="http://schemas.microsoft.com/office/drawing/2014/main" id="{990D222C-F371-4D82-AE95-E4A04A11BFDC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스크래치 설치 하기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F4B03C-BCA6-4B4A-AB1E-F4A6B224C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85975"/>
            <a:ext cx="5026358" cy="30909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2FF0CB8-AADA-414E-BEB2-6C0BEB150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778" y="2926139"/>
            <a:ext cx="5131980" cy="316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8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0">
            <a:extLst>
              <a:ext uri="{FF2B5EF4-FFF2-40B4-BE49-F238E27FC236}">
                <a16:creationId xmlns:a16="http://schemas.microsoft.com/office/drawing/2014/main" id="{65A27B43-4E7C-4F66-BEA5-7629B8C4ED7B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블록 활용 문제</a:t>
            </a:r>
            <a:endParaRPr lang="ko-KR" altLang="en-US" dirty="0"/>
          </a:p>
        </p:txBody>
      </p:sp>
      <p:sp>
        <p:nvSpPr>
          <p:cNvPr id="3" name="빗면 2"/>
          <p:cNvSpPr/>
          <p:nvPr/>
        </p:nvSpPr>
        <p:spPr>
          <a:xfrm>
            <a:off x="660933" y="1604356"/>
            <a:ext cx="3969256" cy="111390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한글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3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6F03C-F713-496F-9960-3421531FCDC6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8069155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lnSpc>
                <a:spcPct val="20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2000" dirty="0">
                <a:solidFill>
                  <a:srgbClr val="4255A9"/>
                </a:solidFill>
              </a:rPr>
              <a:t>변수</a:t>
            </a:r>
            <a:r>
              <a:rPr lang="en-US" altLang="ko-KR" sz="2000" dirty="0">
                <a:solidFill>
                  <a:srgbClr val="4255A9"/>
                </a:solidFill>
              </a:rPr>
              <a:t>, </a:t>
            </a:r>
            <a:r>
              <a:rPr lang="ko-KR" altLang="en-US" sz="2000" dirty="0">
                <a:solidFill>
                  <a:srgbClr val="4255A9"/>
                </a:solidFill>
              </a:rPr>
              <a:t>리스트</a:t>
            </a:r>
            <a:r>
              <a:rPr lang="en-US" altLang="ko-KR" sz="2000" dirty="0">
                <a:solidFill>
                  <a:srgbClr val="4255A9"/>
                </a:solidFill>
              </a:rPr>
              <a:t>, </a:t>
            </a:r>
            <a:r>
              <a:rPr lang="ko-KR" altLang="en-US" sz="2000" dirty="0">
                <a:solidFill>
                  <a:srgbClr val="4255A9"/>
                </a:solidFill>
              </a:rPr>
              <a:t>나만의 블록 등을 만들어 사용할 수 있다</a:t>
            </a:r>
            <a:r>
              <a:rPr lang="en-US" altLang="ko-KR" sz="2000" dirty="0">
                <a:solidFill>
                  <a:srgbClr val="4255A9"/>
                </a:solidFill>
              </a:rPr>
              <a:t>.</a:t>
            </a:r>
          </a:p>
          <a:p>
            <a:pPr marL="447675" indent="-401638">
              <a:lnSpc>
                <a:spcPct val="20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2000" dirty="0">
                <a:solidFill>
                  <a:srgbClr val="4255A9"/>
                </a:solidFill>
              </a:rPr>
              <a:t>변수</a:t>
            </a:r>
            <a:r>
              <a:rPr lang="en-US" altLang="ko-KR" sz="2000" dirty="0">
                <a:solidFill>
                  <a:srgbClr val="4255A9"/>
                </a:solidFill>
              </a:rPr>
              <a:t>, </a:t>
            </a:r>
            <a:r>
              <a:rPr lang="ko-KR" altLang="en-US" sz="2000" dirty="0">
                <a:solidFill>
                  <a:srgbClr val="4255A9"/>
                </a:solidFill>
              </a:rPr>
              <a:t>리스트를 만들면 각 관련 블록들을 사용할 수 있다</a:t>
            </a:r>
            <a:r>
              <a:rPr lang="en-US" altLang="ko-KR" sz="2000" dirty="0">
                <a:solidFill>
                  <a:srgbClr val="4255A9"/>
                </a:solidFill>
              </a:rPr>
              <a:t>.</a:t>
            </a:r>
          </a:p>
          <a:p>
            <a:pPr marL="447675" indent="-401638">
              <a:lnSpc>
                <a:spcPct val="20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2000" dirty="0">
                <a:solidFill>
                  <a:srgbClr val="4255A9"/>
                </a:solidFill>
              </a:rPr>
              <a:t>나만의 블록을 만들어 계속 반복적으로 실행해야 하는 블록을</a:t>
            </a:r>
            <a:r>
              <a:rPr lang="en-US" altLang="ko-KR" sz="2000" dirty="0">
                <a:solidFill>
                  <a:srgbClr val="4255A9"/>
                </a:solidFill>
              </a:rPr>
              <a:t/>
            </a:r>
            <a:br>
              <a:rPr lang="en-US" altLang="ko-KR" sz="2000" dirty="0">
                <a:solidFill>
                  <a:srgbClr val="4255A9"/>
                </a:solidFill>
              </a:rPr>
            </a:br>
            <a:r>
              <a:rPr lang="ko-KR" altLang="en-US" sz="2000" dirty="0">
                <a:solidFill>
                  <a:srgbClr val="4255A9"/>
                </a:solidFill>
              </a:rPr>
              <a:t>간단히 만들어 사용 할 수 있다</a:t>
            </a:r>
            <a:r>
              <a:rPr lang="en-US" altLang="ko-KR" sz="2000" dirty="0">
                <a:solidFill>
                  <a:srgbClr val="4255A9"/>
                </a:solidFill>
              </a:rPr>
              <a:t>.</a:t>
            </a: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65A27B43-4E7C-4F66-BEA5-7629B8C4ED7B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변수 블록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1BD48F-B2E8-4C11-93AB-825FDA287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955" y="967915"/>
            <a:ext cx="36671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2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47A3EB11-B792-492A-8D6D-63C5B736911A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lnSpc>
                <a:spcPct val="20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코드 탭의 이벤트에서 방송하기 메시지를 추가하여 사용할 수 있다</a:t>
            </a:r>
            <a:r>
              <a:rPr lang="en-US" altLang="ko-KR" dirty="0">
                <a:solidFill>
                  <a:srgbClr val="4255A9"/>
                </a:solidFill>
              </a:rPr>
              <a:t>.</a:t>
            </a:r>
          </a:p>
          <a:p>
            <a:pPr marL="633413" lvl="1" indent="-401638">
              <a:lnSpc>
                <a:spcPct val="20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2200" dirty="0"/>
              <a:t>메시지</a:t>
            </a:r>
            <a:r>
              <a:rPr lang="en-US" altLang="ko-KR" sz="2200" dirty="0"/>
              <a:t>1 </a:t>
            </a:r>
            <a:r>
              <a:rPr lang="ko-KR" altLang="en-US" sz="2200" dirty="0"/>
              <a:t>신호를 </a:t>
            </a:r>
            <a:r>
              <a:rPr lang="ko-KR" altLang="en-US" sz="2200" dirty="0" err="1"/>
              <a:t>받았을때</a:t>
            </a:r>
            <a:r>
              <a:rPr lang="ko-KR" altLang="en-US" sz="2200" dirty="0"/>
              <a:t> 블록의 메시지 </a:t>
            </a:r>
            <a:r>
              <a:rPr lang="en-US" altLang="ko-KR" sz="2200" dirty="0"/>
              <a:t>1</a:t>
            </a:r>
            <a:r>
              <a:rPr lang="ko-KR" altLang="en-US" sz="2200" dirty="0"/>
              <a:t>옆 삼각형을 클릭하여 새로운 메시지 클릭 후 방송 신호 이름을 입력하여 새로운 신호를 추가하여 사용할 수 있다</a:t>
            </a:r>
            <a:r>
              <a:rPr lang="en-US" altLang="ko-KR" sz="2200" dirty="0"/>
              <a:t>.</a:t>
            </a:r>
          </a:p>
          <a:p>
            <a:pPr marL="633413" lvl="1" indent="-401638">
              <a:lnSpc>
                <a:spcPct val="20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2200" dirty="0"/>
              <a:t>추가한 이름으로 신호를 </a:t>
            </a:r>
            <a:r>
              <a:rPr lang="ko-KR" altLang="en-US" sz="2200" dirty="0" err="1"/>
              <a:t>받았을때와</a:t>
            </a:r>
            <a:r>
              <a:rPr lang="ko-KR" altLang="en-US" sz="2200" dirty="0"/>
              <a:t> 신호 보내기</a:t>
            </a:r>
            <a:r>
              <a:rPr lang="en-US" altLang="ko-KR" sz="2200" dirty="0"/>
              <a:t>, </a:t>
            </a:r>
            <a:r>
              <a:rPr lang="ko-KR" altLang="en-US" sz="2200" dirty="0"/>
              <a:t>신호 보내고 기다리기를 사용하여 프로젝트를 완성 할 수 있다</a:t>
            </a:r>
            <a:r>
              <a:rPr lang="en-US" altLang="ko-KR" sz="2200" dirty="0"/>
              <a:t>.</a:t>
            </a:r>
          </a:p>
        </p:txBody>
      </p:sp>
      <p:sp>
        <p:nvSpPr>
          <p:cNvPr id="3" name="텍스트 개체 틀 20">
            <a:extLst>
              <a:ext uri="{FF2B5EF4-FFF2-40B4-BE49-F238E27FC236}">
                <a16:creationId xmlns:a16="http://schemas.microsoft.com/office/drawing/2014/main" id="{ED5C1B23-96B8-4CA2-B8CE-913E5B9729CD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방송하기 </a:t>
            </a:r>
            <a:r>
              <a:rPr lang="en-US" altLang="ko-KR" dirty="0"/>
              <a:t>[</a:t>
            </a:r>
            <a:r>
              <a:rPr lang="ko-KR" altLang="en-US" dirty="0"/>
              <a:t>새로운 메시지</a:t>
            </a:r>
            <a:r>
              <a:rPr lang="en-US" altLang="ko-KR" dirty="0"/>
              <a:t>]</a:t>
            </a:r>
            <a:r>
              <a:rPr lang="ko-KR" altLang="en-US" dirty="0"/>
              <a:t>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F14E5B-C27C-49B2-9B2E-2BDCF68CB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62" y="4607593"/>
            <a:ext cx="25812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2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97AEF50B-2407-48D2-9A89-110DB9FE0CB4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lnSpc>
                <a:spcPct val="20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코드 탭의 변수에서 변수를 추가하여 사용할 수 있다</a:t>
            </a:r>
            <a:r>
              <a:rPr lang="en-US" altLang="ko-KR" dirty="0">
                <a:solidFill>
                  <a:srgbClr val="4255A9"/>
                </a:solidFill>
              </a:rPr>
              <a:t>.</a:t>
            </a:r>
          </a:p>
          <a:p>
            <a:pPr marL="633413" lvl="1" indent="-401638">
              <a:lnSpc>
                <a:spcPct val="20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1800" dirty="0">
                <a:solidFill>
                  <a:schemeClr val="tx1"/>
                </a:solidFill>
              </a:rPr>
              <a:t>변수 만들기 버튼을 클릭하여 새로운 변수 이름을 입력해 넣어 변수를 만들 수 있다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633413" lvl="1" indent="-401638">
              <a:lnSpc>
                <a:spcPct val="20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1800" dirty="0">
                <a:solidFill>
                  <a:schemeClr val="tx1"/>
                </a:solidFill>
              </a:rPr>
              <a:t>새롭게 추가된 변수 관련 블록들을 사용해 프로젝트를 완성 할 수 있다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텍스트 개체 틀 20">
            <a:extLst>
              <a:ext uri="{FF2B5EF4-FFF2-40B4-BE49-F238E27FC236}">
                <a16:creationId xmlns:a16="http://schemas.microsoft.com/office/drawing/2014/main" id="{1B69CD6B-B9E8-4E88-ACCE-58C768A3C3C9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변수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E0E385-9784-474A-8B55-9F83DE00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016" y="3464598"/>
            <a:ext cx="29908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4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E10B9B5F-B691-4BD3-9AFA-0338D46B1FBB}"/>
              </a:ext>
            </a:extLst>
          </p:cNvPr>
          <p:cNvSpPr txBox="1">
            <a:spLocks/>
          </p:cNvSpPr>
          <p:nvPr/>
        </p:nvSpPr>
        <p:spPr>
          <a:xfrm>
            <a:off x="304801" y="881063"/>
            <a:ext cx="8606444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변하는 값을 담을 수 있는 공간 혹은 변하는 수를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변수 이용하여 문제 해결하기</a:t>
            </a:r>
            <a:endParaRPr lang="en-US" altLang="ko-KR" dirty="0"/>
          </a:p>
          <a:p>
            <a:pPr lvl="1"/>
            <a:r>
              <a:rPr lang="ko-KR" altLang="en-US" dirty="0"/>
              <a:t>변수 만들기를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도넛이 왼쪽으로 움직이게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도넛을 클릭 하면 도넛 변수를 </a:t>
            </a:r>
            <a:r>
              <a:rPr lang="en-US" altLang="ko-KR" dirty="0"/>
              <a:t>1</a:t>
            </a:r>
            <a:r>
              <a:rPr lang="ko-KR" altLang="en-US" dirty="0"/>
              <a:t>씩 증가 하게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클릭하거나 벽에 닿으면 도넛이 보이지 않게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20">
            <a:extLst>
              <a:ext uri="{FF2B5EF4-FFF2-40B4-BE49-F238E27FC236}">
                <a16:creationId xmlns:a16="http://schemas.microsoft.com/office/drawing/2014/main" id="{F1737EFB-AD0C-4C0B-B86D-ED861318A5B2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변수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B26B06-2F73-44DE-AD4D-84F9747E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739315"/>
            <a:ext cx="33528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0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E10B9B5F-B691-4BD3-9AFA-0338D46B1FBB}"/>
              </a:ext>
            </a:extLst>
          </p:cNvPr>
          <p:cNvSpPr txBox="1">
            <a:spLocks/>
          </p:cNvSpPr>
          <p:nvPr/>
        </p:nvSpPr>
        <p:spPr>
          <a:xfrm>
            <a:off x="304801" y="881063"/>
            <a:ext cx="5090160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rgbClr val="4255A9"/>
                </a:solidFill>
              </a:rPr>
              <a:t>연산자실행하기</a:t>
            </a:r>
          </a:p>
          <a:p>
            <a:pPr marL="447675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2400" dirty="0">
                <a:solidFill>
                  <a:srgbClr val="4255A9"/>
                </a:solidFill>
              </a:rPr>
              <a:t>연산기능을 사용하여 편리한 </a:t>
            </a:r>
            <a:r>
              <a:rPr lang="en-US" altLang="ko-KR" sz="2400" dirty="0">
                <a:solidFill>
                  <a:srgbClr val="4255A9"/>
                </a:solidFill>
              </a:rPr>
              <a:t/>
            </a:r>
            <a:br>
              <a:rPr lang="en-US" altLang="ko-KR" sz="2400" dirty="0">
                <a:solidFill>
                  <a:srgbClr val="4255A9"/>
                </a:solidFill>
              </a:rPr>
            </a:br>
            <a:r>
              <a:rPr lang="ko-KR" altLang="en-US" sz="2400" dirty="0">
                <a:solidFill>
                  <a:srgbClr val="4255A9"/>
                </a:solidFill>
              </a:rPr>
              <a:t>도구를 만들 수 있다</a:t>
            </a:r>
            <a:r>
              <a:rPr lang="en-US" altLang="ko-KR" sz="2400" dirty="0">
                <a:solidFill>
                  <a:srgbClr val="4255A9"/>
                </a:solidFill>
              </a:rPr>
              <a:t>.</a:t>
            </a:r>
          </a:p>
          <a:p>
            <a:pPr marL="633413" lvl="1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2000" dirty="0">
                <a:solidFill>
                  <a:schemeClr val="tx1"/>
                </a:solidFill>
              </a:rPr>
              <a:t>변수와 연산자를 활용해서</a:t>
            </a:r>
            <a:r>
              <a:rPr lang="en-US" altLang="ko-KR" sz="2000" dirty="0">
                <a:solidFill>
                  <a:schemeClr val="tx1"/>
                </a:solidFill>
              </a:rPr>
              <a:t/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곱셈을 만들어 본다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텍스트 개체 틀 20">
            <a:extLst>
              <a:ext uri="{FF2B5EF4-FFF2-40B4-BE49-F238E27FC236}">
                <a16:creationId xmlns:a16="http://schemas.microsoft.com/office/drawing/2014/main" id="{F1737EFB-AD0C-4C0B-B86D-ED861318A5B2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연산자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CB989E-F0A6-417D-A946-66C9EBB8B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463" y="711472"/>
            <a:ext cx="6579737" cy="58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0">
            <a:extLst>
              <a:ext uri="{FF2B5EF4-FFF2-40B4-BE49-F238E27FC236}">
                <a16:creationId xmlns:a16="http://schemas.microsoft.com/office/drawing/2014/main" id="{65A27B43-4E7C-4F66-BEA5-7629B8C4ED7B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블록 활용 문제</a:t>
            </a:r>
            <a:endParaRPr lang="ko-KR" altLang="en-US" dirty="0"/>
          </a:p>
        </p:txBody>
      </p:sp>
      <p:sp>
        <p:nvSpPr>
          <p:cNvPr id="3" name="빗면 2"/>
          <p:cNvSpPr/>
          <p:nvPr/>
        </p:nvSpPr>
        <p:spPr>
          <a:xfrm>
            <a:off x="660933" y="1604356"/>
            <a:ext cx="3969256" cy="111390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한글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6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C6A359D5-3769-4630-9C5C-929A986A28D5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코드 탭의 변수에서 블록을 추가하여 사용할 수 있다</a:t>
            </a:r>
            <a:r>
              <a:rPr lang="en-US" altLang="ko-KR" dirty="0">
                <a:solidFill>
                  <a:srgbClr val="4255A9"/>
                </a:solidFill>
              </a:rPr>
              <a:t>.</a:t>
            </a: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1800" dirty="0" err="1">
                <a:solidFill>
                  <a:schemeClr val="tx1"/>
                </a:solidFill>
              </a:rPr>
              <a:t>블록만들기</a:t>
            </a:r>
            <a:r>
              <a:rPr lang="ko-KR" altLang="en-US" sz="1800" dirty="0">
                <a:solidFill>
                  <a:schemeClr val="tx1"/>
                </a:solidFill>
              </a:rPr>
              <a:t> 버튼을 클릭하여 블록이름을 입력해 넣어 블록을 만들 수 있다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1800" dirty="0">
                <a:solidFill>
                  <a:schemeClr val="tx1"/>
                </a:solidFill>
              </a:rPr>
              <a:t>선택사항을 선택하여 필요한 매개변수를 삽입한다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텍스트 개체 틀 20">
            <a:extLst>
              <a:ext uri="{FF2B5EF4-FFF2-40B4-BE49-F238E27FC236}">
                <a16:creationId xmlns:a16="http://schemas.microsoft.com/office/drawing/2014/main" id="{EF330E35-F498-4FA8-82EC-DA008DDC802A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나만의 블록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EB7900-3C4D-4A28-85EB-0512768A6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78" y="2523478"/>
            <a:ext cx="2459346" cy="4101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3D12B6-F970-4B24-8F66-76CB5DDC7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135" y="2424273"/>
            <a:ext cx="5676947" cy="443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9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E10B9B5F-B691-4BD3-9AFA-0338D46B1FBB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7210425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4255A9"/>
                </a:solidFill>
              </a:rPr>
              <a:t>함수 실행하기</a:t>
            </a:r>
          </a:p>
          <a:p>
            <a:pPr marL="633413" lvl="1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함수는 하나의 이름으로 정의된 명령 코드 묶음이다</a:t>
            </a:r>
            <a:r>
              <a:rPr lang="en-US" altLang="ko-KR" dirty="0">
                <a:solidFill>
                  <a:srgbClr val="4255A9"/>
                </a:solidFill>
              </a:rPr>
              <a:t>.</a:t>
            </a:r>
          </a:p>
          <a:p>
            <a:pPr marL="633413" lvl="1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함수 정의 하여 발레리나의 발레동작 움직이기</a:t>
            </a:r>
            <a:endParaRPr lang="en-US" altLang="ko-KR" dirty="0">
              <a:solidFill>
                <a:srgbClr val="4255A9"/>
              </a:solidFill>
            </a:endParaRPr>
          </a:p>
        </p:txBody>
      </p:sp>
      <p:sp>
        <p:nvSpPr>
          <p:cNvPr id="5" name="텍스트 개체 틀 20">
            <a:extLst>
              <a:ext uri="{FF2B5EF4-FFF2-40B4-BE49-F238E27FC236}">
                <a16:creationId xmlns:a16="http://schemas.microsoft.com/office/drawing/2014/main" id="{F1737EFB-AD0C-4C0B-B86D-ED861318A5B2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함수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378455-03C7-4934-AFBC-542997D4A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225" y="1750035"/>
            <a:ext cx="43719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2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1CB256C6-6A1D-43A4-B652-8F3445701421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코드 탭의 변수에서 리스트를 추가하여 사용할 수 있다</a:t>
            </a:r>
            <a:r>
              <a:rPr lang="en-US" altLang="ko-KR" dirty="0">
                <a:solidFill>
                  <a:srgbClr val="4255A9"/>
                </a:solidFill>
              </a:rPr>
              <a:t>.</a:t>
            </a: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1800" dirty="0">
                <a:solidFill>
                  <a:schemeClr val="tx1"/>
                </a:solidFill>
              </a:rPr>
              <a:t>리스트 만들기 버튼을 클릭하여 새로운 리스트 이름을 입력해 넣어 리스트를 만들 수 있다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1800" dirty="0">
                <a:solidFill>
                  <a:schemeClr val="tx1"/>
                </a:solidFill>
              </a:rPr>
              <a:t>새롭게 추가된 리스트 관련 블록들을 사용해 프로젝트를 완성 할 수 있다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텍스트 개체 틀 20">
            <a:extLst>
              <a:ext uri="{FF2B5EF4-FFF2-40B4-BE49-F238E27FC236}">
                <a16:creationId xmlns:a16="http://schemas.microsoft.com/office/drawing/2014/main" id="{BAD4E265-F8EE-46C3-B719-E005D8DB7775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리스트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746C26-5A03-4573-A1B6-A05445CC9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78" y="2523478"/>
            <a:ext cx="2459346" cy="4101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5BC191-39BA-4703-8247-68A183186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278" y="2523478"/>
            <a:ext cx="44862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EBEC66A7-4577-484C-B426-6021C9262012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스크래치 실행하기</a:t>
            </a:r>
            <a:endParaRPr lang="en-US" altLang="ko-KR" dirty="0">
              <a:solidFill>
                <a:srgbClr val="4255A9"/>
              </a:solidFill>
            </a:endParaRP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/>
              <a:t>스크래치 실행 하여 화면을 살펴 본다</a:t>
            </a:r>
            <a:r>
              <a:rPr lang="en-US" altLang="ko-KR" dirty="0"/>
              <a:t>.</a:t>
            </a:r>
            <a:endParaRPr lang="en-US" altLang="ko-KR" sz="2200" dirty="0"/>
          </a:p>
        </p:txBody>
      </p:sp>
      <p:sp>
        <p:nvSpPr>
          <p:cNvPr id="8" name="텍스트 개체 틀 20">
            <a:extLst>
              <a:ext uri="{FF2B5EF4-FFF2-40B4-BE49-F238E27FC236}">
                <a16:creationId xmlns:a16="http://schemas.microsoft.com/office/drawing/2014/main" id="{AE22D27D-34BA-4272-A953-69B26D759A7D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스크래치 화면구성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491BC1-C4A0-403B-85B1-CA44DE42A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515" y="2104008"/>
            <a:ext cx="7176543" cy="45783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F4CC07-B444-423F-BD5A-CE16D8B186FC}"/>
              </a:ext>
            </a:extLst>
          </p:cNvPr>
          <p:cNvSpPr txBox="1"/>
          <p:nvPr/>
        </p:nvSpPr>
        <p:spPr>
          <a:xfrm>
            <a:off x="7104283" y="3197021"/>
            <a:ext cx="178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무대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실행화면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D9DF39-1D83-49E9-AEED-6EBB19905277}"/>
              </a:ext>
            </a:extLst>
          </p:cNvPr>
          <p:cNvSpPr/>
          <p:nvPr/>
        </p:nvSpPr>
        <p:spPr>
          <a:xfrm>
            <a:off x="2081515" y="2283429"/>
            <a:ext cx="3089138" cy="260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565866-E686-4E94-B6F4-6AA739CD75DA}"/>
              </a:ext>
            </a:extLst>
          </p:cNvPr>
          <p:cNvSpPr txBox="1"/>
          <p:nvPr/>
        </p:nvSpPr>
        <p:spPr>
          <a:xfrm>
            <a:off x="5093608" y="2207539"/>
            <a:ext cx="124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상단 메뉴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FF50F2-4D4A-4868-8EC5-01255AB52D9B}"/>
              </a:ext>
            </a:extLst>
          </p:cNvPr>
          <p:cNvSpPr/>
          <p:nvPr/>
        </p:nvSpPr>
        <p:spPr>
          <a:xfrm>
            <a:off x="2104160" y="2563335"/>
            <a:ext cx="1659564" cy="41675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B7438C-D6A2-4815-9299-85E4DCFC2015}"/>
              </a:ext>
            </a:extLst>
          </p:cNvPr>
          <p:cNvSpPr txBox="1"/>
          <p:nvPr/>
        </p:nvSpPr>
        <p:spPr>
          <a:xfrm>
            <a:off x="660933" y="3317552"/>
            <a:ext cx="148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블록모음 및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탭메뉴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35A4F-BDB5-4434-B5AF-8319ABD5BCB2}"/>
              </a:ext>
            </a:extLst>
          </p:cNvPr>
          <p:cNvSpPr txBox="1"/>
          <p:nvPr/>
        </p:nvSpPr>
        <p:spPr>
          <a:xfrm>
            <a:off x="4036984" y="4096022"/>
            <a:ext cx="172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스크립트 영역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D37822-EC34-457A-9A22-9F12D21294EA}"/>
              </a:ext>
            </a:extLst>
          </p:cNvPr>
          <p:cNvSpPr/>
          <p:nvPr/>
        </p:nvSpPr>
        <p:spPr>
          <a:xfrm>
            <a:off x="6445459" y="4801542"/>
            <a:ext cx="2283605" cy="19834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25CC87-7DD8-46EF-8E3E-471FB89D366C}"/>
              </a:ext>
            </a:extLst>
          </p:cNvPr>
          <p:cNvSpPr txBox="1"/>
          <p:nvPr/>
        </p:nvSpPr>
        <p:spPr>
          <a:xfrm>
            <a:off x="6603174" y="6096926"/>
            <a:ext cx="196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스프라이트</a:t>
            </a:r>
            <a:r>
              <a:rPr lang="ko-KR" altLang="en-US" dirty="0">
                <a:solidFill>
                  <a:srgbClr val="FF0000"/>
                </a:solidFill>
              </a:rPr>
              <a:t> 목록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7F45FF-FCAA-45F3-9D2A-6C4DC7F4CBC7}"/>
              </a:ext>
            </a:extLst>
          </p:cNvPr>
          <p:cNvSpPr/>
          <p:nvPr/>
        </p:nvSpPr>
        <p:spPr>
          <a:xfrm>
            <a:off x="8729064" y="4795872"/>
            <a:ext cx="505020" cy="19834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408B3-5B56-482B-89BE-DE855B4F8008}"/>
              </a:ext>
            </a:extLst>
          </p:cNvPr>
          <p:cNvSpPr txBox="1"/>
          <p:nvPr/>
        </p:nvSpPr>
        <p:spPr>
          <a:xfrm>
            <a:off x="8672098" y="4177825"/>
            <a:ext cx="675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무대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배경</a:t>
            </a:r>
          </a:p>
        </p:txBody>
      </p:sp>
    </p:spTree>
    <p:extLst>
      <p:ext uri="{BB962C8B-B14F-4D97-AF65-F5344CB8AC3E}">
        <p14:creationId xmlns:p14="http://schemas.microsoft.com/office/powerpoint/2010/main" val="33416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E10B9B5F-B691-4BD3-9AFA-0338D46B1FBB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4255A9"/>
                </a:solidFill>
              </a:rPr>
              <a:t>리스트실행하기</a:t>
            </a:r>
          </a:p>
          <a:p>
            <a:pPr marL="447675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하나 이상의 값들을 하나로 묶어 관리 하고 순서대로 정리 할 수 있다</a:t>
            </a:r>
            <a:r>
              <a:rPr lang="en-US" altLang="ko-KR" dirty="0">
                <a:solidFill>
                  <a:srgbClr val="4255A9"/>
                </a:solidFill>
              </a:rPr>
              <a:t>.</a:t>
            </a:r>
          </a:p>
          <a:p>
            <a:pPr marL="633413" lvl="1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쇼핑할 목록을 리스트를 활용하여 만들어 본다</a:t>
            </a:r>
            <a:r>
              <a:rPr lang="en-US" altLang="ko-KR" dirty="0">
                <a:solidFill>
                  <a:srgbClr val="4255A9"/>
                </a:solidFill>
              </a:rPr>
              <a:t>.</a:t>
            </a:r>
          </a:p>
          <a:p>
            <a:pPr marL="633413" lvl="1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리스트 만들기 클릭 쇼핑목록을 만든다</a:t>
            </a:r>
            <a:endParaRPr lang="en-US" altLang="ko-KR" dirty="0">
              <a:solidFill>
                <a:srgbClr val="4255A9"/>
              </a:solidFill>
            </a:endParaRPr>
          </a:p>
          <a:p>
            <a:pPr marL="633413" lvl="1" indent="-401638">
              <a:lnSpc>
                <a:spcPct val="150000"/>
              </a:lnSpc>
              <a:buClr>
                <a:srgbClr val="4255A9"/>
              </a:buClr>
              <a:tabLst>
                <a:tab pos="444500" algn="l"/>
              </a:tabLst>
            </a:pPr>
            <a:endParaRPr lang="en-US" altLang="ko-KR" dirty="0">
              <a:solidFill>
                <a:srgbClr val="4255A9"/>
              </a:solidFill>
            </a:endParaRPr>
          </a:p>
        </p:txBody>
      </p:sp>
      <p:sp>
        <p:nvSpPr>
          <p:cNvPr id="5" name="텍스트 개체 틀 20">
            <a:extLst>
              <a:ext uri="{FF2B5EF4-FFF2-40B4-BE49-F238E27FC236}">
                <a16:creationId xmlns:a16="http://schemas.microsoft.com/office/drawing/2014/main" id="{F1737EFB-AD0C-4C0B-B86D-ED861318A5B2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리스트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F5C656-8057-49CD-9E4D-64EEC6AA2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77"/>
          <a:stretch/>
        </p:blipFill>
        <p:spPr>
          <a:xfrm>
            <a:off x="660933" y="4480560"/>
            <a:ext cx="4838700" cy="23165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695E97-070E-4210-A462-241480A89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12" b="1599"/>
          <a:stretch/>
        </p:blipFill>
        <p:spPr>
          <a:xfrm>
            <a:off x="7520061" y="3240878"/>
            <a:ext cx="4838700" cy="31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E10B9B5F-B691-4BD3-9AFA-0338D46B1FBB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복제 실행하기</a:t>
            </a:r>
            <a:endParaRPr lang="en-US" altLang="ko-KR" dirty="0"/>
          </a:p>
          <a:p>
            <a:r>
              <a:rPr lang="ko-KR" altLang="en-US" dirty="0"/>
              <a:t>모양은 원본과 같아도 복제본은 원본과 다르게 새로운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명령어를 실행 할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펜 블록 불러오기</a:t>
            </a:r>
            <a:endParaRPr lang="en-US" altLang="ko-KR" dirty="0"/>
          </a:p>
          <a:p>
            <a:pPr lvl="1"/>
            <a:r>
              <a:rPr lang="ko-KR" altLang="en-US" dirty="0"/>
              <a:t>복제본을 만든다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색깔과 크기를 난수를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이용한다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5" name="텍스트 개체 틀 20">
            <a:extLst>
              <a:ext uri="{FF2B5EF4-FFF2-40B4-BE49-F238E27FC236}">
                <a16:creationId xmlns:a16="http://schemas.microsoft.com/office/drawing/2014/main" id="{F1737EFB-AD0C-4C0B-B86D-ED861318A5B2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복제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DAB8DB-7E4F-4BF3-B76D-71F44105F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835943"/>
            <a:ext cx="83058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0">
            <a:extLst>
              <a:ext uri="{FF2B5EF4-FFF2-40B4-BE49-F238E27FC236}">
                <a16:creationId xmlns:a16="http://schemas.microsoft.com/office/drawing/2014/main" id="{65A27B43-4E7C-4F66-BEA5-7629B8C4ED7B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블록 활용 문제</a:t>
            </a:r>
            <a:endParaRPr lang="ko-KR" altLang="en-US" dirty="0"/>
          </a:p>
        </p:txBody>
      </p:sp>
      <p:sp>
        <p:nvSpPr>
          <p:cNvPr id="3" name="빗면 2"/>
          <p:cNvSpPr/>
          <p:nvPr/>
        </p:nvSpPr>
        <p:spPr>
          <a:xfrm>
            <a:off x="660933" y="1604356"/>
            <a:ext cx="3969256" cy="111390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한글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66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883805"/>
            <a:ext cx="12192000" cy="829193"/>
          </a:xfrm>
          <a:prstGeom prst="rect">
            <a:avLst/>
          </a:prstGeom>
          <a:solidFill>
            <a:srgbClr val="4255A9"/>
          </a:solidFill>
        </p:spPr>
        <p:txBody>
          <a:bodyPr wrap="square" tIns="0" bIns="0" anchor="ctr"/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None/>
              <a:defRPr sz="4500">
                <a:solidFill>
                  <a:schemeClr val="bg1"/>
                </a:solidFill>
                <a:effectLst>
                  <a:outerShdw blurRad="76200" dir="3000000" algn="tl" rotWithShape="0">
                    <a:prstClr val="black">
                      <a:alpha val="26000"/>
                    </a:prst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>
              <a:defRPr/>
            </a:pPr>
            <a:r>
              <a:rPr lang="ko-KR" altLang="en-US" sz="5000" dirty="0"/>
              <a:t>코딩교육의 시작 스크래치 활용 배우기</a:t>
            </a:r>
            <a:endParaRPr lang="en-US" altLang="ko-KR" sz="5000" dirty="0"/>
          </a:p>
        </p:txBody>
      </p:sp>
      <p:sp>
        <p:nvSpPr>
          <p:cNvPr id="4" name="텍스트 개체 틀 42"/>
          <p:cNvSpPr txBox="1">
            <a:spLocks/>
          </p:cNvSpPr>
          <p:nvPr/>
        </p:nvSpPr>
        <p:spPr>
          <a:xfrm>
            <a:off x="-1" y="2858109"/>
            <a:ext cx="12192001" cy="607907"/>
          </a:xfrm>
          <a:prstGeom prst="rect">
            <a:avLst/>
          </a:prstGeom>
        </p:spPr>
        <p:txBody>
          <a:bodyPr bIns="0" anchor="t"/>
          <a:lstStyle>
            <a:lvl1pPr marL="4572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4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09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스크래치 확장기능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0"/>
          <p:cNvSpPr txBox="1">
            <a:spLocks/>
          </p:cNvSpPr>
          <p:nvPr/>
        </p:nvSpPr>
        <p:spPr>
          <a:xfrm>
            <a:off x="563279" y="187908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스크래치 확장기능</a:t>
            </a:r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255A9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ko-KR" altLang="en-US" dirty="0"/>
              <a:t>확장기능 중 번역과 </a:t>
            </a:r>
            <a:r>
              <a:rPr lang="ko-KR" altLang="en-US" dirty="0" err="1"/>
              <a:t>텍스트음성변환를</a:t>
            </a:r>
            <a:r>
              <a:rPr lang="ko-KR" altLang="en-US" dirty="0"/>
              <a:t> 활용하여 번역 하는 로봇을 만든다</a:t>
            </a:r>
            <a:r>
              <a:rPr lang="en-US" altLang="ko-KR" dirty="0"/>
              <a:t>.</a:t>
            </a:r>
          </a:p>
          <a:p>
            <a:pPr lvl="1">
              <a:buClr>
                <a:srgbClr val="4255A9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ko-KR" altLang="en-US" dirty="0"/>
              <a:t>배경 </a:t>
            </a:r>
            <a:r>
              <a:rPr lang="en-US" altLang="ko-KR" dirty="0"/>
              <a:t>4</a:t>
            </a:r>
            <a:r>
              <a:rPr lang="ko-KR" altLang="en-US" dirty="0"/>
              <a:t>개를 추가한다</a:t>
            </a:r>
            <a:r>
              <a:rPr lang="en-US" altLang="ko-KR" dirty="0"/>
              <a:t>.</a:t>
            </a:r>
          </a:p>
          <a:p>
            <a:pPr lvl="1">
              <a:buClr>
                <a:srgbClr val="4255A9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ko-KR" altLang="en-US" dirty="0"/>
              <a:t>로봇 </a:t>
            </a:r>
            <a:r>
              <a:rPr lang="ko-KR" altLang="en-US" dirty="0" err="1"/>
              <a:t>스프라이트를</a:t>
            </a:r>
            <a:r>
              <a:rPr lang="ko-KR" altLang="en-US" dirty="0"/>
              <a:t> 추가 하고</a:t>
            </a:r>
            <a:r>
              <a:rPr lang="en-US" altLang="ko-KR" dirty="0"/>
              <a:t>, </a:t>
            </a:r>
            <a:r>
              <a:rPr lang="ko-KR" altLang="en-US" dirty="0"/>
              <a:t>언어로 신호를 만든다</a:t>
            </a:r>
            <a:r>
              <a:rPr lang="en-US" altLang="ko-KR" dirty="0"/>
              <a:t>.</a:t>
            </a:r>
          </a:p>
          <a:p>
            <a:pPr lvl="1">
              <a:buClr>
                <a:srgbClr val="4255A9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ko-KR" altLang="en-US" dirty="0"/>
              <a:t>각 언어버튼을 </a:t>
            </a:r>
            <a:r>
              <a:rPr lang="ko-KR" altLang="en-US" dirty="0" err="1"/>
              <a:t>틀릭하면</a:t>
            </a:r>
            <a:r>
              <a:rPr lang="ko-KR" altLang="en-US" dirty="0"/>
              <a:t> 신호를 받아 묻고 답하기 블록을 실행하여 번역을 할 수 있게 한다</a:t>
            </a:r>
            <a:r>
              <a:rPr lang="en-US" altLang="ko-KR" dirty="0"/>
              <a:t>.</a:t>
            </a:r>
          </a:p>
          <a:p>
            <a:pPr lvl="1">
              <a:buClr>
                <a:srgbClr val="4255A9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ko-KR" altLang="en-US" dirty="0"/>
              <a:t>추가기능 번역으로 번역을 하고</a:t>
            </a:r>
            <a:r>
              <a:rPr lang="en-US" altLang="ko-KR" dirty="0"/>
              <a:t>, </a:t>
            </a:r>
            <a:r>
              <a:rPr lang="ko-KR" altLang="en-US" dirty="0"/>
              <a:t>텍스트를 읽어주는 블록을 활용하여 번역한 내용의 발음을 들을 수 있도록 코딩한다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10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0"/>
          <p:cNvSpPr txBox="1">
            <a:spLocks/>
          </p:cNvSpPr>
          <p:nvPr/>
        </p:nvSpPr>
        <p:spPr>
          <a:xfrm>
            <a:off x="563279" y="187908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번역하는 로봇</a:t>
            </a:r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255A9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ko-KR" altLang="en-US" dirty="0"/>
              <a:t>로봇에 사용되는 블록이다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F06511-1AEB-4C80-938D-4E853511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13388"/>
            <a:ext cx="4752975" cy="5143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7E8A178-4DAA-41F1-A478-FC35D182F36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88990" y="738554"/>
            <a:ext cx="4409236" cy="628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0"/>
          <p:cNvSpPr txBox="1">
            <a:spLocks/>
          </p:cNvSpPr>
          <p:nvPr/>
        </p:nvSpPr>
        <p:spPr>
          <a:xfrm>
            <a:off x="563279" y="187908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번역하는 로봇</a:t>
            </a:r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255A9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ko-KR" altLang="en-US" dirty="0"/>
              <a:t>언어버튼에 사용되는 블록이다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6E07257-E59F-4CC7-9FA9-456964499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19" y="2257425"/>
            <a:ext cx="1943100" cy="1171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F0D274-6698-4A0F-B5D7-1BA11498C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616" y="2463734"/>
            <a:ext cx="2209800" cy="1143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E39FE0-684F-460E-8893-93BBB8EC1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172" y="2345742"/>
            <a:ext cx="21050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4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0"/>
          <p:cNvSpPr txBox="1">
            <a:spLocks/>
          </p:cNvSpPr>
          <p:nvPr/>
        </p:nvSpPr>
        <p:spPr>
          <a:xfrm>
            <a:off x="563279" y="187908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알고리즘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5786" y="1007380"/>
            <a:ext cx="1138805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순서도는 프로그래머 자신은 물론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프로그램의 개발과 운영 및 유지 보수에 관계되는 모든 사람과 연관성을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가지게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누구나 이해할 수 있는 약속된 기호를 사용하여 합니다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/>
          </a:p>
        </p:txBody>
      </p:sp>
      <p:sp>
        <p:nvSpPr>
          <p:cNvPr id="4" name="순서도: 대체 처리 3"/>
          <p:cNvSpPr/>
          <p:nvPr/>
        </p:nvSpPr>
        <p:spPr>
          <a:xfrm>
            <a:off x="563279" y="2218267"/>
            <a:ext cx="2159000" cy="6688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단말</a:t>
            </a:r>
            <a:endParaRPr lang="ko-KR" altLang="en-US" dirty="0"/>
          </a:p>
        </p:txBody>
      </p:sp>
      <p:sp>
        <p:nvSpPr>
          <p:cNvPr id="5" name="순서도: 준비 4"/>
          <p:cNvSpPr/>
          <p:nvPr/>
        </p:nvSpPr>
        <p:spPr>
          <a:xfrm>
            <a:off x="563279" y="3175000"/>
            <a:ext cx="2196854" cy="82973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준비</a:t>
            </a:r>
            <a:endParaRPr lang="ko-KR" altLang="en-US" dirty="0"/>
          </a:p>
        </p:txBody>
      </p:sp>
      <p:sp>
        <p:nvSpPr>
          <p:cNvPr id="6" name="순서도: 처리 5"/>
          <p:cNvSpPr/>
          <p:nvPr/>
        </p:nvSpPr>
        <p:spPr>
          <a:xfrm>
            <a:off x="563279" y="4377267"/>
            <a:ext cx="2230721" cy="7281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7" name="순서도: 데이터 6"/>
          <p:cNvSpPr/>
          <p:nvPr/>
        </p:nvSpPr>
        <p:spPr>
          <a:xfrm>
            <a:off x="173812" y="5477934"/>
            <a:ext cx="2620188" cy="635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8" name="순서도: 문서 7"/>
          <p:cNvSpPr/>
          <p:nvPr/>
        </p:nvSpPr>
        <p:spPr>
          <a:xfrm>
            <a:off x="5015313" y="2218267"/>
            <a:ext cx="2768600" cy="71449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서류</a:t>
            </a:r>
            <a:endParaRPr lang="ko-KR" altLang="en-US" dirty="0"/>
          </a:p>
        </p:txBody>
      </p:sp>
      <p:sp>
        <p:nvSpPr>
          <p:cNvPr id="9" name="순서도: 판단 8"/>
          <p:cNvSpPr/>
          <p:nvPr/>
        </p:nvSpPr>
        <p:spPr>
          <a:xfrm>
            <a:off x="4913713" y="3335867"/>
            <a:ext cx="2971800" cy="8974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비교</a:t>
            </a:r>
            <a:r>
              <a:rPr lang="en-US" altLang="ko-KR" dirty="0" smtClean="0"/>
              <a:t>/</a:t>
            </a:r>
            <a:r>
              <a:rPr lang="ko-KR" altLang="en-US" dirty="0" smtClean="0"/>
              <a:t>판단</a:t>
            </a:r>
            <a:endParaRPr lang="ko-KR" altLang="en-US" dirty="0"/>
          </a:p>
        </p:txBody>
      </p:sp>
      <p:sp>
        <p:nvSpPr>
          <p:cNvPr id="10" name="순서도: 연결자 9"/>
          <p:cNvSpPr/>
          <p:nvPr/>
        </p:nvSpPr>
        <p:spPr>
          <a:xfrm>
            <a:off x="5963579" y="4555067"/>
            <a:ext cx="846667" cy="70273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연결자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591046" y="5943600"/>
            <a:ext cx="1972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83879" y="2312114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시작과 종료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83879" y="33358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초기화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83879" y="4453467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각종 연산 및 처리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83879" y="5574268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데이터의 입력 및 출력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49991" y="2498382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서류 매체를 통한 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49991" y="3522135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조건 판단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49991" y="4639735"/>
            <a:ext cx="457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제어의 흐름이 다른 곳으로 연결됨을 나타냄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49991" y="5760536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제어의 흐름과 실행 순서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0541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0"/>
          <p:cNvSpPr txBox="1">
            <a:spLocks/>
          </p:cNvSpPr>
          <p:nvPr/>
        </p:nvSpPr>
        <p:spPr>
          <a:xfrm>
            <a:off x="563279" y="187908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알고리즘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90945" y="1080655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총점과 평균 구하기</a:t>
            </a:r>
            <a:endParaRPr lang="ko-KR" altLang="en-US" dirty="0"/>
          </a:p>
        </p:txBody>
      </p:sp>
      <p:sp>
        <p:nvSpPr>
          <p:cNvPr id="21" name="순서도: 대체 처리 20"/>
          <p:cNvSpPr/>
          <p:nvPr/>
        </p:nvSpPr>
        <p:spPr>
          <a:xfrm>
            <a:off x="1230284" y="1628990"/>
            <a:ext cx="2111433" cy="5403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시작</a:t>
            </a:r>
            <a:endParaRPr lang="ko-KR" altLang="en-US" sz="1400" dirty="0"/>
          </a:p>
        </p:txBody>
      </p:sp>
      <p:sp>
        <p:nvSpPr>
          <p:cNvPr id="22" name="순서도: 데이터 21"/>
          <p:cNvSpPr/>
          <p:nvPr/>
        </p:nvSpPr>
        <p:spPr>
          <a:xfrm>
            <a:off x="1113905" y="2552007"/>
            <a:ext cx="2294313" cy="49045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국어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영어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수학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과학</a:t>
            </a:r>
            <a:endParaRPr lang="ko-KR" altLang="en-US" sz="1400" dirty="0"/>
          </a:p>
        </p:txBody>
      </p:sp>
      <p:sp>
        <p:nvSpPr>
          <p:cNvPr id="23" name="순서도: 처리 22"/>
          <p:cNvSpPr/>
          <p:nvPr/>
        </p:nvSpPr>
        <p:spPr>
          <a:xfrm>
            <a:off x="1014152" y="3425148"/>
            <a:ext cx="2435629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총점</a:t>
            </a:r>
            <a:r>
              <a:rPr lang="en-US" altLang="ko-KR" sz="1400" dirty="0" smtClean="0"/>
              <a:t>=</a:t>
            </a:r>
            <a:r>
              <a:rPr lang="ko-KR" altLang="en-US" sz="1400" dirty="0" smtClean="0"/>
              <a:t>국어</a:t>
            </a:r>
            <a:r>
              <a:rPr lang="en-US" altLang="ko-KR" sz="1400" dirty="0" smtClean="0"/>
              <a:t>+</a:t>
            </a:r>
            <a:r>
              <a:rPr lang="ko-KR" altLang="en-US" sz="1400" dirty="0" smtClean="0"/>
              <a:t>영어</a:t>
            </a:r>
            <a:r>
              <a:rPr lang="en-US" altLang="ko-KR" sz="1400" dirty="0" smtClean="0"/>
              <a:t>+</a:t>
            </a:r>
            <a:r>
              <a:rPr lang="ko-KR" altLang="en-US" sz="1400" dirty="0" smtClean="0"/>
              <a:t>수학</a:t>
            </a:r>
            <a:r>
              <a:rPr lang="en-US" altLang="ko-KR" sz="1400" dirty="0" smtClean="0"/>
              <a:t>+</a:t>
            </a:r>
            <a:r>
              <a:rPr lang="ko-KR" altLang="en-US" sz="1400" dirty="0" smtClean="0"/>
              <a:t>과학</a:t>
            </a:r>
            <a:endParaRPr lang="ko-KR" altLang="en-US" sz="1400" dirty="0"/>
          </a:p>
        </p:txBody>
      </p:sp>
      <p:sp>
        <p:nvSpPr>
          <p:cNvPr id="24" name="순서도: 처리 23"/>
          <p:cNvSpPr/>
          <p:nvPr/>
        </p:nvSpPr>
        <p:spPr>
          <a:xfrm>
            <a:off x="1014152" y="4298289"/>
            <a:ext cx="2435629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평균</a:t>
            </a:r>
            <a:r>
              <a:rPr lang="en-US" altLang="ko-KR" sz="1400" dirty="0" smtClean="0"/>
              <a:t>=</a:t>
            </a:r>
            <a:r>
              <a:rPr lang="ko-KR" altLang="en-US" sz="1400" dirty="0" smtClean="0"/>
              <a:t>총점</a:t>
            </a:r>
            <a:r>
              <a:rPr lang="en-US" altLang="ko-KR" sz="1400" dirty="0" smtClean="0"/>
              <a:t>/4</a:t>
            </a:r>
            <a:endParaRPr lang="ko-KR" altLang="en-US" sz="1400" dirty="0"/>
          </a:p>
        </p:txBody>
      </p:sp>
      <p:sp>
        <p:nvSpPr>
          <p:cNvPr id="25" name="순서도: 문서 24"/>
          <p:cNvSpPr/>
          <p:nvPr/>
        </p:nvSpPr>
        <p:spPr>
          <a:xfrm>
            <a:off x="1014152" y="5034853"/>
            <a:ext cx="2435629" cy="50973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총점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평균</a:t>
            </a:r>
            <a:endParaRPr lang="ko-KR" altLang="en-US" sz="1400" dirty="0"/>
          </a:p>
        </p:txBody>
      </p:sp>
      <p:sp>
        <p:nvSpPr>
          <p:cNvPr id="26" name="순서도: 대체 처리 25"/>
          <p:cNvSpPr/>
          <p:nvPr/>
        </p:nvSpPr>
        <p:spPr>
          <a:xfrm>
            <a:off x="1097280" y="5857509"/>
            <a:ext cx="2111433" cy="5403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종료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344189" y="2252749"/>
            <a:ext cx="0" cy="299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344189" y="3042458"/>
            <a:ext cx="0" cy="299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344189" y="3882348"/>
            <a:ext cx="0" cy="299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344189" y="4755489"/>
            <a:ext cx="0" cy="299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344189" y="5544588"/>
            <a:ext cx="0" cy="299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6083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0"/>
          <p:cNvSpPr txBox="1">
            <a:spLocks/>
          </p:cNvSpPr>
          <p:nvPr/>
        </p:nvSpPr>
        <p:spPr>
          <a:xfrm>
            <a:off x="563279" y="187908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알고리즘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90945" y="1080655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홀수와 짝수의 판별</a:t>
            </a:r>
            <a:endParaRPr lang="ko-KR" altLang="en-US" dirty="0"/>
          </a:p>
        </p:txBody>
      </p:sp>
      <p:sp>
        <p:nvSpPr>
          <p:cNvPr id="21" name="순서도: 대체 처리 20"/>
          <p:cNvSpPr/>
          <p:nvPr/>
        </p:nvSpPr>
        <p:spPr>
          <a:xfrm>
            <a:off x="1230284" y="1628990"/>
            <a:ext cx="2111433" cy="5403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시작</a:t>
            </a:r>
            <a:endParaRPr lang="ko-KR" altLang="en-US" sz="1400" dirty="0"/>
          </a:p>
        </p:txBody>
      </p:sp>
      <p:sp>
        <p:nvSpPr>
          <p:cNvPr id="22" name="순서도: 데이터 21"/>
          <p:cNvSpPr/>
          <p:nvPr/>
        </p:nvSpPr>
        <p:spPr>
          <a:xfrm>
            <a:off x="1113905" y="2552007"/>
            <a:ext cx="2294313" cy="49045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</a:t>
            </a:r>
            <a:r>
              <a:rPr lang="ko-KR" altLang="en-US" sz="1400" dirty="0" smtClean="0"/>
              <a:t>입력</a:t>
            </a:r>
            <a:endParaRPr lang="ko-KR" altLang="en-US" sz="1400" dirty="0"/>
          </a:p>
        </p:txBody>
      </p:sp>
      <p:sp>
        <p:nvSpPr>
          <p:cNvPr id="23" name="순서도: 판단 22"/>
          <p:cNvSpPr/>
          <p:nvPr/>
        </p:nvSpPr>
        <p:spPr>
          <a:xfrm>
            <a:off x="1126374" y="3425148"/>
            <a:ext cx="2435629" cy="457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n/2</a:t>
            </a:r>
            <a:r>
              <a:rPr lang="ko-KR" altLang="en-US" sz="1400" dirty="0" smtClean="0"/>
              <a:t>의 나머지</a:t>
            </a:r>
            <a:r>
              <a:rPr lang="en-US" altLang="ko-KR" sz="1400" dirty="0" smtClean="0"/>
              <a:t>=0</a:t>
            </a:r>
            <a:endParaRPr lang="ko-KR" altLang="en-US" sz="1400" dirty="0"/>
          </a:p>
        </p:txBody>
      </p:sp>
      <p:sp>
        <p:nvSpPr>
          <p:cNvPr id="25" name="순서도: 문서 24"/>
          <p:cNvSpPr/>
          <p:nvPr/>
        </p:nvSpPr>
        <p:spPr>
          <a:xfrm>
            <a:off x="238870" y="4388262"/>
            <a:ext cx="1325880" cy="50973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짝수</a:t>
            </a:r>
            <a:endParaRPr lang="ko-KR" altLang="en-US" sz="1400" dirty="0"/>
          </a:p>
        </p:txBody>
      </p:sp>
      <p:sp>
        <p:nvSpPr>
          <p:cNvPr id="26" name="순서도: 대체 처리 25"/>
          <p:cNvSpPr/>
          <p:nvPr/>
        </p:nvSpPr>
        <p:spPr>
          <a:xfrm>
            <a:off x="1371600" y="5479278"/>
            <a:ext cx="2111433" cy="5403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종료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344189" y="2252749"/>
            <a:ext cx="0" cy="299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344189" y="3042458"/>
            <a:ext cx="0" cy="299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문서 14"/>
          <p:cNvSpPr/>
          <p:nvPr/>
        </p:nvSpPr>
        <p:spPr>
          <a:xfrm>
            <a:off x="3266901" y="4425945"/>
            <a:ext cx="1471353" cy="50973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홀수</a:t>
            </a:r>
            <a:endParaRPr lang="ko-KR" altLang="en-US" sz="1400" dirty="0"/>
          </a:p>
        </p:txBody>
      </p:sp>
      <p:cxnSp>
        <p:nvCxnSpPr>
          <p:cNvPr id="4" name="꺾인 연결선 3"/>
          <p:cNvCxnSpPr>
            <a:stCxn id="23" idx="1"/>
            <a:endCxn id="25" idx="0"/>
          </p:cNvCxnSpPr>
          <p:nvPr/>
        </p:nvCxnSpPr>
        <p:spPr>
          <a:xfrm rot="10800000" flipV="1">
            <a:off x="901810" y="3653748"/>
            <a:ext cx="224564" cy="7345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3" idx="3"/>
            <a:endCxn id="15" idx="0"/>
          </p:cNvCxnSpPr>
          <p:nvPr/>
        </p:nvCxnSpPr>
        <p:spPr>
          <a:xfrm>
            <a:off x="3562003" y="3653748"/>
            <a:ext cx="440575" cy="77219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5" idx="2"/>
            <a:endCxn id="26" idx="0"/>
          </p:cNvCxnSpPr>
          <p:nvPr/>
        </p:nvCxnSpPr>
        <p:spPr>
          <a:xfrm rot="16200000" flipH="1">
            <a:off x="1357073" y="4409034"/>
            <a:ext cx="614980" cy="152550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5" idx="2"/>
            <a:endCxn id="26" idx="0"/>
          </p:cNvCxnSpPr>
          <p:nvPr/>
        </p:nvCxnSpPr>
        <p:spPr>
          <a:xfrm rot="5400000">
            <a:off x="2926300" y="4402999"/>
            <a:ext cx="577297" cy="1575261"/>
          </a:xfrm>
          <a:prstGeom prst="bentConnector3">
            <a:avLst>
              <a:gd name="adj1" fmla="val 4568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6417" y="3330455"/>
            <a:ext cx="68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 YES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51486" y="3330455"/>
            <a:ext cx="68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57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520F0E20-8E6C-4DC4-A0ED-BBAE38012067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스크래치 상단메뉴</a:t>
            </a:r>
            <a:endParaRPr lang="en-US" altLang="ko-KR" dirty="0">
              <a:solidFill>
                <a:srgbClr val="4255A9"/>
              </a:solidFill>
            </a:endParaRPr>
          </a:p>
          <a:p>
            <a:pPr marL="447675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2200" dirty="0">
              <a:solidFill>
                <a:srgbClr val="4255A9"/>
              </a:solidFill>
            </a:endParaRPr>
          </a:p>
          <a:p>
            <a:pPr marL="447675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2200" dirty="0">
              <a:solidFill>
                <a:srgbClr val="4255A9"/>
              </a:solidFill>
            </a:endParaRP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en-US" altLang="ko-KR" sz="1800" dirty="0">
                <a:solidFill>
                  <a:srgbClr val="4255A9"/>
                </a:solidFill>
              </a:rPr>
              <a:t>1. </a:t>
            </a:r>
            <a:r>
              <a:rPr lang="ko-KR" altLang="en-US" sz="1800" dirty="0">
                <a:solidFill>
                  <a:srgbClr val="4255A9"/>
                </a:solidFill>
              </a:rPr>
              <a:t>스크래치 로고 </a:t>
            </a:r>
            <a:r>
              <a:rPr lang="en-US" altLang="ko-KR" sz="1800" dirty="0">
                <a:solidFill>
                  <a:srgbClr val="4255A9"/>
                </a:solidFill>
              </a:rPr>
              <a:t>: </a:t>
            </a:r>
            <a:r>
              <a:rPr lang="ko-KR" altLang="en-US" sz="1800" dirty="0">
                <a:solidFill>
                  <a:srgbClr val="4255A9"/>
                </a:solidFill>
              </a:rPr>
              <a:t>스크래치 로고가 표시 됨</a:t>
            </a:r>
            <a:endParaRPr lang="en-US" altLang="ko-KR" sz="1800" dirty="0">
              <a:solidFill>
                <a:srgbClr val="4255A9"/>
              </a:solidFill>
            </a:endParaRP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en-US" altLang="ko-KR" sz="1800" dirty="0">
                <a:solidFill>
                  <a:srgbClr val="4255A9"/>
                </a:solidFill>
              </a:rPr>
              <a:t>2. </a:t>
            </a:r>
            <a:r>
              <a:rPr lang="ko-KR" altLang="en-US" sz="1800" dirty="0">
                <a:solidFill>
                  <a:srgbClr val="4255A9"/>
                </a:solidFill>
              </a:rPr>
              <a:t>언어 선택 </a:t>
            </a:r>
            <a:r>
              <a:rPr lang="en-US" altLang="ko-KR" sz="1800" dirty="0">
                <a:solidFill>
                  <a:srgbClr val="4255A9"/>
                </a:solidFill>
              </a:rPr>
              <a:t>: </a:t>
            </a:r>
            <a:r>
              <a:rPr lang="ko-KR" altLang="en-US" sz="1800" dirty="0">
                <a:solidFill>
                  <a:srgbClr val="4255A9"/>
                </a:solidFill>
              </a:rPr>
              <a:t>스크래치는 여러 나라의 언어를 사용할 수 있음</a:t>
            </a:r>
            <a:endParaRPr lang="en-US" altLang="ko-KR" sz="1800" dirty="0">
              <a:solidFill>
                <a:srgbClr val="4255A9"/>
              </a:solidFill>
            </a:endParaRP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en-US" altLang="ko-KR" sz="1800" dirty="0">
                <a:solidFill>
                  <a:srgbClr val="4255A9"/>
                </a:solidFill>
              </a:rPr>
              <a:t>3. </a:t>
            </a:r>
            <a:r>
              <a:rPr lang="ko-KR" altLang="en-US" sz="1800" dirty="0">
                <a:solidFill>
                  <a:srgbClr val="4255A9"/>
                </a:solidFill>
              </a:rPr>
              <a:t>파일 </a:t>
            </a:r>
            <a:r>
              <a:rPr lang="en-US" altLang="ko-KR" sz="1800" dirty="0">
                <a:solidFill>
                  <a:srgbClr val="4255A9"/>
                </a:solidFill>
              </a:rPr>
              <a:t>: </a:t>
            </a:r>
            <a:r>
              <a:rPr lang="ko-KR" altLang="en-US" sz="1800" dirty="0" err="1">
                <a:solidFill>
                  <a:srgbClr val="4255A9"/>
                </a:solidFill>
              </a:rPr>
              <a:t>새로만들기</a:t>
            </a:r>
            <a:r>
              <a:rPr lang="en-US" altLang="ko-KR" sz="1800" dirty="0">
                <a:solidFill>
                  <a:srgbClr val="4255A9"/>
                </a:solidFill>
              </a:rPr>
              <a:t>, </a:t>
            </a:r>
            <a:r>
              <a:rPr lang="ko-KR" altLang="en-US" sz="1800" dirty="0">
                <a:solidFill>
                  <a:srgbClr val="4255A9"/>
                </a:solidFill>
              </a:rPr>
              <a:t>열기</a:t>
            </a:r>
            <a:r>
              <a:rPr lang="en-US" altLang="ko-KR" sz="1800" dirty="0">
                <a:solidFill>
                  <a:srgbClr val="4255A9"/>
                </a:solidFill>
              </a:rPr>
              <a:t>, </a:t>
            </a:r>
            <a:r>
              <a:rPr lang="ko-KR" altLang="en-US" sz="1800" dirty="0" err="1">
                <a:solidFill>
                  <a:srgbClr val="4255A9"/>
                </a:solidFill>
              </a:rPr>
              <a:t>저장하기등을</a:t>
            </a:r>
            <a:r>
              <a:rPr lang="ko-KR" altLang="en-US" sz="1800" dirty="0">
                <a:solidFill>
                  <a:srgbClr val="4255A9"/>
                </a:solidFill>
              </a:rPr>
              <a:t> 할 수 있음</a:t>
            </a:r>
            <a:endParaRPr lang="en-US" altLang="ko-KR" sz="1800" dirty="0">
              <a:solidFill>
                <a:srgbClr val="4255A9"/>
              </a:solidFill>
            </a:endParaRP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en-US" altLang="ko-KR" sz="1800" dirty="0">
                <a:solidFill>
                  <a:srgbClr val="4255A9"/>
                </a:solidFill>
              </a:rPr>
              <a:t>4. </a:t>
            </a:r>
            <a:r>
              <a:rPr lang="ko-KR" altLang="en-US" sz="1800" dirty="0">
                <a:solidFill>
                  <a:srgbClr val="4255A9"/>
                </a:solidFill>
              </a:rPr>
              <a:t>편집 </a:t>
            </a:r>
            <a:r>
              <a:rPr lang="en-US" altLang="ko-KR" sz="1800" dirty="0">
                <a:solidFill>
                  <a:srgbClr val="4255A9"/>
                </a:solidFill>
              </a:rPr>
              <a:t>: </a:t>
            </a:r>
            <a:r>
              <a:rPr lang="ko-KR" altLang="en-US" sz="1800" dirty="0">
                <a:solidFill>
                  <a:srgbClr val="4255A9"/>
                </a:solidFill>
              </a:rPr>
              <a:t>삭제취소</a:t>
            </a:r>
            <a:r>
              <a:rPr lang="en-US" altLang="ko-KR" sz="1800" dirty="0">
                <a:solidFill>
                  <a:srgbClr val="4255A9"/>
                </a:solidFill>
              </a:rPr>
              <a:t>, </a:t>
            </a:r>
            <a:r>
              <a:rPr lang="ko-KR" altLang="en-US" sz="1800" dirty="0">
                <a:solidFill>
                  <a:srgbClr val="4255A9"/>
                </a:solidFill>
              </a:rPr>
              <a:t>무대크기 줄이기</a:t>
            </a:r>
            <a:r>
              <a:rPr lang="en-US" altLang="ko-KR" sz="1800" dirty="0">
                <a:solidFill>
                  <a:srgbClr val="4255A9"/>
                </a:solidFill>
              </a:rPr>
              <a:t>, </a:t>
            </a:r>
            <a:r>
              <a:rPr lang="ko-KR" altLang="en-US" sz="1800" dirty="0" err="1">
                <a:solidFill>
                  <a:srgbClr val="4255A9"/>
                </a:solidFill>
              </a:rPr>
              <a:t>터보</a:t>
            </a:r>
            <a:r>
              <a:rPr lang="ko-KR" altLang="en-US" sz="1800" dirty="0">
                <a:solidFill>
                  <a:srgbClr val="4255A9"/>
                </a:solidFill>
              </a:rPr>
              <a:t> 모드 등이 가능함</a:t>
            </a:r>
            <a:endParaRPr lang="en-US" altLang="ko-KR" sz="1800" dirty="0">
              <a:solidFill>
                <a:srgbClr val="4255A9"/>
              </a:solidFill>
            </a:endParaRP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en-US" altLang="ko-KR" sz="1800" dirty="0">
                <a:solidFill>
                  <a:srgbClr val="4255A9"/>
                </a:solidFill>
              </a:rPr>
              <a:t>5. </a:t>
            </a:r>
            <a:r>
              <a:rPr lang="ko-KR" altLang="en-US" sz="1800" dirty="0">
                <a:solidFill>
                  <a:srgbClr val="4255A9"/>
                </a:solidFill>
              </a:rPr>
              <a:t>튜토리얼 </a:t>
            </a:r>
            <a:r>
              <a:rPr lang="en-US" altLang="ko-KR" sz="1800" dirty="0">
                <a:solidFill>
                  <a:srgbClr val="4255A9"/>
                </a:solidFill>
              </a:rPr>
              <a:t>: </a:t>
            </a:r>
            <a:r>
              <a:rPr lang="ko-KR" altLang="en-US" sz="1800" dirty="0">
                <a:solidFill>
                  <a:srgbClr val="4255A9"/>
                </a:solidFill>
              </a:rPr>
              <a:t>스크립트 영역 등 예제 따라하기를 통해 사용법을 알 수 있음</a:t>
            </a:r>
            <a:endParaRPr lang="en-US" altLang="ko-KR" sz="1800" dirty="0">
              <a:solidFill>
                <a:srgbClr val="4255A9"/>
              </a:solidFill>
            </a:endParaRP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en-US" altLang="ko-KR" sz="1800" dirty="0">
                <a:solidFill>
                  <a:srgbClr val="4255A9"/>
                </a:solidFill>
              </a:rPr>
              <a:t>6. </a:t>
            </a:r>
            <a:r>
              <a:rPr lang="ko-KR" altLang="en-US" sz="1800" dirty="0">
                <a:solidFill>
                  <a:srgbClr val="4255A9"/>
                </a:solidFill>
              </a:rPr>
              <a:t>스크래치 프로젝트 </a:t>
            </a:r>
            <a:r>
              <a:rPr lang="en-US" altLang="ko-KR" sz="1800" dirty="0">
                <a:solidFill>
                  <a:srgbClr val="4255A9"/>
                </a:solidFill>
              </a:rPr>
              <a:t>: </a:t>
            </a:r>
            <a:r>
              <a:rPr lang="ko-KR" altLang="en-US" sz="1800" dirty="0">
                <a:solidFill>
                  <a:srgbClr val="4255A9"/>
                </a:solidFill>
              </a:rPr>
              <a:t>프로젝트 이름을 설정 할 수 있음</a:t>
            </a:r>
            <a:endParaRPr lang="en-US" altLang="ko-KR" sz="1800" dirty="0">
              <a:solidFill>
                <a:srgbClr val="4255A9"/>
              </a:solidFill>
            </a:endParaRPr>
          </a:p>
        </p:txBody>
      </p:sp>
      <p:sp>
        <p:nvSpPr>
          <p:cNvPr id="24" name="텍스트 개체 틀 20">
            <a:extLst>
              <a:ext uri="{FF2B5EF4-FFF2-40B4-BE49-F238E27FC236}">
                <a16:creationId xmlns:a16="http://schemas.microsoft.com/office/drawing/2014/main" id="{85C17867-3A11-4688-90E1-D05DA73316DC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스크래치 화면구성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9BD28E4-0302-44BB-9BB9-C08E220F9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927" y="1511053"/>
            <a:ext cx="6677025" cy="533400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F14013BA-25C4-4537-8B9B-BFA9CF1C2B64}"/>
              </a:ext>
            </a:extLst>
          </p:cNvPr>
          <p:cNvSpPr/>
          <p:nvPr/>
        </p:nvSpPr>
        <p:spPr>
          <a:xfrm>
            <a:off x="2414726" y="1953087"/>
            <a:ext cx="355107" cy="3551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F609C6A-BA5E-4444-BA6A-03CFF22F6166}"/>
              </a:ext>
            </a:extLst>
          </p:cNvPr>
          <p:cNvSpPr/>
          <p:nvPr/>
        </p:nvSpPr>
        <p:spPr>
          <a:xfrm>
            <a:off x="3293615" y="1953087"/>
            <a:ext cx="355107" cy="3551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C436DEB-D1F8-4F8C-A150-6CC2F707F3F3}"/>
              </a:ext>
            </a:extLst>
          </p:cNvPr>
          <p:cNvSpPr/>
          <p:nvPr/>
        </p:nvSpPr>
        <p:spPr>
          <a:xfrm>
            <a:off x="3905239" y="1953087"/>
            <a:ext cx="355107" cy="3551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A51DB93-AFC0-4DCE-BD51-8B496EA6947B}"/>
              </a:ext>
            </a:extLst>
          </p:cNvPr>
          <p:cNvSpPr/>
          <p:nvPr/>
        </p:nvSpPr>
        <p:spPr>
          <a:xfrm>
            <a:off x="4516863" y="1953087"/>
            <a:ext cx="355107" cy="3551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C52311A-9418-4C61-AED0-FD0BE0F91ABF}"/>
              </a:ext>
            </a:extLst>
          </p:cNvPr>
          <p:cNvSpPr/>
          <p:nvPr/>
        </p:nvSpPr>
        <p:spPr>
          <a:xfrm>
            <a:off x="5561469" y="1953087"/>
            <a:ext cx="355107" cy="3551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C8A6558-AB78-4A1F-AB6D-F8C05F00C444}"/>
              </a:ext>
            </a:extLst>
          </p:cNvPr>
          <p:cNvSpPr/>
          <p:nvPr/>
        </p:nvSpPr>
        <p:spPr>
          <a:xfrm>
            <a:off x="7051982" y="1953087"/>
            <a:ext cx="355107" cy="3551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0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0"/>
          <p:cNvSpPr txBox="1">
            <a:spLocks/>
          </p:cNvSpPr>
          <p:nvPr/>
        </p:nvSpPr>
        <p:spPr>
          <a:xfrm>
            <a:off x="563279" y="187908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알고리즘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3015" y="806000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최대값과 최소값 구하기</a:t>
            </a:r>
            <a:endParaRPr lang="ko-KR" altLang="en-US" dirty="0"/>
          </a:p>
        </p:txBody>
      </p:sp>
      <p:sp>
        <p:nvSpPr>
          <p:cNvPr id="21" name="순서도: 대체 처리 20"/>
          <p:cNvSpPr/>
          <p:nvPr/>
        </p:nvSpPr>
        <p:spPr>
          <a:xfrm>
            <a:off x="1230284" y="1628991"/>
            <a:ext cx="2111433" cy="34347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시작</a:t>
            </a:r>
            <a:endParaRPr lang="ko-KR" altLang="en-US" sz="1400" dirty="0"/>
          </a:p>
        </p:txBody>
      </p:sp>
      <p:sp>
        <p:nvSpPr>
          <p:cNvPr id="22" name="순서도: 데이터 21"/>
          <p:cNvSpPr/>
          <p:nvPr/>
        </p:nvSpPr>
        <p:spPr>
          <a:xfrm>
            <a:off x="1088967" y="2255784"/>
            <a:ext cx="2294313" cy="3117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N(10) </a:t>
            </a:r>
            <a:r>
              <a:rPr lang="ko-KR" altLang="en-US" sz="1400" dirty="0" smtClean="0"/>
              <a:t>입력</a:t>
            </a:r>
            <a:endParaRPr lang="ko-KR" altLang="en-US" sz="1400" dirty="0"/>
          </a:p>
        </p:txBody>
      </p:sp>
      <p:sp>
        <p:nvSpPr>
          <p:cNvPr id="25" name="순서도: 문서 24"/>
          <p:cNvSpPr/>
          <p:nvPr/>
        </p:nvSpPr>
        <p:spPr>
          <a:xfrm>
            <a:off x="1598121" y="6211842"/>
            <a:ext cx="1325880" cy="29224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Max, min</a:t>
            </a:r>
            <a:endParaRPr lang="ko-KR" altLang="en-US" sz="1400" dirty="0"/>
          </a:p>
        </p:txBody>
      </p:sp>
      <p:sp>
        <p:nvSpPr>
          <p:cNvPr id="26" name="순서도: 대체 처리 25"/>
          <p:cNvSpPr/>
          <p:nvPr/>
        </p:nvSpPr>
        <p:spPr>
          <a:xfrm>
            <a:off x="1221967" y="6591993"/>
            <a:ext cx="2111433" cy="2967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종료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277687" y="1972469"/>
            <a:ext cx="0" cy="299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261061" y="2567557"/>
            <a:ext cx="0" cy="299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2315" y="1151168"/>
            <a:ext cx="873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 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까지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발생시켜 그 수 들 중 최대값과 최소값을 찾는 알고리즘</a:t>
            </a:r>
            <a:endParaRPr lang="ko-KR" altLang="en-US" dirty="0"/>
          </a:p>
        </p:txBody>
      </p:sp>
      <p:sp>
        <p:nvSpPr>
          <p:cNvPr id="19" name="순서도: 준비 18"/>
          <p:cNvSpPr/>
          <p:nvPr/>
        </p:nvSpPr>
        <p:spPr>
          <a:xfrm>
            <a:off x="1130528" y="2852446"/>
            <a:ext cx="2294313" cy="49045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max=n(1)</a:t>
            </a:r>
          </a:p>
          <a:p>
            <a:pPr algn="ctr"/>
            <a:r>
              <a:rPr lang="en-US" altLang="ko-KR" sz="1400" dirty="0" smtClean="0"/>
              <a:t>min=n(1)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236123" y="3342897"/>
            <a:ext cx="0" cy="299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1088967" y="3627785"/>
            <a:ext cx="2294313" cy="2392609"/>
            <a:chOff x="1088967" y="3627785"/>
            <a:chExt cx="2294313" cy="2392609"/>
          </a:xfrm>
        </p:grpSpPr>
        <p:sp>
          <p:nvSpPr>
            <p:cNvPr id="5" name="순서도: 처리 4"/>
            <p:cNvSpPr/>
            <p:nvPr/>
          </p:nvSpPr>
          <p:spPr>
            <a:xfrm>
              <a:off x="1088967" y="3627785"/>
              <a:ext cx="2294313" cy="2392609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꺾인 연결선 7"/>
            <p:cNvCxnSpPr>
              <a:stCxn id="27" idx="3"/>
            </p:cNvCxnSpPr>
            <p:nvPr/>
          </p:nvCxnSpPr>
          <p:spPr>
            <a:xfrm flipH="1">
              <a:off x="2319253" y="4370156"/>
              <a:ext cx="789707" cy="779586"/>
            </a:xfrm>
            <a:prstGeom prst="bentConnector3">
              <a:avLst>
                <a:gd name="adj1" fmla="val -2894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순서도: 처리 19"/>
            <p:cNvSpPr/>
            <p:nvPr/>
          </p:nvSpPr>
          <p:spPr>
            <a:xfrm>
              <a:off x="1088967" y="3627786"/>
              <a:ext cx="2294313" cy="38123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/>
                <a:t>반복 </a:t>
              </a:r>
              <a:r>
                <a:rPr lang="en-US" altLang="ko-KR" sz="1400" dirty="0" smtClean="0"/>
                <a:t>a=2,10,1</a:t>
              </a:r>
              <a:endParaRPr lang="ko-KR" altLang="en-US" sz="1400" dirty="0"/>
            </a:p>
          </p:txBody>
        </p:sp>
        <p:sp>
          <p:nvSpPr>
            <p:cNvPr id="27" name="순서도: 판단 26"/>
            <p:cNvSpPr/>
            <p:nvPr/>
          </p:nvSpPr>
          <p:spPr>
            <a:xfrm>
              <a:off x="1435533" y="4187696"/>
              <a:ext cx="1673427" cy="36491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m</a:t>
              </a:r>
              <a:r>
                <a:rPr lang="en-US" altLang="ko-KR" sz="1400" dirty="0" smtClean="0"/>
                <a:t>ax&lt;n(a)</a:t>
              </a:r>
              <a:endParaRPr lang="ko-KR" altLang="en-US" sz="1400" dirty="0"/>
            </a:p>
          </p:txBody>
        </p:sp>
        <p:sp>
          <p:nvSpPr>
            <p:cNvPr id="31" name="순서도: 처리 30"/>
            <p:cNvSpPr/>
            <p:nvPr/>
          </p:nvSpPr>
          <p:spPr>
            <a:xfrm>
              <a:off x="1590601" y="4821856"/>
              <a:ext cx="1363289" cy="1549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Max=n(a)</a:t>
              </a:r>
              <a:endParaRPr lang="ko-KR" altLang="en-US" sz="1400" dirty="0"/>
            </a:p>
          </p:txBody>
        </p:sp>
        <p:cxnSp>
          <p:nvCxnSpPr>
            <p:cNvPr id="32" name="직선 화살표 연결선 31"/>
            <p:cNvCxnSpPr>
              <a:stCxn id="20" idx="2"/>
              <a:endCxn id="27" idx="0"/>
            </p:cNvCxnSpPr>
            <p:nvPr/>
          </p:nvCxnSpPr>
          <p:spPr>
            <a:xfrm>
              <a:off x="2236124" y="4009018"/>
              <a:ext cx="36123" cy="1786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27" idx="2"/>
              <a:endCxn id="31" idx="0"/>
            </p:cNvCxnSpPr>
            <p:nvPr/>
          </p:nvCxnSpPr>
          <p:spPr>
            <a:xfrm flipH="1">
              <a:off x="2272246" y="4552615"/>
              <a:ext cx="1" cy="2692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31" idx="2"/>
              <a:endCxn id="40" idx="0"/>
            </p:cNvCxnSpPr>
            <p:nvPr/>
          </p:nvCxnSpPr>
          <p:spPr>
            <a:xfrm flipH="1">
              <a:off x="2263934" y="4976842"/>
              <a:ext cx="8312" cy="2308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순서도: 판단 39"/>
            <p:cNvSpPr/>
            <p:nvPr/>
          </p:nvSpPr>
          <p:spPr>
            <a:xfrm>
              <a:off x="1427220" y="5207699"/>
              <a:ext cx="1673427" cy="30141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Min&gt;n(a)</a:t>
              </a:r>
              <a:endParaRPr lang="ko-KR" altLang="en-US" sz="1400" dirty="0"/>
            </a:p>
          </p:txBody>
        </p:sp>
        <p:sp>
          <p:nvSpPr>
            <p:cNvPr id="41" name="순서도: 처리 40"/>
            <p:cNvSpPr/>
            <p:nvPr/>
          </p:nvSpPr>
          <p:spPr>
            <a:xfrm>
              <a:off x="1571103" y="5700564"/>
              <a:ext cx="1363289" cy="1549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Min=n(a)</a:t>
              </a:r>
              <a:endParaRPr lang="ko-KR" altLang="en-US" sz="1400" dirty="0"/>
            </a:p>
          </p:txBody>
        </p:sp>
        <p:cxnSp>
          <p:nvCxnSpPr>
            <p:cNvPr id="50" name="직선 화살표 연결선 49"/>
            <p:cNvCxnSpPr>
              <a:stCxn id="40" idx="2"/>
              <a:endCxn id="41" idx="0"/>
            </p:cNvCxnSpPr>
            <p:nvPr/>
          </p:nvCxnSpPr>
          <p:spPr>
            <a:xfrm flipH="1">
              <a:off x="2252748" y="5509116"/>
              <a:ext cx="11186" cy="191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꺾인 연결선 52"/>
            <p:cNvCxnSpPr>
              <a:stCxn id="40" idx="3"/>
            </p:cNvCxnSpPr>
            <p:nvPr/>
          </p:nvCxnSpPr>
          <p:spPr>
            <a:xfrm flipH="1">
              <a:off x="2271614" y="5358408"/>
              <a:ext cx="829033" cy="530816"/>
            </a:xfrm>
            <a:prstGeom prst="bentConnector3">
              <a:avLst>
                <a:gd name="adj1" fmla="val -2757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직선 화살표 연결선 61"/>
          <p:cNvCxnSpPr>
            <a:endCxn id="25" idx="0"/>
          </p:cNvCxnSpPr>
          <p:nvPr/>
        </p:nvCxnSpPr>
        <p:spPr>
          <a:xfrm flipH="1">
            <a:off x="2261061" y="5889224"/>
            <a:ext cx="16622" cy="322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25" idx="2"/>
            <a:endCxn id="26" idx="0"/>
          </p:cNvCxnSpPr>
          <p:nvPr/>
        </p:nvCxnSpPr>
        <p:spPr>
          <a:xfrm>
            <a:off x="2261061" y="6484766"/>
            <a:ext cx="16623" cy="1072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6705" y="4473628"/>
            <a:ext cx="68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YES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17888" y="4014034"/>
            <a:ext cx="68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NO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644002" y="5432965"/>
            <a:ext cx="68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YES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917888" y="5088592"/>
            <a:ext cx="68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167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0"/>
          <p:cNvSpPr txBox="1">
            <a:spLocks/>
          </p:cNvSpPr>
          <p:nvPr/>
        </p:nvSpPr>
        <p:spPr>
          <a:xfrm>
            <a:off x="563279" y="187908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알고리즘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3015" y="806000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4. </a:t>
            </a:r>
            <a:r>
              <a:rPr lang="ko-KR" altLang="en-US" dirty="0" smtClean="0"/>
              <a:t>피보나치 수열</a:t>
            </a:r>
            <a:endParaRPr lang="ko-KR" altLang="en-US" dirty="0"/>
          </a:p>
        </p:txBody>
      </p:sp>
      <p:sp>
        <p:nvSpPr>
          <p:cNvPr id="21" name="순서도: 대체 처리 20"/>
          <p:cNvSpPr/>
          <p:nvPr/>
        </p:nvSpPr>
        <p:spPr>
          <a:xfrm>
            <a:off x="1230284" y="1628991"/>
            <a:ext cx="2111433" cy="34347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시작</a:t>
            </a:r>
            <a:endParaRPr lang="ko-KR" altLang="en-US" sz="1400" dirty="0"/>
          </a:p>
        </p:txBody>
      </p:sp>
      <p:sp>
        <p:nvSpPr>
          <p:cNvPr id="22" name="순서도: 준비 21"/>
          <p:cNvSpPr/>
          <p:nvPr/>
        </p:nvSpPr>
        <p:spPr>
          <a:xfrm>
            <a:off x="1088967" y="2255784"/>
            <a:ext cx="2294313" cy="31177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A=1, b=1</a:t>
            </a:r>
            <a:endParaRPr lang="ko-KR" altLang="en-US" sz="1400" dirty="0"/>
          </a:p>
        </p:txBody>
      </p:sp>
      <p:sp>
        <p:nvSpPr>
          <p:cNvPr id="26" name="순서도: 대체 처리 25"/>
          <p:cNvSpPr/>
          <p:nvPr/>
        </p:nvSpPr>
        <p:spPr>
          <a:xfrm>
            <a:off x="1221967" y="6365220"/>
            <a:ext cx="2111433" cy="2967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종료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277687" y="1972469"/>
            <a:ext cx="0" cy="299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261061" y="2567557"/>
            <a:ext cx="0" cy="299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2315" y="1151168"/>
            <a:ext cx="644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 </a:t>
            </a:r>
            <a:r>
              <a:rPr lang="ko-KR" altLang="en-US" dirty="0" smtClean="0"/>
              <a:t>구하고 싶은 항의 개수만큼 피보나치 수열을 구하는 프로젝트</a:t>
            </a:r>
            <a:endParaRPr lang="ko-KR" altLang="en-US" dirty="0"/>
          </a:p>
        </p:txBody>
      </p:sp>
      <p:sp>
        <p:nvSpPr>
          <p:cNvPr id="19" name="순서도: 문서 18"/>
          <p:cNvSpPr/>
          <p:nvPr/>
        </p:nvSpPr>
        <p:spPr>
          <a:xfrm>
            <a:off x="1130528" y="2852446"/>
            <a:ext cx="2294313" cy="49045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A,b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236123" y="3342897"/>
            <a:ext cx="0" cy="299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1088967" y="3627785"/>
            <a:ext cx="2294313" cy="2392609"/>
            <a:chOff x="1088967" y="3627785"/>
            <a:chExt cx="2294313" cy="2392609"/>
          </a:xfrm>
        </p:grpSpPr>
        <p:sp>
          <p:nvSpPr>
            <p:cNvPr id="5" name="순서도: 처리 4"/>
            <p:cNvSpPr/>
            <p:nvPr/>
          </p:nvSpPr>
          <p:spPr>
            <a:xfrm>
              <a:off x="1088967" y="3627785"/>
              <a:ext cx="2294313" cy="2392609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1088967" y="3627786"/>
              <a:ext cx="2294313" cy="38123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반복 </a:t>
              </a:r>
              <a:r>
                <a:rPr lang="en-US" altLang="ko-KR" sz="1400" dirty="0" err="1" smtClean="0"/>
                <a:t>i</a:t>
              </a:r>
              <a:r>
                <a:rPr lang="en-US" altLang="ko-KR" sz="1400" dirty="0" smtClean="0"/>
                <a:t>=3,n,1</a:t>
              </a:r>
              <a:endParaRPr lang="ko-KR" altLang="en-US" sz="1400" dirty="0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435533" y="4187696"/>
              <a:ext cx="1673427" cy="36491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</a:t>
              </a:r>
              <a:r>
                <a:rPr lang="en-US" altLang="ko-KR" sz="1400" dirty="0" smtClean="0"/>
                <a:t>=</a:t>
              </a:r>
              <a:r>
                <a:rPr lang="en-US" altLang="ko-KR" sz="1400" dirty="0" err="1" smtClean="0"/>
                <a:t>a+b</a:t>
              </a:r>
              <a:endParaRPr lang="ko-KR" altLang="en-US" sz="1400" dirty="0"/>
            </a:p>
          </p:txBody>
        </p:sp>
        <p:sp>
          <p:nvSpPr>
            <p:cNvPr id="31" name="순서도: 문서 30"/>
            <p:cNvSpPr/>
            <p:nvPr/>
          </p:nvSpPr>
          <p:spPr>
            <a:xfrm>
              <a:off x="1590601" y="4821856"/>
              <a:ext cx="1363289" cy="30141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</a:t>
              </a:r>
              <a:endParaRPr lang="ko-KR" altLang="en-US" sz="1400" dirty="0"/>
            </a:p>
          </p:txBody>
        </p:sp>
        <p:cxnSp>
          <p:nvCxnSpPr>
            <p:cNvPr id="32" name="직선 화살표 연결선 31"/>
            <p:cNvCxnSpPr>
              <a:stCxn id="20" idx="2"/>
              <a:endCxn id="27" idx="0"/>
            </p:cNvCxnSpPr>
            <p:nvPr/>
          </p:nvCxnSpPr>
          <p:spPr>
            <a:xfrm>
              <a:off x="2236124" y="4009018"/>
              <a:ext cx="36123" cy="1786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27" idx="2"/>
              <a:endCxn id="31" idx="0"/>
            </p:cNvCxnSpPr>
            <p:nvPr/>
          </p:nvCxnSpPr>
          <p:spPr>
            <a:xfrm flipH="1">
              <a:off x="2272246" y="4552615"/>
              <a:ext cx="1" cy="2692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31" idx="2"/>
              <a:endCxn id="40" idx="0"/>
            </p:cNvCxnSpPr>
            <p:nvPr/>
          </p:nvCxnSpPr>
          <p:spPr>
            <a:xfrm flipH="1">
              <a:off x="2263934" y="5103346"/>
              <a:ext cx="8312" cy="2113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순서도: 처리 39"/>
            <p:cNvSpPr/>
            <p:nvPr/>
          </p:nvSpPr>
          <p:spPr>
            <a:xfrm>
              <a:off x="1427220" y="5314721"/>
              <a:ext cx="1673427" cy="19439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A=b</a:t>
              </a:r>
              <a:endParaRPr lang="ko-KR" altLang="en-US" sz="1400" dirty="0"/>
            </a:p>
          </p:txBody>
        </p:sp>
        <p:sp>
          <p:nvSpPr>
            <p:cNvPr id="41" name="순서도: 처리 40"/>
            <p:cNvSpPr/>
            <p:nvPr/>
          </p:nvSpPr>
          <p:spPr>
            <a:xfrm>
              <a:off x="1571103" y="5700564"/>
              <a:ext cx="1363289" cy="1549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B=c</a:t>
              </a:r>
              <a:endParaRPr lang="ko-KR" altLang="en-US" sz="1400" dirty="0"/>
            </a:p>
          </p:txBody>
        </p:sp>
        <p:cxnSp>
          <p:nvCxnSpPr>
            <p:cNvPr id="50" name="직선 화살표 연결선 49"/>
            <p:cNvCxnSpPr>
              <a:stCxn id="40" idx="2"/>
              <a:endCxn id="41" idx="0"/>
            </p:cNvCxnSpPr>
            <p:nvPr/>
          </p:nvCxnSpPr>
          <p:spPr>
            <a:xfrm flipH="1">
              <a:off x="2252748" y="5509116"/>
              <a:ext cx="11186" cy="191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직선 화살표 연결선 64"/>
          <p:cNvCxnSpPr>
            <a:endCxn id="26" idx="0"/>
          </p:cNvCxnSpPr>
          <p:nvPr/>
        </p:nvCxnSpPr>
        <p:spPr>
          <a:xfrm>
            <a:off x="2261061" y="5995646"/>
            <a:ext cx="16623" cy="369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235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0"/>
          <p:cNvSpPr txBox="1">
            <a:spLocks/>
          </p:cNvSpPr>
          <p:nvPr/>
        </p:nvSpPr>
        <p:spPr>
          <a:xfrm>
            <a:off x="563279" y="187908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알고리즘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3015" y="806000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실습</a:t>
            </a:r>
            <a:r>
              <a:rPr lang="en-US" altLang="ko-KR" smtClean="0"/>
              <a:t>5.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진수를</a:t>
            </a:r>
            <a:r>
              <a:rPr lang="en-US" altLang="ko-KR" dirty="0" smtClean="0"/>
              <a:t> 2</a:t>
            </a:r>
            <a:r>
              <a:rPr lang="ko-KR" altLang="en-US" dirty="0" smtClean="0"/>
              <a:t>진수로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21" name="순서도: 대체 처리 20"/>
          <p:cNvSpPr/>
          <p:nvPr/>
        </p:nvSpPr>
        <p:spPr>
          <a:xfrm>
            <a:off x="1230284" y="1628991"/>
            <a:ext cx="2111433" cy="34347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시작</a:t>
            </a:r>
            <a:endParaRPr lang="ko-KR" altLang="en-US" sz="1400" dirty="0"/>
          </a:p>
        </p:txBody>
      </p:sp>
      <p:sp>
        <p:nvSpPr>
          <p:cNvPr id="22" name="순서도: 데이터 21"/>
          <p:cNvSpPr/>
          <p:nvPr/>
        </p:nvSpPr>
        <p:spPr>
          <a:xfrm>
            <a:off x="1088967" y="2255784"/>
            <a:ext cx="2294313" cy="3117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 </a:t>
            </a:r>
            <a:r>
              <a:rPr lang="ko-KR" altLang="en-US" sz="1400" dirty="0" smtClean="0"/>
              <a:t>입력</a:t>
            </a:r>
            <a:endParaRPr lang="ko-KR" altLang="en-US" sz="1400" dirty="0"/>
          </a:p>
        </p:txBody>
      </p:sp>
      <p:sp>
        <p:nvSpPr>
          <p:cNvPr id="26" name="순서도: 대체 처리 25"/>
          <p:cNvSpPr/>
          <p:nvPr/>
        </p:nvSpPr>
        <p:spPr>
          <a:xfrm>
            <a:off x="4676418" y="5518268"/>
            <a:ext cx="2111433" cy="2967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종료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277687" y="1972469"/>
            <a:ext cx="0" cy="299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261061" y="2567557"/>
            <a:ext cx="0" cy="299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2315" y="1151168"/>
            <a:ext cx="604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 10</a:t>
            </a:r>
            <a:r>
              <a:rPr lang="ko-KR" altLang="en-US" dirty="0" smtClean="0"/>
              <a:t>진수를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변환하는 진법 변환 프로젝트</a:t>
            </a:r>
            <a:endParaRPr lang="ko-KR" altLang="en-US" dirty="0"/>
          </a:p>
        </p:txBody>
      </p:sp>
      <p:sp>
        <p:nvSpPr>
          <p:cNvPr id="19" name="순서도: 처리 18"/>
          <p:cNvSpPr/>
          <p:nvPr/>
        </p:nvSpPr>
        <p:spPr>
          <a:xfrm>
            <a:off x="1130528" y="2852446"/>
            <a:ext cx="2294313" cy="3117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A=0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>
            <a:stCxn id="19" idx="2"/>
            <a:endCxn id="7" idx="0"/>
          </p:cNvCxnSpPr>
          <p:nvPr/>
        </p:nvCxnSpPr>
        <p:spPr>
          <a:xfrm flipH="1">
            <a:off x="2251957" y="3164219"/>
            <a:ext cx="25728" cy="2807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35" idx="2"/>
            <a:endCxn id="26" idx="0"/>
          </p:cNvCxnSpPr>
          <p:nvPr/>
        </p:nvCxnSpPr>
        <p:spPr>
          <a:xfrm flipH="1">
            <a:off x="5732135" y="5135270"/>
            <a:ext cx="250" cy="3829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4585228" y="4083314"/>
            <a:ext cx="2294313" cy="1051956"/>
            <a:chOff x="1088967" y="3627786"/>
            <a:chExt cx="2294313" cy="1203856"/>
          </a:xfrm>
        </p:grpSpPr>
        <p:sp>
          <p:nvSpPr>
            <p:cNvPr id="35" name="순서도: 처리 34"/>
            <p:cNvSpPr/>
            <p:nvPr/>
          </p:nvSpPr>
          <p:spPr>
            <a:xfrm>
              <a:off x="1088967" y="3627786"/>
              <a:ext cx="2294313" cy="1203856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처리 35"/>
            <p:cNvSpPr/>
            <p:nvPr/>
          </p:nvSpPr>
          <p:spPr>
            <a:xfrm>
              <a:off x="1088967" y="3627786"/>
              <a:ext cx="2294313" cy="38123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반복 </a:t>
              </a:r>
              <a:r>
                <a:rPr lang="en-US" altLang="ko-KR" sz="1400" dirty="0" smtClean="0"/>
                <a:t>c=a, 1, -1</a:t>
              </a:r>
              <a:endParaRPr lang="ko-KR" altLang="en-US" sz="1400" dirty="0"/>
            </a:p>
          </p:txBody>
        </p:sp>
        <p:sp>
          <p:nvSpPr>
            <p:cNvPr id="38" name="순서도: 문서 37"/>
            <p:cNvSpPr/>
            <p:nvPr/>
          </p:nvSpPr>
          <p:spPr>
            <a:xfrm>
              <a:off x="1554230" y="4250993"/>
              <a:ext cx="1363289" cy="30141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B(c)</a:t>
              </a:r>
              <a:endParaRPr lang="ko-KR" altLang="en-US" sz="1400" dirty="0"/>
            </a:p>
          </p:txBody>
        </p:sp>
        <p:cxnSp>
          <p:nvCxnSpPr>
            <p:cNvPr id="39" name="직선 화살표 연결선 38"/>
            <p:cNvCxnSpPr>
              <a:stCxn id="36" idx="2"/>
              <a:endCxn id="38" idx="0"/>
            </p:cNvCxnSpPr>
            <p:nvPr/>
          </p:nvCxnSpPr>
          <p:spPr>
            <a:xfrm flipH="1">
              <a:off x="2235875" y="4009018"/>
              <a:ext cx="249" cy="2419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순서도: 판단 6"/>
          <p:cNvSpPr/>
          <p:nvPr/>
        </p:nvSpPr>
        <p:spPr>
          <a:xfrm>
            <a:off x="1151019" y="3445007"/>
            <a:ext cx="2201875" cy="3954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N=0</a:t>
            </a:r>
            <a:endParaRPr lang="ko-KR" altLang="en-US" dirty="0"/>
          </a:p>
        </p:txBody>
      </p:sp>
      <p:sp>
        <p:nvSpPr>
          <p:cNvPr id="47" name="순서도: 처리 46"/>
          <p:cNvSpPr/>
          <p:nvPr/>
        </p:nvSpPr>
        <p:spPr>
          <a:xfrm>
            <a:off x="1105130" y="4083314"/>
            <a:ext cx="2294313" cy="3117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a=a+1</a:t>
            </a:r>
            <a:endParaRPr lang="ko-KR" altLang="en-US" sz="1400" dirty="0"/>
          </a:p>
        </p:txBody>
      </p:sp>
      <p:sp>
        <p:nvSpPr>
          <p:cNvPr id="48" name="순서도: 처리 47"/>
          <p:cNvSpPr/>
          <p:nvPr/>
        </p:nvSpPr>
        <p:spPr>
          <a:xfrm>
            <a:off x="1104799" y="4719094"/>
            <a:ext cx="2294313" cy="3117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B(a)=a/2 </a:t>
            </a:r>
            <a:r>
              <a:rPr lang="ko-KR" altLang="en-US" sz="1400" dirty="0" smtClean="0"/>
              <a:t>나머지</a:t>
            </a:r>
            <a:endParaRPr lang="ko-KR" altLang="en-US" sz="1400" dirty="0"/>
          </a:p>
        </p:txBody>
      </p:sp>
      <p:sp>
        <p:nvSpPr>
          <p:cNvPr id="49" name="순서도: 처리 48"/>
          <p:cNvSpPr/>
          <p:nvPr/>
        </p:nvSpPr>
        <p:spPr>
          <a:xfrm>
            <a:off x="1084144" y="5354874"/>
            <a:ext cx="2294313" cy="3117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n=n/2(</a:t>
            </a:r>
            <a:r>
              <a:rPr lang="ko-KR" altLang="en-US" sz="1400" dirty="0" smtClean="0"/>
              <a:t>정수만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51" name="직선 화살표 연결선 50"/>
          <p:cNvCxnSpPr>
            <a:stCxn id="47" idx="2"/>
            <a:endCxn id="48" idx="0"/>
          </p:cNvCxnSpPr>
          <p:nvPr/>
        </p:nvCxnSpPr>
        <p:spPr>
          <a:xfrm flipH="1">
            <a:off x="2251956" y="4395087"/>
            <a:ext cx="331" cy="3240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7" idx="2"/>
            <a:endCxn id="47" idx="0"/>
          </p:cNvCxnSpPr>
          <p:nvPr/>
        </p:nvCxnSpPr>
        <p:spPr>
          <a:xfrm>
            <a:off x="2251957" y="3840480"/>
            <a:ext cx="330" cy="242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8" idx="2"/>
            <a:endCxn id="49" idx="0"/>
          </p:cNvCxnSpPr>
          <p:nvPr/>
        </p:nvCxnSpPr>
        <p:spPr>
          <a:xfrm flipH="1">
            <a:off x="2231301" y="5030867"/>
            <a:ext cx="20655" cy="3240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49" idx="2"/>
          </p:cNvCxnSpPr>
          <p:nvPr/>
        </p:nvCxnSpPr>
        <p:spPr>
          <a:xfrm rot="5400000" flipH="1">
            <a:off x="989405" y="4424751"/>
            <a:ext cx="2375626" cy="108166"/>
          </a:xfrm>
          <a:prstGeom prst="bentConnector4">
            <a:avLst>
              <a:gd name="adj1" fmla="val -9623"/>
              <a:gd name="adj2" fmla="val 12718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3"/>
            <a:endCxn id="36" idx="0"/>
          </p:cNvCxnSpPr>
          <p:nvPr/>
        </p:nvCxnSpPr>
        <p:spPr>
          <a:xfrm>
            <a:off x="3352894" y="3642744"/>
            <a:ext cx="2379491" cy="44057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150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0"/>
          <p:cNvSpPr txBox="1">
            <a:spLocks/>
          </p:cNvSpPr>
          <p:nvPr/>
        </p:nvSpPr>
        <p:spPr>
          <a:xfrm>
            <a:off x="563279" y="187908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알고리즘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3015" y="80600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6. </a:t>
            </a:r>
            <a:r>
              <a:rPr lang="ko-KR" altLang="en-US" dirty="0" smtClean="0"/>
              <a:t>선택 정렬</a:t>
            </a:r>
            <a:endParaRPr lang="ko-KR" altLang="en-US" dirty="0"/>
          </a:p>
        </p:txBody>
      </p:sp>
      <p:sp>
        <p:nvSpPr>
          <p:cNvPr id="21" name="순서도: 대체 처리 20"/>
          <p:cNvSpPr/>
          <p:nvPr/>
        </p:nvSpPr>
        <p:spPr>
          <a:xfrm>
            <a:off x="1230284" y="1628991"/>
            <a:ext cx="2111433" cy="34347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시작</a:t>
            </a:r>
            <a:endParaRPr lang="ko-KR" altLang="en-US" sz="1400" dirty="0"/>
          </a:p>
        </p:txBody>
      </p:sp>
      <p:sp>
        <p:nvSpPr>
          <p:cNvPr id="22" name="순서도: 준비 21"/>
          <p:cNvSpPr/>
          <p:nvPr/>
        </p:nvSpPr>
        <p:spPr>
          <a:xfrm>
            <a:off x="1088967" y="2255784"/>
            <a:ext cx="2294313" cy="31177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N(10)</a:t>
            </a:r>
            <a:endParaRPr lang="ko-KR" altLang="en-US" sz="1400" dirty="0"/>
          </a:p>
        </p:txBody>
      </p:sp>
      <p:sp>
        <p:nvSpPr>
          <p:cNvPr id="26" name="순서도: 대체 처리 25"/>
          <p:cNvSpPr/>
          <p:nvPr/>
        </p:nvSpPr>
        <p:spPr>
          <a:xfrm>
            <a:off x="4612276" y="5305246"/>
            <a:ext cx="2111433" cy="2967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종료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277687" y="1972469"/>
            <a:ext cx="0" cy="299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261061" y="2567557"/>
            <a:ext cx="0" cy="299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2315" y="1151168"/>
            <a:ext cx="930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 10</a:t>
            </a:r>
            <a:r>
              <a:rPr lang="ko-KR" altLang="en-US" dirty="0" smtClean="0"/>
              <a:t>명의 성적 데이터를 입력하여 점수를 오름차순으로 배열되도록 선택 정렬하는 프로젝트</a:t>
            </a:r>
            <a:endParaRPr lang="ko-KR" altLang="en-US" dirty="0"/>
          </a:p>
        </p:txBody>
      </p:sp>
      <p:cxnSp>
        <p:nvCxnSpPr>
          <p:cNvPr id="65" name="직선 화살표 연결선 64"/>
          <p:cNvCxnSpPr>
            <a:endCxn id="26" idx="0"/>
          </p:cNvCxnSpPr>
          <p:nvPr/>
        </p:nvCxnSpPr>
        <p:spPr>
          <a:xfrm flipH="1">
            <a:off x="5667993" y="4922248"/>
            <a:ext cx="250" cy="3829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처리 34"/>
          <p:cNvSpPr/>
          <p:nvPr/>
        </p:nvSpPr>
        <p:spPr>
          <a:xfrm>
            <a:off x="178850" y="2897867"/>
            <a:ext cx="3743174" cy="3788226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처리 35"/>
          <p:cNvSpPr/>
          <p:nvPr/>
        </p:nvSpPr>
        <p:spPr>
          <a:xfrm>
            <a:off x="175566" y="2879330"/>
            <a:ext cx="3743174" cy="3735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반복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=1, 9, 1</a:t>
            </a:r>
            <a:endParaRPr lang="ko-KR" altLang="en-US" sz="1400" dirty="0"/>
          </a:p>
        </p:txBody>
      </p:sp>
      <p:sp>
        <p:nvSpPr>
          <p:cNvPr id="38" name="순서도: 문서 37"/>
          <p:cNvSpPr/>
          <p:nvPr/>
        </p:nvSpPr>
        <p:spPr>
          <a:xfrm>
            <a:off x="4977490" y="4527341"/>
            <a:ext cx="1363289" cy="26338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B(c)</a:t>
            </a:r>
            <a:endParaRPr lang="ko-KR" altLang="en-US" sz="1400" dirty="0"/>
          </a:p>
        </p:txBody>
      </p:sp>
      <p:sp>
        <p:nvSpPr>
          <p:cNvPr id="19" name="순서도: 처리 18"/>
          <p:cNvSpPr/>
          <p:nvPr/>
        </p:nvSpPr>
        <p:spPr>
          <a:xfrm>
            <a:off x="1088967" y="3447724"/>
            <a:ext cx="2294313" cy="3117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min=</a:t>
            </a:r>
            <a:r>
              <a:rPr lang="en-US" altLang="ko-KR" sz="1400" dirty="0" err="1" smtClean="0"/>
              <a:t>i</a:t>
            </a:r>
            <a:endParaRPr lang="ko-KR" altLang="en-US" sz="1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929030" y="3909890"/>
            <a:ext cx="2706623" cy="1927640"/>
            <a:chOff x="327966" y="3031730"/>
            <a:chExt cx="4067250" cy="3871882"/>
          </a:xfrm>
        </p:grpSpPr>
        <p:sp>
          <p:nvSpPr>
            <p:cNvPr id="31" name="순서도: 처리 30"/>
            <p:cNvSpPr/>
            <p:nvPr/>
          </p:nvSpPr>
          <p:spPr>
            <a:xfrm>
              <a:off x="327966" y="3060136"/>
              <a:ext cx="4067250" cy="3843476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순서도: 처리 31"/>
            <p:cNvSpPr/>
            <p:nvPr/>
          </p:nvSpPr>
          <p:spPr>
            <a:xfrm>
              <a:off x="327966" y="3031730"/>
              <a:ext cx="4067250" cy="37357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반복 </a:t>
              </a:r>
              <a:r>
                <a:rPr lang="en-US" altLang="ko-KR" sz="1400" dirty="0" smtClean="0"/>
                <a:t>j=i+1, 10, 1</a:t>
              </a:r>
              <a:endParaRPr lang="ko-KR" altLang="en-US" sz="1400" dirty="0"/>
            </a:p>
          </p:txBody>
        </p:sp>
      </p:grpSp>
      <p:sp>
        <p:nvSpPr>
          <p:cNvPr id="23" name="순서도: 처리 22"/>
          <p:cNvSpPr/>
          <p:nvPr/>
        </p:nvSpPr>
        <p:spPr>
          <a:xfrm>
            <a:off x="1113904" y="5910683"/>
            <a:ext cx="2294313" cy="6949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temp=a(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)</a:t>
            </a:r>
          </a:p>
          <a:p>
            <a:pPr algn="ctr"/>
            <a:r>
              <a:rPr lang="en-US" altLang="ko-KR" sz="1400" dirty="0" smtClean="0"/>
              <a:t>a(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)=a(min)</a:t>
            </a:r>
          </a:p>
          <a:p>
            <a:pPr algn="ctr"/>
            <a:r>
              <a:rPr lang="en-US" altLang="ko-KR" sz="1400" dirty="0" smtClean="0"/>
              <a:t>a(min)=temp</a:t>
            </a:r>
            <a:endParaRPr lang="ko-KR" altLang="en-US" sz="1400" dirty="0"/>
          </a:p>
        </p:txBody>
      </p:sp>
      <p:sp>
        <p:nvSpPr>
          <p:cNvPr id="7" name="순서도: 판단 6"/>
          <p:cNvSpPr/>
          <p:nvPr/>
        </p:nvSpPr>
        <p:spPr>
          <a:xfrm>
            <a:off x="1088967" y="4329605"/>
            <a:ext cx="2382095" cy="3954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a(j)&lt;a(min)</a:t>
            </a:r>
            <a:endParaRPr lang="ko-KR" altLang="en-US" dirty="0"/>
          </a:p>
        </p:txBody>
      </p:sp>
      <p:sp>
        <p:nvSpPr>
          <p:cNvPr id="24" name="순서도: 처리 23"/>
          <p:cNvSpPr/>
          <p:nvPr/>
        </p:nvSpPr>
        <p:spPr>
          <a:xfrm>
            <a:off x="1176749" y="4993473"/>
            <a:ext cx="2294313" cy="3117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min=</a:t>
            </a:r>
            <a:r>
              <a:rPr lang="en-US" altLang="ko-KR" sz="1400" dirty="0"/>
              <a:t>j</a:t>
            </a:r>
            <a:endParaRPr lang="ko-KR" altLang="en-US" sz="1400" dirty="0"/>
          </a:p>
        </p:txBody>
      </p:sp>
      <p:cxnSp>
        <p:nvCxnSpPr>
          <p:cNvPr id="39" name="직선 화살표 연결선 38"/>
          <p:cNvCxnSpPr>
            <a:endCxn id="31" idx="2"/>
          </p:cNvCxnSpPr>
          <p:nvPr/>
        </p:nvCxnSpPr>
        <p:spPr>
          <a:xfrm>
            <a:off x="2261061" y="5347796"/>
            <a:ext cx="21281" cy="489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2270992" y="4122976"/>
            <a:ext cx="249" cy="2114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2230704" y="3745157"/>
            <a:ext cx="249" cy="2114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260811" y="3252904"/>
            <a:ext cx="249" cy="2114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2270867" y="4745453"/>
            <a:ext cx="249" cy="2114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3"/>
          </p:cNvCxnSpPr>
          <p:nvPr/>
        </p:nvCxnSpPr>
        <p:spPr>
          <a:xfrm flipH="1">
            <a:off x="2350923" y="4527342"/>
            <a:ext cx="1120139" cy="995496"/>
          </a:xfrm>
          <a:prstGeom prst="bentConnector3">
            <a:avLst>
              <a:gd name="adj1" fmla="val -1191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35" idx="2"/>
            <a:endCxn id="38" idx="0"/>
          </p:cNvCxnSpPr>
          <p:nvPr/>
        </p:nvCxnSpPr>
        <p:spPr>
          <a:xfrm rot="5400000" flipH="1" flipV="1">
            <a:off x="2775410" y="3802368"/>
            <a:ext cx="2158752" cy="3608698"/>
          </a:xfrm>
          <a:prstGeom prst="bentConnector5">
            <a:avLst>
              <a:gd name="adj1" fmla="val -5506"/>
              <a:gd name="adj2" fmla="val 66487"/>
              <a:gd name="adj3" fmla="val 11058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73435" y="4659033"/>
            <a:ext cx="51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20846" y="415800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12276" y="1964744"/>
            <a:ext cx="6846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선택정렬은</a:t>
            </a:r>
            <a:r>
              <a:rPr lang="ko-KR" altLang="en-US" dirty="0" smtClean="0"/>
              <a:t> 정렬되지 않은 데이터들 중 가장 작은 데이터를 찾아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맨 앞의 데이터와 교환해 가는 방식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12276" y="2826808"/>
            <a:ext cx="746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버블정렬은</a:t>
            </a:r>
            <a:r>
              <a:rPr lang="ko-KR" altLang="en-US" dirty="0" smtClean="0"/>
              <a:t> 서로 이웃한 데이터들을 비교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큰 데이터를 맨 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로 보내는 정렬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9161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883805"/>
            <a:ext cx="12192000" cy="829193"/>
          </a:xfrm>
          <a:prstGeom prst="rect">
            <a:avLst/>
          </a:prstGeom>
          <a:solidFill>
            <a:srgbClr val="4255A9"/>
          </a:solidFill>
        </p:spPr>
        <p:txBody>
          <a:bodyPr wrap="square" tIns="0" bIns="0" anchor="ctr"/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None/>
              <a:defRPr sz="4500">
                <a:solidFill>
                  <a:schemeClr val="bg1"/>
                </a:solidFill>
                <a:effectLst>
                  <a:outerShdw blurRad="76200" dir="3000000" algn="tl" rotWithShape="0">
                    <a:prstClr val="black">
                      <a:alpha val="26000"/>
                    </a:prst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>
              <a:defRPr/>
            </a:pPr>
            <a:r>
              <a:rPr lang="ko-KR" altLang="en-US" sz="5000" dirty="0"/>
              <a:t>코딩교육의 시작 스크래치 활용 배우기</a:t>
            </a:r>
            <a:endParaRPr lang="en-US" altLang="ko-KR" sz="5000" dirty="0"/>
          </a:p>
        </p:txBody>
      </p:sp>
      <p:sp>
        <p:nvSpPr>
          <p:cNvPr id="4" name="텍스트 개체 틀 42"/>
          <p:cNvSpPr txBox="1">
            <a:spLocks/>
          </p:cNvSpPr>
          <p:nvPr/>
        </p:nvSpPr>
        <p:spPr>
          <a:xfrm>
            <a:off x="-1" y="2858109"/>
            <a:ext cx="12192001" cy="607907"/>
          </a:xfrm>
          <a:prstGeom prst="rect">
            <a:avLst/>
          </a:prstGeom>
        </p:spPr>
        <p:txBody>
          <a:bodyPr bIns="0" anchor="t"/>
          <a:lstStyle>
            <a:lvl1pPr marL="4572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4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타자연습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607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0"/>
          <p:cNvSpPr txBox="1">
            <a:spLocks/>
          </p:cNvSpPr>
          <p:nvPr/>
        </p:nvSpPr>
        <p:spPr>
          <a:xfrm>
            <a:off x="563279" y="187908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타자연습</a:t>
            </a:r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rgbClr val="4255A9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ko-KR" altLang="en-US" sz="2400" dirty="0" err="1"/>
              <a:t>신호보내기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신호받기</a:t>
            </a:r>
            <a:r>
              <a:rPr lang="en-US" altLang="ko-KR" sz="2400" dirty="0"/>
              <a:t>, </a:t>
            </a:r>
            <a:r>
              <a:rPr lang="ko-KR" altLang="en-US" sz="2400" dirty="0"/>
              <a:t>변수</a:t>
            </a:r>
            <a:r>
              <a:rPr lang="en-US" altLang="ko-KR" sz="2400" dirty="0"/>
              <a:t>, </a:t>
            </a:r>
            <a:r>
              <a:rPr lang="ko-KR" altLang="en-US" sz="2400" dirty="0"/>
              <a:t>리스트</a:t>
            </a:r>
            <a:r>
              <a:rPr lang="en-US" altLang="ko-KR" sz="2400" dirty="0"/>
              <a:t>, </a:t>
            </a:r>
            <a:r>
              <a:rPr lang="ko-KR" altLang="en-US" sz="2400" dirty="0"/>
              <a:t>나만의 블록을 만들어 코딩한다</a:t>
            </a:r>
            <a:r>
              <a:rPr lang="en-US" altLang="ko-KR" sz="2400" dirty="0"/>
              <a:t>.</a:t>
            </a:r>
          </a:p>
          <a:p>
            <a:pPr lvl="1">
              <a:lnSpc>
                <a:spcPct val="200000"/>
              </a:lnSpc>
              <a:buClr>
                <a:srgbClr val="4255A9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ko-KR" altLang="en-US" sz="2000" dirty="0"/>
              <a:t>고양이가 게임 시작을 알린다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200000"/>
              </a:lnSpc>
              <a:buClr>
                <a:srgbClr val="4255A9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ko-KR" altLang="en-US" sz="2000" dirty="0"/>
              <a:t>리스트는 외부에서 불러와서 추가 한다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200000"/>
              </a:lnSpc>
              <a:buClr>
                <a:srgbClr val="4255A9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ko-KR" altLang="en-US" sz="2000" dirty="0" err="1"/>
              <a:t>스프라이트가</a:t>
            </a:r>
            <a:r>
              <a:rPr lang="ko-KR" altLang="en-US" sz="2000" dirty="0"/>
              <a:t> 내려오면서 연습할 단어를 알려주고</a:t>
            </a:r>
            <a:r>
              <a:rPr lang="en-US" altLang="ko-KR" sz="2000" dirty="0"/>
              <a:t>, </a:t>
            </a:r>
            <a:r>
              <a:rPr lang="ko-KR" altLang="en-US" sz="2000" dirty="0"/>
              <a:t>단어를 맞추면 배경이 </a:t>
            </a:r>
            <a:r>
              <a:rPr lang="ko-KR" altLang="en-US" sz="2000" dirty="0" err="1"/>
              <a:t>바뀌어진다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200000"/>
              </a:lnSpc>
              <a:buClr>
                <a:srgbClr val="4255A9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ko-KR" altLang="en-US" sz="2000" dirty="0"/>
              <a:t>단어를 맞추거나</a:t>
            </a:r>
            <a:r>
              <a:rPr lang="en-US" altLang="ko-KR" sz="2000" dirty="0"/>
              <a:t>, </a:t>
            </a:r>
            <a:r>
              <a:rPr lang="ko-KR" altLang="en-US" sz="2000" dirty="0"/>
              <a:t>단어가 바닥에 닿으면 새로운 </a:t>
            </a:r>
            <a:r>
              <a:rPr lang="ko-KR" altLang="en-US" sz="2000" dirty="0" err="1"/>
              <a:t>스프라이트로</a:t>
            </a:r>
            <a:r>
              <a:rPr lang="ko-KR" altLang="en-US" sz="2000" dirty="0"/>
              <a:t> 바뀌며 리스트에 있는 새로운 단어가 내려오게 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802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0"/>
          <p:cNvSpPr txBox="1">
            <a:spLocks/>
          </p:cNvSpPr>
          <p:nvPr/>
        </p:nvSpPr>
        <p:spPr>
          <a:xfrm>
            <a:off x="563279" y="187908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타자연습</a:t>
            </a:r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255A9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ko-KR" altLang="en-US" dirty="0"/>
              <a:t>배경에 사용되는 블록이다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DEB5DC-A530-47E4-92E2-9EDA1FF0D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132" y="1543050"/>
            <a:ext cx="78295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4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0"/>
          <p:cNvSpPr txBox="1">
            <a:spLocks/>
          </p:cNvSpPr>
          <p:nvPr/>
        </p:nvSpPr>
        <p:spPr>
          <a:xfrm>
            <a:off x="563279" y="187908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타자연습</a:t>
            </a:r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255A9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ko-KR" altLang="en-US" dirty="0"/>
              <a:t>고양이에 사용되는 블록이다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4B7FF6-9E3E-4F98-8A98-436FA2CBA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156" y="1660281"/>
            <a:ext cx="63722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0"/>
          <p:cNvSpPr txBox="1">
            <a:spLocks/>
          </p:cNvSpPr>
          <p:nvPr/>
        </p:nvSpPr>
        <p:spPr>
          <a:xfrm>
            <a:off x="563279" y="187908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타자연습</a:t>
            </a:r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255A9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ko-KR" altLang="en-US" dirty="0"/>
              <a:t>음식에 사용되는 블록이다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58B2F7-A4A4-4035-AF55-4F19E7820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0" y="1901703"/>
            <a:ext cx="4229100" cy="2333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903752-8A32-4BE6-AC64-2D33D992F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529" y="1352550"/>
            <a:ext cx="77343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1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0"/>
          <p:cNvSpPr txBox="1">
            <a:spLocks/>
          </p:cNvSpPr>
          <p:nvPr/>
        </p:nvSpPr>
        <p:spPr>
          <a:xfrm>
            <a:off x="563279" y="187908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타자연습</a:t>
            </a:r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255A9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ko-KR" altLang="en-US" dirty="0"/>
              <a:t>음식에 사용되는 블록이다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03D583-FBAE-4C0A-B575-59CF85B86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1" y="1720728"/>
            <a:ext cx="7200900" cy="2924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650AB2-7176-4888-A69B-0A6183898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771" y="187908"/>
            <a:ext cx="417195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896A4738-1B7E-476C-911C-1FD9F5EB1F8E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스크래치 무대</a:t>
            </a:r>
            <a:r>
              <a:rPr lang="en-US" altLang="ko-KR" dirty="0">
                <a:solidFill>
                  <a:srgbClr val="4255A9"/>
                </a:solidFill>
              </a:rPr>
              <a:t>(</a:t>
            </a:r>
            <a:r>
              <a:rPr lang="ko-KR" altLang="en-US" dirty="0">
                <a:solidFill>
                  <a:srgbClr val="4255A9"/>
                </a:solidFill>
              </a:rPr>
              <a:t>실행화면</a:t>
            </a:r>
            <a:r>
              <a:rPr lang="en-US" altLang="ko-KR" dirty="0">
                <a:solidFill>
                  <a:srgbClr val="4255A9"/>
                </a:solidFill>
              </a:rPr>
              <a:t>)</a:t>
            </a:r>
            <a:endParaRPr lang="en-US" altLang="ko-KR" sz="2200" dirty="0">
              <a:solidFill>
                <a:srgbClr val="4255A9"/>
              </a:solidFill>
            </a:endParaRP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en-US" altLang="ko-KR" sz="1800" dirty="0">
                <a:solidFill>
                  <a:srgbClr val="4255A9"/>
                </a:solidFill>
              </a:rPr>
              <a:t>1. </a:t>
            </a:r>
            <a:r>
              <a:rPr lang="ko-KR" altLang="en-US" sz="1800" dirty="0">
                <a:solidFill>
                  <a:srgbClr val="4255A9"/>
                </a:solidFill>
              </a:rPr>
              <a:t>시작하기</a:t>
            </a:r>
            <a:endParaRPr lang="en-US" altLang="ko-KR" sz="1800" dirty="0">
              <a:solidFill>
                <a:srgbClr val="4255A9"/>
              </a:solidFill>
            </a:endParaRP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en-US" altLang="ko-KR" sz="1800" dirty="0">
                <a:solidFill>
                  <a:srgbClr val="4255A9"/>
                </a:solidFill>
              </a:rPr>
              <a:t>2. </a:t>
            </a:r>
            <a:r>
              <a:rPr lang="ko-KR" altLang="en-US" sz="1800" dirty="0">
                <a:solidFill>
                  <a:srgbClr val="4255A9"/>
                </a:solidFill>
              </a:rPr>
              <a:t>멈추기</a:t>
            </a:r>
            <a:endParaRPr lang="en-US" altLang="ko-KR" sz="1800" dirty="0">
              <a:solidFill>
                <a:srgbClr val="4255A9"/>
              </a:solidFill>
            </a:endParaRP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en-US" altLang="ko-KR" sz="1800" dirty="0">
                <a:solidFill>
                  <a:srgbClr val="4255A9"/>
                </a:solidFill>
              </a:rPr>
              <a:t>3. </a:t>
            </a:r>
            <a:r>
              <a:rPr lang="ko-KR" altLang="en-US" sz="1800" dirty="0">
                <a:solidFill>
                  <a:srgbClr val="4255A9"/>
                </a:solidFill>
              </a:rPr>
              <a:t>무대</a:t>
            </a:r>
            <a:r>
              <a:rPr lang="en-US" altLang="ko-KR" sz="1800" dirty="0">
                <a:solidFill>
                  <a:srgbClr val="4255A9"/>
                </a:solidFill>
              </a:rPr>
              <a:t>(</a:t>
            </a:r>
            <a:r>
              <a:rPr lang="ko-KR" altLang="en-US" sz="1800" dirty="0">
                <a:solidFill>
                  <a:srgbClr val="4255A9"/>
                </a:solidFill>
              </a:rPr>
              <a:t>실행화면</a:t>
            </a:r>
            <a:r>
              <a:rPr lang="en-US" altLang="ko-KR" sz="1800" dirty="0">
                <a:solidFill>
                  <a:srgbClr val="4255A9"/>
                </a:solidFill>
              </a:rPr>
              <a:t>)</a:t>
            </a:r>
            <a:r>
              <a:rPr lang="ko-KR" altLang="en-US" sz="1800" dirty="0">
                <a:solidFill>
                  <a:srgbClr val="4255A9"/>
                </a:solidFill>
              </a:rPr>
              <a:t>크기를 작게</a:t>
            </a:r>
            <a:endParaRPr lang="en-US" altLang="ko-KR" sz="1800" dirty="0">
              <a:solidFill>
                <a:srgbClr val="4255A9"/>
              </a:solidFill>
            </a:endParaRP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en-US" altLang="ko-KR" sz="1800" dirty="0">
                <a:solidFill>
                  <a:srgbClr val="4255A9"/>
                </a:solidFill>
              </a:rPr>
              <a:t>4.</a:t>
            </a:r>
            <a:r>
              <a:rPr lang="ko-KR" altLang="en-US" sz="1800" dirty="0">
                <a:solidFill>
                  <a:srgbClr val="4255A9"/>
                </a:solidFill>
              </a:rPr>
              <a:t> 무대</a:t>
            </a:r>
            <a:r>
              <a:rPr lang="en-US" altLang="ko-KR" sz="1800" dirty="0">
                <a:solidFill>
                  <a:srgbClr val="4255A9"/>
                </a:solidFill>
              </a:rPr>
              <a:t>(</a:t>
            </a:r>
            <a:r>
              <a:rPr lang="ko-KR" altLang="en-US" sz="1800" dirty="0">
                <a:solidFill>
                  <a:srgbClr val="4255A9"/>
                </a:solidFill>
              </a:rPr>
              <a:t>실행화면</a:t>
            </a:r>
            <a:r>
              <a:rPr lang="en-US" altLang="ko-KR" sz="1800" dirty="0">
                <a:solidFill>
                  <a:srgbClr val="4255A9"/>
                </a:solidFill>
              </a:rPr>
              <a:t>)</a:t>
            </a:r>
            <a:r>
              <a:rPr lang="ko-KR" altLang="en-US" sz="1800" dirty="0">
                <a:solidFill>
                  <a:srgbClr val="4255A9"/>
                </a:solidFill>
              </a:rPr>
              <a:t>크기를 크게</a:t>
            </a:r>
            <a:endParaRPr lang="en-US" altLang="ko-KR" sz="1800" dirty="0">
              <a:solidFill>
                <a:srgbClr val="4255A9"/>
              </a:solidFill>
            </a:endParaRP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en-US" altLang="ko-KR" sz="1800" dirty="0">
                <a:solidFill>
                  <a:srgbClr val="4255A9"/>
                </a:solidFill>
              </a:rPr>
              <a:t>5. </a:t>
            </a:r>
            <a:r>
              <a:rPr lang="ko-KR" altLang="en-US" sz="1800" dirty="0">
                <a:solidFill>
                  <a:srgbClr val="4255A9"/>
                </a:solidFill>
              </a:rPr>
              <a:t>전체화면</a:t>
            </a:r>
            <a:endParaRPr lang="en-US" altLang="ko-KR" sz="1800" dirty="0">
              <a:solidFill>
                <a:srgbClr val="4255A9"/>
              </a:solidFill>
            </a:endParaRPr>
          </a:p>
        </p:txBody>
      </p:sp>
      <p:sp>
        <p:nvSpPr>
          <p:cNvPr id="3" name="텍스트 개체 틀 20">
            <a:extLst>
              <a:ext uri="{FF2B5EF4-FFF2-40B4-BE49-F238E27FC236}">
                <a16:creationId xmlns:a16="http://schemas.microsoft.com/office/drawing/2014/main" id="{5D3F6143-A176-4592-A645-9F57CB06CDDA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스크래치 화면구성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087C800-92E2-4AAC-A465-D8F56345F622}"/>
              </a:ext>
            </a:extLst>
          </p:cNvPr>
          <p:cNvSpPr/>
          <p:nvPr/>
        </p:nvSpPr>
        <p:spPr>
          <a:xfrm>
            <a:off x="6220671" y="954884"/>
            <a:ext cx="355107" cy="3551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3B96CB8-AF2F-4B41-AC0E-CE51EDBD8CA2}"/>
              </a:ext>
            </a:extLst>
          </p:cNvPr>
          <p:cNvSpPr/>
          <p:nvPr/>
        </p:nvSpPr>
        <p:spPr>
          <a:xfrm>
            <a:off x="6615084" y="965492"/>
            <a:ext cx="355107" cy="3551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6EBA0E7-287F-4744-9F92-6A4CBBD5EA52}"/>
              </a:ext>
            </a:extLst>
          </p:cNvPr>
          <p:cNvSpPr/>
          <p:nvPr/>
        </p:nvSpPr>
        <p:spPr>
          <a:xfrm>
            <a:off x="10714412" y="954884"/>
            <a:ext cx="355107" cy="3551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05AA5E4-C573-456A-8D81-B0275180E426}"/>
              </a:ext>
            </a:extLst>
          </p:cNvPr>
          <p:cNvSpPr/>
          <p:nvPr/>
        </p:nvSpPr>
        <p:spPr>
          <a:xfrm>
            <a:off x="11108825" y="965492"/>
            <a:ext cx="355107" cy="3551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851B28-50CE-484C-ABF4-0C96DA94ABD2}"/>
              </a:ext>
            </a:extLst>
          </p:cNvPr>
          <p:cNvSpPr/>
          <p:nvPr/>
        </p:nvSpPr>
        <p:spPr>
          <a:xfrm>
            <a:off x="11576130" y="965492"/>
            <a:ext cx="355107" cy="3551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AB0C48-C6EB-4426-8F19-269F86A6C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895" y="1362813"/>
            <a:ext cx="58388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3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883805"/>
            <a:ext cx="12192000" cy="829193"/>
          </a:xfrm>
          <a:prstGeom prst="rect">
            <a:avLst/>
          </a:prstGeom>
          <a:solidFill>
            <a:srgbClr val="4255A9"/>
          </a:solidFill>
        </p:spPr>
        <p:txBody>
          <a:bodyPr wrap="square" tIns="0" bIns="0" anchor="ctr"/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None/>
              <a:defRPr sz="4500">
                <a:solidFill>
                  <a:schemeClr val="bg1"/>
                </a:solidFill>
                <a:effectLst>
                  <a:outerShdw blurRad="76200" dir="3000000" algn="tl" rotWithShape="0">
                    <a:prstClr val="black">
                      <a:alpha val="26000"/>
                    </a:prst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>
              <a:defRPr/>
            </a:pPr>
            <a:r>
              <a:rPr lang="ko-KR" altLang="en-US" sz="5000" dirty="0"/>
              <a:t>코딩교육의 시작 스크래치 활용 배우기</a:t>
            </a:r>
            <a:endParaRPr lang="en-US" altLang="ko-KR" sz="5000" dirty="0"/>
          </a:p>
        </p:txBody>
      </p:sp>
      <p:sp>
        <p:nvSpPr>
          <p:cNvPr id="4" name="텍스트 개체 틀 42"/>
          <p:cNvSpPr txBox="1">
            <a:spLocks/>
          </p:cNvSpPr>
          <p:nvPr/>
        </p:nvSpPr>
        <p:spPr>
          <a:xfrm>
            <a:off x="-1" y="2858109"/>
            <a:ext cx="12192001" cy="607907"/>
          </a:xfrm>
          <a:prstGeom prst="rect">
            <a:avLst/>
          </a:prstGeom>
        </p:spPr>
        <p:txBody>
          <a:bodyPr bIns="0" anchor="t"/>
          <a:lstStyle>
            <a:lvl1pPr marL="4572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4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벽돌깨기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19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0"/>
          <p:cNvSpPr txBox="1">
            <a:spLocks/>
          </p:cNvSpPr>
          <p:nvPr/>
        </p:nvSpPr>
        <p:spPr>
          <a:xfrm>
            <a:off x="563279" y="187908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벽돌깨기</a:t>
            </a:r>
            <a:endParaRPr lang="ko-KR" alt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255A9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ko-KR" altLang="en-US" dirty="0" err="1"/>
              <a:t>신호보내기</a:t>
            </a:r>
            <a:r>
              <a:rPr lang="en-US" altLang="ko-KR" dirty="0"/>
              <a:t>, </a:t>
            </a:r>
            <a:r>
              <a:rPr lang="ko-KR" altLang="en-US" dirty="0" err="1"/>
              <a:t>신호받기</a:t>
            </a:r>
            <a:r>
              <a:rPr lang="en-US" altLang="ko-KR" dirty="0"/>
              <a:t>, </a:t>
            </a:r>
            <a:r>
              <a:rPr lang="ko-KR" altLang="en-US" dirty="0"/>
              <a:t>변수를 만들어 </a:t>
            </a:r>
            <a:r>
              <a:rPr lang="ko-KR" altLang="en-US" dirty="0" err="1"/>
              <a:t>벽돌깨기</a:t>
            </a:r>
            <a:r>
              <a:rPr lang="ko-KR" altLang="en-US" dirty="0"/>
              <a:t> 게임을 만든다</a:t>
            </a:r>
            <a:r>
              <a:rPr lang="en-US" altLang="ko-KR" dirty="0"/>
              <a:t>.</a:t>
            </a:r>
          </a:p>
          <a:p>
            <a:pPr lvl="1">
              <a:buClr>
                <a:srgbClr val="4255A9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ko-KR" dirty="0"/>
              <a:t>START</a:t>
            </a:r>
            <a:r>
              <a:rPr lang="ko-KR" altLang="en-US" dirty="0"/>
              <a:t>를 클릭하면 신호를 받아 게임이 시작되게 만든다</a:t>
            </a:r>
            <a:r>
              <a:rPr lang="en-US" altLang="ko-KR" dirty="0"/>
              <a:t>.</a:t>
            </a:r>
          </a:p>
          <a:p>
            <a:pPr lvl="1">
              <a:buClr>
                <a:srgbClr val="4255A9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ko-KR" altLang="en-US" dirty="0"/>
              <a:t>신호 보내기 받기를 통해 벽돌을 만들고 공에 닿으면 벽돌이 사라지며 점수가 올라가게 한다</a:t>
            </a:r>
            <a:r>
              <a:rPr lang="en-US" altLang="ko-KR" dirty="0"/>
              <a:t>.</a:t>
            </a:r>
          </a:p>
          <a:p>
            <a:pPr lvl="1">
              <a:buClr>
                <a:srgbClr val="4255A9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ko-KR" altLang="en-US" dirty="0"/>
              <a:t>조건을 활용한다</a:t>
            </a:r>
            <a:r>
              <a:rPr lang="en-US" altLang="ko-KR" dirty="0"/>
              <a:t>.</a:t>
            </a:r>
          </a:p>
          <a:p>
            <a:pPr lvl="1">
              <a:buClr>
                <a:srgbClr val="4255A9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ko-KR" altLang="en-US" dirty="0"/>
              <a:t>생명과 점수를 이용하여 게임 오버와 승리를 나타나게 한다</a:t>
            </a:r>
            <a:r>
              <a:rPr lang="en-US" altLang="ko-KR" dirty="0"/>
              <a:t>.</a:t>
            </a:r>
          </a:p>
          <a:p>
            <a:pPr lvl="1">
              <a:buClr>
                <a:srgbClr val="4255A9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ko-KR" altLang="en-US" dirty="0" err="1"/>
              <a:t>스프라이트를</a:t>
            </a:r>
            <a:r>
              <a:rPr lang="ko-KR" altLang="en-US" dirty="0"/>
              <a:t> 만들어 사용한다</a:t>
            </a:r>
            <a:r>
              <a:rPr lang="en-US" altLang="ko-KR" dirty="0"/>
              <a:t>.</a:t>
            </a:r>
          </a:p>
          <a:p>
            <a:pPr lvl="1">
              <a:buClr>
                <a:srgbClr val="4255A9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ko-KR" altLang="en-US" dirty="0"/>
              <a:t>상하단에 라인을 만들어 공이 닿으면 튕기기 및 생명을 하나씩 지우는 블록을 한다</a:t>
            </a:r>
            <a:r>
              <a:rPr lang="en-US" altLang="ko-KR" dirty="0"/>
              <a:t>.</a:t>
            </a:r>
          </a:p>
          <a:p>
            <a:pPr lvl="1">
              <a:buClr>
                <a:srgbClr val="4255A9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030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0"/>
          <p:cNvSpPr txBox="1">
            <a:spLocks/>
          </p:cNvSpPr>
          <p:nvPr/>
        </p:nvSpPr>
        <p:spPr>
          <a:xfrm>
            <a:off x="563279" y="187908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벽돌깨기</a:t>
            </a:r>
            <a:endParaRPr lang="ko-KR" alt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255A9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ko-KR" dirty="0"/>
              <a:t>START</a:t>
            </a:r>
            <a:r>
              <a:rPr lang="ko-KR" altLang="en-US" dirty="0"/>
              <a:t>에 사용되는 블록이다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C95190-52A7-4C25-80B0-F5F7CA76C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058" y="1722193"/>
            <a:ext cx="27717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0"/>
          <p:cNvSpPr txBox="1">
            <a:spLocks/>
          </p:cNvSpPr>
          <p:nvPr/>
        </p:nvSpPr>
        <p:spPr>
          <a:xfrm>
            <a:off x="563279" y="187908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벽돌깨기</a:t>
            </a:r>
            <a:endParaRPr lang="ko-KR" alt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255A9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ko-KR" altLang="en-US" dirty="0"/>
              <a:t>바에 사용되는 블록이다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7BD9F6-40A2-4B1F-AB98-A2D3F7FD7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252" y="1647093"/>
            <a:ext cx="37433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2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0"/>
          <p:cNvSpPr txBox="1">
            <a:spLocks/>
          </p:cNvSpPr>
          <p:nvPr/>
        </p:nvSpPr>
        <p:spPr>
          <a:xfrm>
            <a:off x="563279" y="187908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벽돌깨기</a:t>
            </a:r>
            <a:endParaRPr lang="ko-KR" alt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255A9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ko-KR" altLang="en-US" dirty="0"/>
              <a:t>벽돌에 사용되는 블록이다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246143-04D2-43EE-952A-30EFED99C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970" y="970031"/>
            <a:ext cx="4798769" cy="570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0"/>
          <p:cNvSpPr txBox="1">
            <a:spLocks/>
          </p:cNvSpPr>
          <p:nvPr/>
        </p:nvSpPr>
        <p:spPr>
          <a:xfrm>
            <a:off x="563279" y="187908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벽돌깨기</a:t>
            </a:r>
            <a:endParaRPr lang="ko-KR" alt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304800" y="881063"/>
            <a:ext cx="4026131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255A9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ko-KR" altLang="en-US" sz="2400" dirty="0"/>
              <a:t>공에 사용되는 블록이다</a:t>
            </a:r>
            <a:r>
              <a:rPr lang="en-US" altLang="ko-KR" sz="24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697097-46FD-4612-BDF0-37C7382A4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368" y="794098"/>
            <a:ext cx="4303187" cy="606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7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0"/>
          <p:cNvSpPr txBox="1">
            <a:spLocks/>
          </p:cNvSpPr>
          <p:nvPr/>
        </p:nvSpPr>
        <p:spPr>
          <a:xfrm>
            <a:off x="563279" y="187908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벽돌깨기</a:t>
            </a:r>
            <a:endParaRPr lang="ko-KR" alt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255A9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ko-KR" dirty="0"/>
              <a:t>GAME OVER, WIN</a:t>
            </a:r>
            <a:r>
              <a:rPr lang="ko-KR" altLang="en-US" dirty="0"/>
              <a:t>에 사용되는 블록이다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F8BF8B-F613-4193-B2CF-012BDFF1B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17" y="2081212"/>
            <a:ext cx="2266950" cy="2695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C7355E-E6F1-4EF1-9673-82A62FBF8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384" y="2071686"/>
            <a:ext cx="20002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0"/>
          <p:cNvSpPr txBox="1">
            <a:spLocks/>
          </p:cNvSpPr>
          <p:nvPr/>
        </p:nvSpPr>
        <p:spPr>
          <a:xfrm>
            <a:off x="563279" y="187908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알고리즘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58367" y="2494483"/>
            <a:ext cx="950131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800" dirty="0" smtClean="0"/>
              <a:t>감사합니다</a:t>
            </a:r>
            <a:r>
              <a:rPr lang="en-US" altLang="ko-KR" sz="13800" dirty="0"/>
              <a:t>!</a:t>
            </a:r>
            <a:endParaRPr lang="ko-KR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64736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E051B47-0DDF-4D04-AE44-F9B159B8A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040" y="293895"/>
            <a:ext cx="2705325" cy="6665699"/>
          </a:xfrm>
          <a:prstGeom prst="rect">
            <a:avLst/>
          </a:prstGeom>
        </p:spPr>
      </p:pic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7D1F1CC5-C763-491B-92F5-4CA490AC150F}"/>
              </a:ext>
            </a:extLst>
          </p:cNvPr>
          <p:cNvSpPr txBox="1">
            <a:spLocks/>
          </p:cNvSpPr>
          <p:nvPr/>
        </p:nvSpPr>
        <p:spPr>
          <a:xfrm>
            <a:off x="1" y="881063"/>
            <a:ext cx="7838902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블록 모음 및 </a:t>
            </a:r>
            <a:r>
              <a:rPr lang="ko-KR" altLang="en-US" dirty="0" err="1">
                <a:solidFill>
                  <a:srgbClr val="4255A9"/>
                </a:solidFill>
              </a:rPr>
              <a:t>탭메뉴</a:t>
            </a:r>
            <a:endParaRPr lang="en-US" altLang="ko-KR" dirty="0">
              <a:solidFill>
                <a:srgbClr val="4255A9"/>
              </a:solidFill>
            </a:endParaRP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en-US" altLang="ko-KR" sz="1800" dirty="0">
                <a:solidFill>
                  <a:srgbClr val="4255A9"/>
                </a:solidFill>
              </a:rPr>
              <a:t>1. </a:t>
            </a:r>
            <a:r>
              <a:rPr lang="ko-KR" altLang="en-US" sz="1800" dirty="0">
                <a:solidFill>
                  <a:srgbClr val="4255A9"/>
                </a:solidFill>
              </a:rPr>
              <a:t>코드 탭 </a:t>
            </a:r>
            <a:r>
              <a:rPr lang="en-US" altLang="ko-KR" sz="1800" dirty="0">
                <a:solidFill>
                  <a:srgbClr val="4255A9"/>
                </a:solidFill>
              </a:rPr>
              <a:t>: </a:t>
            </a:r>
            <a:r>
              <a:rPr lang="ko-KR" altLang="en-US" sz="1800" dirty="0">
                <a:solidFill>
                  <a:srgbClr val="4255A9"/>
                </a:solidFill>
              </a:rPr>
              <a:t>카테고리 별로 블록을 분류 해 놓음</a:t>
            </a:r>
            <a:endParaRPr lang="en-US" altLang="ko-KR" sz="1800" dirty="0">
              <a:solidFill>
                <a:srgbClr val="4255A9"/>
              </a:solidFill>
            </a:endParaRP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en-US" altLang="ko-KR" sz="1800" dirty="0">
                <a:solidFill>
                  <a:srgbClr val="4255A9"/>
                </a:solidFill>
              </a:rPr>
              <a:t>2. </a:t>
            </a:r>
            <a:r>
              <a:rPr lang="ko-KR" altLang="en-US" sz="1800" dirty="0">
                <a:solidFill>
                  <a:srgbClr val="4255A9"/>
                </a:solidFill>
              </a:rPr>
              <a:t>모양 탭 </a:t>
            </a:r>
            <a:r>
              <a:rPr lang="en-US" altLang="ko-KR" sz="1800" dirty="0">
                <a:solidFill>
                  <a:srgbClr val="4255A9"/>
                </a:solidFill>
              </a:rPr>
              <a:t>: </a:t>
            </a:r>
            <a:r>
              <a:rPr lang="ko-KR" altLang="en-US" sz="1800" dirty="0">
                <a:solidFill>
                  <a:srgbClr val="4255A9"/>
                </a:solidFill>
              </a:rPr>
              <a:t>모양을 추가 삭제 이름을 변경 </a:t>
            </a:r>
            <a:r>
              <a:rPr lang="ko-KR" altLang="en-US" sz="1800" dirty="0" err="1">
                <a:solidFill>
                  <a:srgbClr val="4255A9"/>
                </a:solidFill>
              </a:rPr>
              <a:t>할수</a:t>
            </a:r>
            <a:r>
              <a:rPr lang="ko-KR" altLang="en-US" sz="1800" dirty="0">
                <a:solidFill>
                  <a:srgbClr val="4255A9"/>
                </a:solidFill>
              </a:rPr>
              <a:t> 있음</a:t>
            </a:r>
            <a:r>
              <a:rPr lang="en-US" altLang="ko-KR" sz="1800" dirty="0">
                <a:solidFill>
                  <a:srgbClr val="4255A9"/>
                </a:solidFill>
              </a:rPr>
              <a:t>, </a:t>
            </a:r>
            <a:r>
              <a:rPr lang="ko-KR" altLang="en-US" sz="1800" dirty="0">
                <a:solidFill>
                  <a:srgbClr val="4255A9"/>
                </a:solidFill>
              </a:rPr>
              <a:t>저장소에서 </a:t>
            </a:r>
            <a:r>
              <a:rPr lang="en-US" altLang="ko-KR" sz="1800" dirty="0">
                <a:solidFill>
                  <a:srgbClr val="4255A9"/>
                </a:solidFill>
              </a:rPr>
              <a:t/>
            </a:r>
            <a:br>
              <a:rPr lang="en-US" altLang="ko-KR" sz="1800" dirty="0">
                <a:solidFill>
                  <a:srgbClr val="4255A9"/>
                </a:solidFill>
              </a:rPr>
            </a:br>
            <a:r>
              <a:rPr lang="ko-KR" altLang="en-US" sz="1800" dirty="0">
                <a:solidFill>
                  <a:srgbClr val="4255A9"/>
                </a:solidFill>
              </a:rPr>
              <a:t>모양 선택 및 모양 파일 업로드 하기</a:t>
            </a:r>
            <a:r>
              <a:rPr lang="en-US" altLang="ko-KR" sz="1800" dirty="0">
                <a:solidFill>
                  <a:srgbClr val="4255A9"/>
                </a:solidFill>
              </a:rPr>
              <a:t>, </a:t>
            </a:r>
            <a:r>
              <a:rPr lang="ko-KR" altLang="en-US" sz="1800" dirty="0">
                <a:solidFill>
                  <a:srgbClr val="4255A9"/>
                </a:solidFill>
              </a:rPr>
              <a:t>모양새로그리기를 선택하여 </a:t>
            </a:r>
            <a:r>
              <a:rPr lang="ko-KR" altLang="en-US" sz="1800" dirty="0" smtClean="0">
                <a:solidFill>
                  <a:srgbClr val="4255A9"/>
                </a:solidFill>
              </a:rPr>
              <a:t>모양을 추가 </a:t>
            </a:r>
            <a:r>
              <a:rPr lang="ko-KR" altLang="en-US" sz="1800" dirty="0">
                <a:solidFill>
                  <a:srgbClr val="4255A9"/>
                </a:solidFill>
              </a:rPr>
              <a:t>할 수 있음</a:t>
            </a:r>
            <a:r>
              <a:rPr lang="en-US" altLang="ko-KR" sz="1800" dirty="0">
                <a:solidFill>
                  <a:srgbClr val="4255A9"/>
                </a:solidFill>
              </a:rPr>
              <a:t>.</a:t>
            </a: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en-US" altLang="ko-KR" sz="1800" dirty="0">
                <a:solidFill>
                  <a:srgbClr val="4255A9"/>
                </a:solidFill>
              </a:rPr>
              <a:t>3. </a:t>
            </a:r>
            <a:r>
              <a:rPr lang="ko-KR" altLang="en-US" sz="1800" dirty="0">
                <a:solidFill>
                  <a:srgbClr val="4255A9"/>
                </a:solidFill>
              </a:rPr>
              <a:t>소리 탭 </a:t>
            </a:r>
            <a:r>
              <a:rPr lang="en-US" altLang="ko-KR" sz="1800" dirty="0">
                <a:solidFill>
                  <a:srgbClr val="4255A9"/>
                </a:solidFill>
              </a:rPr>
              <a:t>: </a:t>
            </a:r>
            <a:r>
              <a:rPr lang="ko-KR" altLang="en-US" sz="1800" dirty="0">
                <a:solidFill>
                  <a:srgbClr val="4255A9"/>
                </a:solidFill>
              </a:rPr>
              <a:t>스크래치에서 제공되는 소리파일을 저장소에서 </a:t>
            </a:r>
            <a:r>
              <a:rPr lang="ko-KR" altLang="en-US" sz="1800" dirty="0" err="1" smtClean="0">
                <a:solidFill>
                  <a:srgbClr val="4255A9"/>
                </a:solidFill>
              </a:rPr>
              <a:t>소리선택을</a:t>
            </a:r>
            <a:r>
              <a:rPr lang="ko-KR" altLang="en-US" sz="1800" dirty="0" smtClean="0">
                <a:solidFill>
                  <a:srgbClr val="4255A9"/>
                </a:solidFill>
              </a:rPr>
              <a:t> </a:t>
            </a:r>
            <a:r>
              <a:rPr lang="ko-KR" altLang="en-US" sz="1800" dirty="0">
                <a:solidFill>
                  <a:srgbClr val="4255A9"/>
                </a:solidFill>
              </a:rPr>
              <a:t>선택하여 소리를 가져올 수 있고</a:t>
            </a:r>
            <a:r>
              <a:rPr lang="en-US" altLang="ko-KR" sz="1800" dirty="0">
                <a:solidFill>
                  <a:srgbClr val="4255A9"/>
                </a:solidFill>
              </a:rPr>
              <a:t>, </a:t>
            </a:r>
            <a:r>
              <a:rPr lang="ko-KR" altLang="en-US" sz="1800" dirty="0">
                <a:solidFill>
                  <a:srgbClr val="4255A9"/>
                </a:solidFill>
              </a:rPr>
              <a:t>새로운 소리기록하기로 소리를 </a:t>
            </a:r>
            <a:r>
              <a:rPr lang="ko-KR" altLang="en-US" sz="1800" dirty="0" smtClean="0">
                <a:solidFill>
                  <a:srgbClr val="4255A9"/>
                </a:solidFill>
              </a:rPr>
              <a:t>녹음 할 </a:t>
            </a:r>
            <a:r>
              <a:rPr lang="ko-KR" altLang="en-US" sz="1800" dirty="0">
                <a:solidFill>
                  <a:srgbClr val="4255A9"/>
                </a:solidFill>
              </a:rPr>
              <a:t>수 있다</a:t>
            </a:r>
            <a:r>
              <a:rPr lang="en-US" altLang="ko-KR" sz="1800" dirty="0">
                <a:solidFill>
                  <a:srgbClr val="4255A9"/>
                </a:solidFill>
              </a:rPr>
              <a:t>. </a:t>
            </a:r>
            <a:r>
              <a:rPr lang="ko-KR" altLang="en-US" sz="1800" dirty="0">
                <a:solidFill>
                  <a:srgbClr val="4255A9"/>
                </a:solidFill>
              </a:rPr>
              <a:t>소리파일 업로드 하기를 통해 컴퓨터에 있는 소리파일을 </a:t>
            </a:r>
            <a:r>
              <a:rPr lang="ko-KR" altLang="en-US" sz="1800" dirty="0" smtClean="0">
                <a:solidFill>
                  <a:srgbClr val="4255A9"/>
                </a:solidFill>
              </a:rPr>
              <a:t>업로드 하여 </a:t>
            </a:r>
            <a:r>
              <a:rPr lang="ko-KR" altLang="en-US" sz="1800" dirty="0">
                <a:solidFill>
                  <a:srgbClr val="4255A9"/>
                </a:solidFill>
              </a:rPr>
              <a:t>사용할 수 있다</a:t>
            </a:r>
            <a:r>
              <a:rPr lang="en-US" altLang="ko-KR" sz="1800" dirty="0">
                <a:solidFill>
                  <a:srgbClr val="4255A9"/>
                </a:solidFill>
              </a:rPr>
              <a:t>.</a:t>
            </a:r>
          </a:p>
        </p:txBody>
      </p:sp>
      <p:sp>
        <p:nvSpPr>
          <p:cNvPr id="4" name="텍스트 개체 틀 20">
            <a:extLst>
              <a:ext uri="{FF2B5EF4-FFF2-40B4-BE49-F238E27FC236}">
                <a16:creationId xmlns:a16="http://schemas.microsoft.com/office/drawing/2014/main" id="{68E69D06-534C-4A3F-A019-F8025D1BCCC1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스크래치 화면구성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F766C40-0037-4BFA-860E-17A63568F642}"/>
              </a:ext>
            </a:extLst>
          </p:cNvPr>
          <p:cNvSpPr/>
          <p:nvPr/>
        </p:nvSpPr>
        <p:spPr>
          <a:xfrm>
            <a:off x="8116792" y="0"/>
            <a:ext cx="355107" cy="3551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D40EF49-D782-4D09-AA3A-64FCF75C034C}"/>
              </a:ext>
            </a:extLst>
          </p:cNvPr>
          <p:cNvSpPr/>
          <p:nvPr/>
        </p:nvSpPr>
        <p:spPr>
          <a:xfrm>
            <a:off x="8896627" y="9878"/>
            <a:ext cx="355107" cy="3551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19F0EC2-28E6-4A83-90FA-1255038C51DB}"/>
              </a:ext>
            </a:extLst>
          </p:cNvPr>
          <p:cNvSpPr/>
          <p:nvPr/>
        </p:nvSpPr>
        <p:spPr>
          <a:xfrm>
            <a:off x="9650066" y="20192"/>
            <a:ext cx="355107" cy="3551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88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56FEA9F6-3C5B-4D11-94CE-A26CD9B7A4B4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>
                <a:solidFill>
                  <a:srgbClr val="4255A9"/>
                </a:solidFill>
              </a:rPr>
              <a:t>스크립트 영역</a:t>
            </a:r>
            <a:endParaRPr lang="en-US" altLang="ko-KR" dirty="0">
              <a:solidFill>
                <a:srgbClr val="4255A9"/>
              </a:solidFill>
            </a:endParaRP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1800" dirty="0">
                <a:solidFill>
                  <a:srgbClr val="4255A9"/>
                </a:solidFill>
              </a:rPr>
              <a:t>블록 모음에서 원하는 블록을 마우스로 </a:t>
            </a:r>
            <a:r>
              <a:rPr lang="ko-KR" altLang="en-US" sz="1800" dirty="0" err="1">
                <a:solidFill>
                  <a:srgbClr val="4255A9"/>
                </a:solidFill>
              </a:rPr>
              <a:t>드래그앤드롭하여</a:t>
            </a:r>
            <a:r>
              <a:rPr lang="ko-KR" altLang="en-US" sz="1800" dirty="0">
                <a:solidFill>
                  <a:srgbClr val="4255A9"/>
                </a:solidFill>
              </a:rPr>
              <a:t> 레고처럼 조립한다</a:t>
            </a:r>
            <a:r>
              <a:rPr lang="en-US" altLang="ko-KR" sz="1800" dirty="0">
                <a:solidFill>
                  <a:srgbClr val="4255A9"/>
                </a:solidFill>
              </a:rPr>
              <a:t>.</a:t>
            </a: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sz="1800" dirty="0">
                <a:solidFill>
                  <a:srgbClr val="4255A9"/>
                </a:solidFill>
              </a:rPr>
              <a:t>마우스 오른쪽 버튼 메뉴를 이용하여</a:t>
            </a:r>
            <a:r>
              <a:rPr lang="en-US" altLang="ko-KR" sz="1800" dirty="0">
                <a:solidFill>
                  <a:srgbClr val="4255A9"/>
                </a:solidFill>
              </a:rPr>
              <a:t> </a:t>
            </a:r>
            <a:r>
              <a:rPr lang="ko-KR" altLang="en-US" sz="1800" dirty="0">
                <a:solidFill>
                  <a:srgbClr val="4255A9"/>
                </a:solidFill>
              </a:rPr>
              <a:t>블록 삭제</a:t>
            </a:r>
            <a:r>
              <a:rPr lang="en-US" altLang="ko-KR" sz="1800" dirty="0">
                <a:solidFill>
                  <a:srgbClr val="4255A9"/>
                </a:solidFill>
              </a:rPr>
              <a:t>, </a:t>
            </a:r>
            <a:r>
              <a:rPr lang="ko-KR" altLang="en-US" sz="1800" dirty="0">
                <a:solidFill>
                  <a:srgbClr val="4255A9"/>
                </a:solidFill>
              </a:rPr>
              <a:t>복사</a:t>
            </a:r>
            <a:r>
              <a:rPr lang="en-US" altLang="ko-KR" sz="1800" dirty="0">
                <a:solidFill>
                  <a:srgbClr val="4255A9"/>
                </a:solidFill>
              </a:rPr>
              <a:t>, </a:t>
            </a:r>
            <a:r>
              <a:rPr lang="ko-KR" altLang="en-US" sz="1800" dirty="0">
                <a:solidFill>
                  <a:srgbClr val="4255A9"/>
                </a:solidFill>
              </a:rPr>
              <a:t>블록 정리하기 등을 할 수 있다</a:t>
            </a:r>
            <a:r>
              <a:rPr lang="en-US" altLang="ko-KR" sz="1800" dirty="0">
                <a:solidFill>
                  <a:srgbClr val="4255A9"/>
                </a:solidFill>
              </a:rPr>
              <a:t>.</a:t>
            </a:r>
          </a:p>
        </p:txBody>
      </p:sp>
      <p:sp>
        <p:nvSpPr>
          <p:cNvPr id="3" name="텍스트 개체 틀 20">
            <a:extLst>
              <a:ext uri="{FF2B5EF4-FFF2-40B4-BE49-F238E27FC236}">
                <a16:creationId xmlns:a16="http://schemas.microsoft.com/office/drawing/2014/main" id="{1748B620-9779-4840-975F-1D9C7237B442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스크래치 화면구성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AC7117-F58A-48B9-BB0D-B6FBB076F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837" y="2745420"/>
            <a:ext cx="56483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8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6BB5B60D-8A1D-46AA-B1F2-6C3C5B1A580A}"/>
              </a:ext>
            </a:extLst>
          </p:cNvPr>
          <p:cNvSpPr txBox="1">
            <a:spLocks/>
          </p:cNvSpPr>
          <p:nvPr/>
        </p:nvSpPr>
        <p:spPr>
          <a:xfrm>
            <a:off x="304800" y="881063"/>
            <a:ext cx="11498179" cy="5507705"/>
          </a:xfrm>
          <a:prstGeom prst="rect">
            <a:avLst/>
          </a:prstGeom>
        </p:spPr>
        <p:txBody>
          <a:bodyPr/>
          <a:lstStyle>
            <a:lvl1pPr marL="355600" indent="-309563" algn="l" defTabSz="914400" rtl="0" eaLnBrk="1" latinLnBrk="1" hangingPunct="1">
              <a:lnSpc>
                <a:spcPct val="100000"/>
              </a:lnSpc>
              <a:spcBef>
                <a:spcPts val="1500"/>
              </a:spcBef>
              <a:buClr>
                <a:srgbClr val="2585C2"/>
              </a:buClr>
              <a:buSzPct val="80000"/>
              <a:buFont typeface="Wingdings" panose="05000000000000000000" pitchFamily="2" charset="2"/>
              <a:buChar char="u"/>
              <a:defRPr sz="2800" kern="1200" baseline="0">
                <a:solidFill>
                  <a:srgbClr val="2585C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41338" indent="-26670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80000"/>
              <a:buFont typeface="나눔스퀘어라운드 Bold" panose="020B0600000101010101" pitchFamily="50" charset="-127"/>
              <a:buChar char="»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400"/>
              </a:spcAft>
              <a:buClr>
                <a:srgbClr val="2585C2"/>
              </a:buClr>
              <a:buSzPct val="8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01638">
              <a:buClr>
                <a:srgbClr val="4255A9"/>
              </a:buClr>
              <a:tabLst>
                <a:tab pos="444500" algn="l"/>
              </a:tabLst>
            </a:pPr>
            <a:r>
              <a:rPr lang="ko-KR" altLang="en-US" dirty="0" err="1">
                <a:solidFill>
                  <a:srgbClr val="4255A9"/>
                </a:solidFill>
              </a:rPr>
              <a:t>스프라이트</a:t>
            </a:r>
            <a:r>
              <a:rPr lang="ko-KR" altLang="en-US" dirty="0">
                <a:solidFill>
                  <a:srgbClr val="4255A9"/>
                </a:solidFill>
              </a:rPr>
              <a:t> 추가하기</a:t>
            </a:r>
            <a:endParaRPr lang="en-US" altLang="ko-KR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en-US" altLang="ko-KR" sz="1800" dirty="0"/>
              <a:t>1. </a:t>
            </a:r>
            <a:r>
              <a:rPr lang="ko-KR" altLang="en-US" sz="1800" dirty="0" err="1"/>
              <a:t>스프라이트</a:t>
            </a:r>
            <a:r>
              <a:rPr lang="ko-KR" altLang="en-US" sz="1800" dirty="0"/>
              <a:t> 고르기 </a:t>
            </a:r>
            <a:r>
              <a:rPr lang="en-US" altLang="ko-KR" sz="1800" dirty="0"/>
              <a:t>: </a:t>
            </a:r>
            <a:r>
              <a:rPr lang="ko-KR" altLang="en-US" sz="1800" dirty="0"/>
              <a:t>스크래치에서 기본적으로 제공하는 그림을 가져와 새로운 </a:t>
            </a:r>
            <a:r>
              <a:rPr lang="ko-KR" altLang="en-US" sz="1800" dirty="0" err="1"/>
              <a:t>스프라이트로</a:t>
            </a:r>
            <a:r>
              <a:rPr lang="ko-KR" altLang="en-US" sz="1800" dirty="0"/>
              <a:t> 사용한다</a:t>
            </a:r>
            <a:r>
              <a:rPr lang="en-US" altLang="ko-KR" sz="1800" dirty="0"/>
              <a:t>.</a:t>
            </a: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en-US" altLang="ko-KR" sz="1800" dirty="0"/>
              <a:t>2. </a:t>
            </a:r>
            <a:r>
              <a:rPr lang="ko-KR" altLang="en-US" sz="1800" dirty="0"/>
              <a:t>그리기 </a:t>
            </a:r>
            <a:r>
              <a:rPr lang="en-US" altLang="ko-KR" sz="1800" dirty="0"/>
              <a:t>: </a:t>
            </a:r>
            <a:r>
              <a:rPr lang="ko-KR" altLang="en-US" sz="1800" dirty="0"/>
              <a:t>그림을 새로 그려 새로운 </a:t>
            </a:r>
            <a:r>
              <a:rPr lang="ko-KR" altLang="en-US" sz="1800" dirty="0" err="1"/>
              <a:t>스프라이트로</a:t>
            </a:r>
            <a:r>
              <a:rPr lang="ko-KR" altLang="en-US" sz="1800" dirty="0"/>
              <a:t> 사용한다</a:t>
            </a:r>
            <a:r>
              <a:rPr lang="en-US" altLang="ko-KR" sz="1800" dirty="0"/>
              <a:t>.</a:t>
            </a: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en-US" altLang="ko-KR" sz="1800" dirty="0"/>
              <a:t>3. </a:t>
            </a:r>
            <a:r>
              <a:rPr lang="ko-KR" altLang="en-US" sz="1800" dirty="0">
                <a:solidFill>
                  <a:schemeClr val="tx1"/>
                </a:solidFill>
              </a:rPr>
              <a:t>서프라이즈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  <a:r>
              <a:rPr lang="ko-KR" altLang="en-US" sz="1800" dirty="0">
                <a:solidFill>
                  <a:schemeClr val="tx1"/>
                </a:solidFill>
              </a:rPr>
              <a:t>스크래치에서 제공해 주는 모양을 랜덤으로 선택</a:t>
            </a:r>
            <a:r>
              <a:rPr lang="ko-KR" altLang="en-US" sz="1800" b="1" dirty="0">
                <a:solidFill>
                  <a:schemeClr val="tx1"/>
                </a:solidFill>
              </a:rPr>
              <a:t>한다</a:t>
            </a:r>
            <a:r>
              <a:rPr lang="en-US" altLang="ko-KR" sz="1800" b="1" dirty="0">
                <a:solidFill>
                  <a:schemeClr val="tx1"/>
                </a:solidFill>
              </a:rPr>
              <a:t>.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r>
              <a:rPr lang="en-US" altLang="ko-KR" sz="1800" dirty="0"/>
              <a:t>4. </a:t>
            </a:r>
            <a:r>
              <a:rPr lang="ko-KR" altLang="en-US" sz="1800" dirty="0" err="1"/>
              <a:t>스프라이트</a:t>
            </a:r>
            <a:r>
              <a:rPr lang="ko-KR" altLang="en-US" sz="1800" dirty="0"/>
              <a:t> 파일 업로드 하기 </a:t>
            </a:r>
            <a:r>
              <a:rPr lang="en-US" altLang="ko-KR" sz="1800" dirty="0"/>
              <a:t>: </a:t>
            </a:r>
            <a:r>
              <a:rPr lang="ko-KR" altLang="en-US" sz="1800" dirty="0"/>
              <a:t>컴퓨터에 있는 그림을 가져와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/>
              <a:t>새로운 </a:t>
            </a:r>
            <a:r>
              <a:rPr lang="ko-KR" altLang="en-US" sz="1800" dirty="0" err="1"/>
              <a:t>스프라이트로</a:t>
            </a:r>
            <a:r>
              <a:rPr lang="ko-KR" altLang="en-US" sz="1800" dirty="0"/>
              <a:t> 사용한다</a:t>
            </a:r>
            <a:r>
              <a:rPr lang="en-US" altLang="ko-KR" sz="1800" dirty="0"/>
              <a:t>.</a:t>
            </a:r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1800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u="sng" dirty="0"/>
          </a:p>
          <a:p>
            <a:pPr marL="633413" lvl="1" indent="-401638">
              <a:buClr>
                <a:srgbClr val="4255A9"/>
              </a:buClr>
              <a:tabLst>
                <a:tab pos="444500" algn="l"/>
              </a:tabLst>
            </a:pPr>
            <a:endParaRPr lang="en-US" altLang="ko-KR" sz="2200" dirty="0"/>
          </a:p>
        </p:txBody>
      </p:sp>
      <p:sp>
        <p:nvSpPr>
          <p:cNvPr id="14" name="텍스트 개체 틀 20">
            <a:extLst>
              <a:ext uri="{FF2B5EF4-FFF2-40B4-BE49-F238E27FC236}">
                <a16:creationId xmlns:a16="http://schemas.microsoft.com/office/drawing/2014/main" id="{602A5288-AD2E-4924-89AE-E3E8D49EB4E7}"/>
              </a:ext>
            </a:extLst>
          </p:cNvPr>
          <p:cNvSpPr txBox="1">
            <a:spLocks/>
          </p:cNvSpPr>
          <p:nvPr/>
        </p:nvSpPr>
        <p:spPr>
          <a:xfrm>
            <a:off x="660933" y="101595"/>
            <a:ext cx="7636400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스프라이트</a:t>
            </a:r>
            <a:r>
              <a:rPr lang="ko-KR" altLang="en-US" dirty="0"/>
              <a:t> 살펴보기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11B4F4D-A8DE-4658-9802-DCEDDFED8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699" y="2081212"/>
            <a:ext cx="3028950" cy="269557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B578CBEC-7BB5-44F2-9DDD-0C6DD138FC30}"/>
              </a:ext>
            </a:extLst>
          </p:cNvPr>
          <p:cNvSpPr/>
          <p:nvPr/>
        </p:nvSpPr>
        <p:spPr>
          <a:xfrm>
            <a:off x="11265913" y="3781887"/>
            <a:ext cx="355108" cy="3551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F06DAD7-21B4-4E11-AC27-15079D593C63}"/>
              </a:ext>
            </a:extLst>
          </p:cNvPr>
          <p:cNvSpPr/>
          <p:nvPr/>
        </p:nvSpPr>
        <p:spPr>
          <a:xfrm>
            <a:off x="11265913" y="3231516"/>
            <a:ext cx="355108" cy="3551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D1571EA-B37B-4105-B921-5D894C232BA5}"/>
              </a:ext>
            </a:extLst>
          </p:cNvPr>
          <p:cNvSpPr/>
          <p:nvPr/>
        </p:nvSpPr>
        <p:spPr>
          <a:xfrm>
            <a:off x="11265913" y="2786987"/>
            <a:ext cx="355108" cy="3551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49E7825-81C3-4D53-959C-A37CABB5D3D0}"/>
              </a:ext>
            </a:extLst>
          </p:cNvPr>
          <p:cNvSpPr/>
          <p:nvPr/>
        </p:nvSpPr>
        <p:spPr>
          <a:xfrm>
            <a:off x="11265913" y="2342458"/>
            <a:ext cx="355108" cy="3551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2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11742</TotalTime>
  <Words>1857</Words>
  <Application>Microsoft Office PowerPoint</Application>
  <PresentationFormat>와이드스크린</PresentationFormat>
  <Paragraphs>408</Paragraphs>
  <Slides>67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5" baseType="lpstr">
      <vt:lpstr>KoPub돋움체 Bold</vt:lpstr>
      <vt:lpstr>Open Sans</vt:lpstr>
      <vt:lpstr>나눔스퀘어라운드 Bold</vt:lpstr>
      <vt:lpstr>맑은 고딕</vt:lpstr>
      <vt:lpstr>Arial</vt:lpstr>
      <vt:lpstr>Corbel</vt:lpstr>
      <vt:lpstr>Wingdings</vt:lpstr>
      <vt:lpstr>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 2019</dc:title>
  <dc:creator>kim ji</dc:creator>
  <cp:lastModifiedBy>doun</cp:lastModifiedBy>
  <cp:revision>88</cp:revision>
  <dcterms:created xsi:type="dcterms:W3CDTF">2019-04-16T14:11:50Z</dcterms:created>
  <dcterms:modified xsi:type="dcterms:W3CDTF">2023-10-03T21:36:29Z</dcterms:modified>
</cp:coreProperties>
</file>