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11.png" Type="http://schemas.openxmlformats.org/officeDocument/2006/relationships/image"/><Relationship Id="rId12" Target="../media/image29.png" Type="http://schemas.openxmlformats.org/officeDocument/2006/relationships/image"/><Relationship Id="rId13" Target="../media/image117.png" Type="http://schemas.openxmlformats.org/officeDocument/2006/relationships/image"/><Relationship Id="rId14" Target="../media/image118.png" Type="http://schemas.openxmlformats.org/officeDocument/2006/relationships/image"/><Relationship Id="rId2" Target="../media/image111.png" Type="http://schemas.openxmlformats.org/officeDocument/2006/relationships/image"/><Relationship Id="rId3" Target="../media/image112.png" Type="http://schemas.openxmlformats.org/officeDocument/2006/relationships/image"/><Relationship Id="rId4" Target="../media/image113.png" Type="http://schemas.openxmlformats.org/officeDocument/2006/relationships/image"/><Relationship Id="rId5" Target="../media/image114.png" Type="http://schemas.openxmlformats.org/officeDocument/2006/relationships/image"/><Relationship Id="rId6" Target="../media/image115.png" Type="http://schemas.openxmlformats.org/officeDocument/2006/relationships/image"/><Relationship Id="rId7" Target="../media/image116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10.png" Type="http://schemas.openxmlformats.org/officeDocument/2006/relationships/image"/><Relationship Id="rId12" Target="../media/image52.png" Type="http://schemas.openxmlformats.org/officeDocument/2006/relationships/image"/><Relationship Id="rId13" Target="../media/image53.png" Type="http://schemas.openxmlformats.org/officeDocument/2006/relationships/image"/><Relationship Id="rId14" Target="../media/image54.png" Type="http://schemas.openxmlformats.org/officeDocument/2006/relationships/image"/><Relationship Id="rId15" Target="../media/image55.png" Type="http://schemas.openxmlformats.org/officeDocument/2006/relationships/image"/><Relationship Id="rId2" Target="../media/image44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Relationship Id="rId8" Target="../media/image13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10.png" Type="http://schemas.openxmlformats.org/officeDocument/2006/relationships/image"/><Relationship Id="rId12" Target="../media/image52.png" Type="http://schemas.openxmlformats.org/officeDocument/2006/relationships/image"/><Relationship Id="rId13" Target="../media/image62.png" Type="http://schemas.openxmlformats.org/officeDocument/2006/relationships/image"/><Relationship Id="rId14" Target="../media/image63.png" Type="http://schemas.openxmlformats.org/officeDocument/2006/relationships/image"/><Relationship Id="rId15" Target="../media/image64.png" Type="http://schemas.openxmlformats.org/officeDocument/2006/relationships/image"/><Relationship Id="rId2" Target="../media/image22.png" Type="http://schemas.openxmlformats.org/officeDocument/2006/relationships/image"/><Relationship Id="rId3" Target="../media/image56.png" Type="http://schemas.openxmlformats.org/officeDocument/2006/relationships/image"/><Relationship Id="rId4" Target="../media/image46.png" Type="http://schemas.openxmlformats.org/officeDocument/2006/relationships/image"/><Relationship Id="rId5" Target="../media/image57.pn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Relationship Id="rId8" Target="../media/image60.png" Type="http://schemas.openxmlformats.org/officeDocument/2006/relationships/image"/><Relationship Id="rId9" Target="../media/image6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10.png" Type="http://schemas.openxmlformats.org/officeDocument/2006/relationships/image"/><Relationship Id="rId12" Target="../media/image52.png" Type="http://schemas.openxmlformats.org/officeDocument/2006/relationships/image"/><Relationship Id="rId13" Target="../media/image70.png" Type="http://schemas.openxmlformats.org/officeDocument/2006/relationships/image"/><Relationship Id="rId14" Target="../media/image71.png" Type="http://schemas.openxmlformats.org/officeDocument/2006/relationships/image"/><Relationship Id="rId15" Target="../media/image72.png" Type="http://schemas.openxmlformats.org/officeDocument/2006/relationships/image"/><Relationship Id="rId2" Target="../media/image22.png" Type="http://schemas.openxmlformats.org/officeDocument/2006/relationships/image"/><Relationship Id="rId3" Target="../media/image56.png" Type="http://schemas.openxmlformats.org/officeDocument/2006/relationships/image"/><Relationship Id="rId4" Target="../media/image65.png" Type="http://schemas.openxmlformats.org/officeDocument/2006/relationships/image"/><Relationship Id="rId5" Target="../media/image66.png" Type="http://schemas.openxmlformats.org/officeDocument/2006/relationships/image"/><Relationship Id="rId6" Target="../media/image67.png" Type="http://schemas.openxmlformats.org/officeDocument/2006/relationships/image"/><Relationship Id="rId7" Target="../media/image68.png" Type="http://schemas.openxmlformats.org/officeDocument/2006/relationships/image"/><Relationship Id="rId8" Target="../media/image61.png" Type="http://schemas.openxmlformats.org/officeDocument/2006/relationships/image"/><Relationship Id="rId9" Target="../media/image6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11" Target="../media/image10.png" Type="http://schemas.openxmlformats.org/officeDocument/2006/relationships/image"/><Relationship Id="rId12" Target="../media/image70.png" Type="http://schemas.openxmlformats.org/officeDocument/2006/relationships/image"/><Relationship Id="rId13" Target="../media/image78.png" Type="http://schemas.openxmlformats.org/officeDocument/2006/relationships/image"/><Relationship Id="rId14" Target="../media/image79.png" Type="http://schemas.openxmlformats.org/officeDocument/2006/relationships/image"/><Relationship Id="rId15" Target="../media/image80.png" Type="http://schemas.openxmlformats.org/officeDocument/2006/relationships/image"/><Relationship Id="rId16" Target="../media/image81.png" Type="http://schemas.openxmlformats.org/officeDocument/2006/relationships/image"/><Relationship Id="rId17" Target="../media/image82.png" Type="http://schemas.openxmlformats.org/officeDocument/2006/relationships/image"/><Relationship Id="rId2" Target="../media/image22.png" Type="http://schemas.openxmlformats.org/officeDocument/2006/relationships/image"/><Relationship Id="rId3" Target="../media/image45.png" Type="http://schemas.openxmlformats.org/officeDocument/2006/relationships/image"/><Relationship Id="rId4" Target="../media/image73.png" Type="http://schemas.openxmlformats.org/officeDocument/2006/relationships/image"/><Relationship Id="rId5" Target="../media/image57.png" Type="http://schemas.openxmlformats.org/officeDocument/2006/relationships/image"/><Relationship Id="rId6" Target="../media/image74.png" Type="http://schemas.openxmlformats.org/officeDocument/2006/relationships/image"/><Relationship Id="rId7" Target="../media/image75.png" Type="http://schemas.openxmlformats.org/officeDocument/2006/relationships/image"/><Relationship Id="rId8" Target="../media/image13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10.png" Type="http://schemas.openxmlformats.org/officeDocument/2006/relationships/image"/><Relationship Id="rId12" Target="../media/image70.png" Type="http://schemas.openxmlformats.org/officeDocument/2006/relationships/image"/><Relationship Id="rId13" Target="../media/image71.png" Type="http://schemas.openxmlformats.org/officeDocument/2006/relationships/image"/><Relationship Id="rId14" Target="../media/image78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" Target="../media/image44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3" Target="../media/image34.png" Type="http://schemas.openxmlformats.org/officeDocument/2006/relationships/image"/><Relationship Id="rId4" Target="../media/image73.png" Type="http://schemas.openxmlformats.org/officeDocument/2006/relationships/image"/><Relationship Id="rId5" Target="../media/image57.png" Type="http://schemas.openxmlformats.org/officeDocument/2006/relationships/image"/><Relationship Id="rId6" Target="../media/image83.png" Type="http://schemas.openxmlformats.org/officeDocument/2006/relationships/image"/><Relationship Id="rId7" Target="../media/image84.png" Type="http://schemas.openxmlformats.org/officeDocument/2006/relationships/image"/><Relationship Id="rId8" Target="../media/image85.png" Type="http://schemas.openxmlformats.org/officeDocument/2006/relationships/image"/><Relationship Id="rId9" Target="../media/image8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02.png" Type="http://schemas.openxmlformats.org/officeDocument/2006/relationships/image"/><Relationship Id="rId12" Target="../media/image103.png" Type="http://schemas.openxmlformats.org/officeDocument/2006/relationships/image"/><Relationship Id="rId13" Target="../media/image104.png" Type="http://schemas.openxmlformats.org/officeDocument/2006/relationships/image"/><Relationship Id="rId14" Target="../media/image105.png" Type="http://schemas.openxmlformats.org/officeDocument/2006/relationships/image"/><Relationship Id="rId15" Target="../media/image106.png" Type="http://schemas.openxmlformats.org/officeDocument/2006/relationships/image"/><Relationship Id="rId16" Target="../media/image107.png" Type="http://schemas.openxmlformats.org/officeDocument/2006/relationships/image"/><Relationship Id="rId17" Target="../media/image108.png" Type="http://schemas.openxmlformats.org/officeDocument/2006/relationships/image"/><Relationship Id="rId18" Target="../media/image109.png" Type="http://schemas.openxmlformats.org/officeDocument/2006/relationships/image"/><Relationship Id="rId19" Target="../media/image110.png" Type="http://schemas.openxmlformats.org/officeDocument/2006/relationships/image"/><Relationship Id="rId2" Target="../media/image94.png" Type="http://schemas.openxmlformats.org/officeDocument/2006/relationships/image"/><Relationship Id="rId3" Target="../media/image95.png" Type="http://schemas.openxmlformats.org/officeDocument/2006/relationships/image"/><Relationship Id="rId4" Target="../media/image96.png" Type="http://schemas.openxmlformats.org/officeDocument/2006/relationships/image"/><Relationship Id="rId5" Target="../media/image97.png" Type="http://schemas.openxmlformats.org/officeDocument/2006/relationships/image"/><Relationship Id="rId6" Target="../media/image98.png" Type="http://schemas.openxmlformats.org/officeDocument/2006/relationships/image"/><Relationship Id="rId7" Target="../media/image99.png" Type="http://schemas.openxmlformats.org/officeDocument/2006/relationships/image"/><Relationship Id="rId8" Target="../media/image100.png" Type="http://schemas.openxmlformats.org/officeDocument/2006/relationships/image"/><Relationship Id="rId9" Target="../media/image10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46A17A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292600" y="2641600"/>
            <a:ext cx="15811500" cy="816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584700" y="2946400"/>
            <a:ext cx="15214600" cy="7543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565400" y="-2273300"/>
            <a:ext cx="6845300" cy="68453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502900" y="12484100"/>
            <a:ext cx="3378200" cy="546100"/>
          </a:xfrm>
          <a:prstGeom prst="rect">
            <a:avLst/>
          </a:prstGeom>
        </p:spPr>
        <p:txBody>
          <a:bodyPr anchor="t" rtlCol="false" lIns="0" tIns="69573" rIns="0" bIns="0"/>
          <a:lstStyle/>
          <a:p>
            <a:pPr algn="ctr" lvl="0">
              <a:lnSpc>
                <a:spcPct val="86320"/>
              </a:lnSpc>
            </a:pPr>
            <a:r>
              <a:rPr lang="en-US" sz="3043" b="false" i="false" u="none" strike="noStrike">
                <a:solidFill>
                  <a:srgbClr val="FCF4DE"/>
                </a:solidFill>
                <a:latin typeface="Arial"/>
              </a:rPr>
              <a:t>2024180006 </a:t>
            </a:r>
            <a:r>
              <a:rPr lang="ko-KR" sz="3043" b="false" i="false" u="none" strike="noStrike">
                <a:solidFill>
                  <a:srgbClr val="FCF4DE"/>
                </a:solidFill>
                <a:ea typeface="Arial"/>
              </a:rPr>
              <a:t>권민지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37200" y="5816600"/>
            <a:ext cx="13296900" cy="2717800"/>
          </a:xfrm>
          <a:prstGeom prst="rect">
            <a:avLst/>
          </a:prstGeom>
        </p:spPr>
        <p:txBody>
          <a:bodyPr anchor="t" rtlCol="false" lIns="0" tIns="310490" rIns="0" bIns="0"/>
          <a:lstStyle/>
          <a:p>
            <a:pPr algn="ctr" lvl="0">
              <a:lnSpc>
                <a:spcPct val="89640"/>
              </a:lnSpc>
            </a:pPr>
            <a:r>
              <a:rPr lang="ko-KR" sz="15280" b="true" i="false" u="none" strike="noStrike">
                <a:solidFill>
                  <a:srgbClr val="4C4B4B"/>
                </a:solidFill>
                <a:ea typeface="Arial"/>
              </a:rPr>
              <a:t>닭의</a:t>
            </a:r>
            <a:r>
              <a:rPr lang="en-US" sz="15280" b="true" i="false" u="none" strike="noStrike">
                <a:solidFill>
                  <a:srgbClr val="4C4B4B"/>
                </a:solidFill>
                <a:latin typeface="Arial"/>
              </a:rPr>
              <a:t> </a:t>
            </a:r>
            <a:r>
              <a:rPr lang="ko-KR" sz="15280" b="true" i="false" u="none" strike="noStrike">
                <a:solidFill>
                  <a:srgbClr val="4C4B4B"/>
                </a:solidFill>
                <a:ea typeface="Arial"/>
              </a:rPr>
              <a:t>꿈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584700" y="1155700"/>
            <a:ext cx="825500" cy="176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132300" y="1206500"/>
            <a:ext cx="1244600" cy="1739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086100" y="2171700"/>
            <a:ext cx="355600" cy="469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578100" y="2032000"/>
            <a:ext cx="139700" cy="30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721100" y="1828800"/>
            <a:ext cx="381000" cy="39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628100" y="8255000"/>
            <a:ext cx="342900" cy="457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132800" y="8115300"/>
            <a:ext cx="139700" cy="292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237700" y="7924800"/>
            <a:ext cx="368300" cy="381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223000" y="12192000"/>
            <a:ext cx="889000" cy="57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538700" y="11938000"/>
            <a:ext cx="7874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336800" y="6985000"/>
            <a:ext cx="787400" cy="50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1577300" y="1143000"/>
            <a:ext cx="787400" cy="508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572500" y="1143000"/>
            <a:ext cx="787400" cy="508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356600" y="9906000"/>
            <a:ext cx="7543800" cy="1612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596900" y="11722100"/>
            <a:ext cx="4559300" cy="2070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1247100" y="4152900"/>
            <a:ext cx="3822700" cy="1549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893800" y="12242800"/>
            <a:ext cx="3822700" cy="15494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5176500" y="4724400"/>
            <a:ext cx="1244600" cy="749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950200" y="4724400"/>
            <a:ext cx="1244600" cy="749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982200" y="10248900"/>
            <a:ext cx="4419600" cy="14478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8470900" y="4978400"/>
            <a:ext cx="7442200" cy="952500"/>
          </a:xfrm>
          <a:prstGeom prst="rect">
            <a:avLst/>
          </a:prstGeom>
        </p:spPr>
        <p:txBody>
          <a:bodyPr anchor="t" rtlCol="false" lIns="0" tIns="122456" rIns="0" bIns="0"/>
          <a:lstStyle/>
          <a:p>
            <a:pPr algn="ctr" lvl="0">
              <a:lnSpc>
                <a:spcPct val="86320"/>
              </a:lnSpc>
            </a:pPr>
            <a:r>
              <a:rPr lang="ko-KR" sz="5356" b="true" i="false" u="none" strike="noStrike">
                <a:solidFill>
                  <a:srgbClr val="FF89A6"/>
                </a:solidFill>
                <a:ea typeface="Arial"/>
              </a:rPr>
              <a:t>유니콘이</a:t>
            </a:r>
            <a:r>
              <a:rPr lang="en-US" sz="5356" b="true" i="false" u="none" strike="noStrike">
                <a:solidFill>
                  <a:srgbClr val="FF89A6"/>
                </a:solidFill>
                <a:latin typeface="Arial"/>
              </a:rPr>
              <a:t> </a:t>
            </a:r>
            <a:r>
              <a:rPr lang="ko-KR" sz="5356" b="true" i="false" u="none" strike="noStrike">
                <a:solidFill>
                  <a:srgbClr val="FF89A6"/>
                </a:solidFill>
                <a:ea typeface="Arial"/>
              </a:rPr>
              <a:t>될래요</a:t>
            </a:r>
            <a:r>
              <a:rPr lang="en-US" sz="5356" b="true" i="false" u="none" strike="noStrike">
                <a:solidFill>
                  <a:srgbClr val="FF89A6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46A17A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30400" y="9372600"/>
            <a:ext cx="3822700" cy="154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209800" y="2108200"/>
            <a:ext cx="19558000" cy="10083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350000" y="6248400"/>
            <a:ext cx="11950700" cy="2108200"/>
          </a:xfrm>
          <a:prstGeom prst="rect">
            <a:avLst/>
          </a:prstGeom>
        </p:spPr>
        <p:txBody>
          <a:bodyPr anchor="t" rtlCol="false" lIns="0" tIns="300451" rIns="0" bIns="0"/>
          <a:lstStyle/>
          <a:p>
            <a:pPr algn="ctr" lvl="0">
              <a:lnSpc>
                <a:spcPct val="83000"/>
              </a:lnSpc>
            </a:pPr>
            <a:r>
              <a:rPr lang="en" sz="11828" b="true" i="false" u="none" strike="noStrike">
                <a:solidFill>
                  <a:srgbClr val="4C4B4B"/>
                </a:solidFill>
                <a:ea typeface="Arial"/>
              </a:rPr>
              <a:t>감사합니다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717800" y="-4114800"/>
            <a:ext cx="8229600" cy="8216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 rot="0">
            <a:off x="4114800" y="8648700"/>
            <a:ext cx="161671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015200" y="8851900"/>
            <a:ext cx="10464800" cy="10452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098000" y="914400"/>
            <a:ext cx="3822700" cy="1549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70300" y="2032000"/>
            <a:ext cx="355600" cy="469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149600" y="1892300"/>
            <a:ext cx="139700" cy="304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305300" y="1701800"/>
            <a:ext cx="381000" cy="393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827500" y="12433300"/>
            <a:ext cx="368300" cy="381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00100" y="81407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92000" y="7747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707600" y="73025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258300" y="12674600"/>
            <a:ext cx="7874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741900" y="12369800"/>
            <a:ext cx="787400" cy="50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596900" y="11722100"/>
            <a:ext cx="4559300" cy="20701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0502900" y="12484100"/>
            <a:ext cx="3378200" cy="546100"/>
          </a:xfrm>
          <a:prstGeom prst="rect">
            <a:avLst/>
          </a:prstGeom>
        </p:spPr>
        <p:txBody>
          <a:bodyPr anchor="t" rtlCol="false" lIns="0" tIns="69573" rIns="0" bIns="0"/>
          <a:lstStyle/>
          <a:p>
            <a:pPr algn="ctr" lvl="0">
              <a:lnSpc>
                <a:spcPct val="86320"/>
              </a:lnSpc>
            </a:pPr>
            <a:r>
              <a:rPr lang="en-US" sz="3043" b="false" i="false" u="none" strike="noStrike">
                <a:solidFill>
                  <a:srgbClr val="FCF4DE"/>
                </a:solidFill>
                <a:latin typeface="Arial"/>
              </a:rPr>
              <a:t>2024180006 </a:t>
            </a:r>
            <a:r>
              <a:rPr lang="ko-KR" sz="3043" b="false" i="false" u="none" strike="noStrike">
                <a:solidFill>
                  <a:srgbClr val="FCF4DE"/>
                </a:solidFill>
                <a:ea typeface="Arial"/>
              </a:rPr>
              <a:t>권민지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879600" y="10883900"/>
            <a:ext cx="3822700" cy="1549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43300" y="7353300"/>
            <a:ext cx="3200400" cy="129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30400" y="3797300"/>
            <a:ext cx="20523200" cy="77089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648200" y="13970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핵심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컨셉과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재미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요소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78200" y="5702300"/>
            <a:ext cx="6705600" cy="736600"/>
          </a:xfrm>
          <a:prstGeom prst="rect">
            <a:avLst/>
          </a:prstGeom>
        </p:spPr>
        <p:txBody>
          <a:bodyPr anchor="t" rtlCol="false" lIns="0" tIns="26246" rIns="0" bIns="0"/>
          <a:lstStyle/>
          <a:p>
            <a:pPr algn="ctr" lvl="0">
              <a:lnSpc>
                <a:spcPct val="107899"/>
              </a:lnSpc>
            </a:pPr>
            <a:r>
              <a:rPr lang="ko-KR" sz="4133" b="false" i="false" u="none" strike="noStrike">
                <a:solidFill>
                  <a:srgbClr val="4C4B4B"/>
                </a:solidFill>
                <a:ea typeface="Arial"/>
              </a:rPr>
              <a:t>닭의</a:t>
            </a:r>
            <a:r>
              <a:rPr lang="en-US" sz="4133" b="fals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en" sz="4133" b="false" i="false" u="none" strike="noStrike">
                <a:solidFill>
                  <a:srgbClr val="ED9146"/>
                </a:solidFill>
                <a:ea typeface="Arial"/>
              </a:rPr>
              <a:t>꿈</a:t>
            </a:r>
            <a:r>
              <a:rPr lang="ko-KR" sz="4133" b="false" i="false" u="none" strike="noStrike">
                <a:solidFill>
                  <a:srgbClr val="4C4B4B"/>
                </a:solidFill>
                <a:ea typeface="Arial"/>
              </a:rPr>
              <a:t>을</a:t>
            </a:r>
            <a:r>
              <a:rPr lang="en-US" sz="4133" b="fals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4133" b="false" i="false" u="none" strike="noStrike">
                <a:solidFill>
                  <a:srgbClr val="4C4B4B"/>
                </a:solidFill>
                <a:ea typeface="Arial"/>
              </a:rPr>
              <a:t>이뤄주자</a:t>
            </a:r>
            <a:r>
              <a:rPr lang="en-US" sz="4133" b="false" i="false" u="none" strike="noStrike">
                <a:solidFill>
                  <a:srgbClr val="4C4B4B"/>
                </a:solidFill>
                <a:latin typeface="Arial"/>
              </a:rPr>
              <a:t>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4600" y="7696200"/>
            <a:ext cx="8293100" cy="2501900"/>
          </a:xfrm>
          <a:prstGeom prst="rect">
            <a:avLst/>
          </a:prstGeom>
        </p:spPr>
        <p:txBody>
          <a:bodyPr anchor="t" rtlCol="false"/>
          <a:lstStyle/>
          <a:p>
            <a:pPr algn="just" lvl="0">
              <a:lnSpc>
                <a:spcPct val="124499"/>
              </a:lnSpc>
            </a:pP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1.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먹이를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먹으며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동물이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성장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·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진화하는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성취감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
2. NPC·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아이템에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따라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달라지는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분기와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다중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엔딩의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호기심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
3.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모든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진화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루트와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엔딩을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모아가는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반복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플레이의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수집</a:t>
            </a:r>
            <a:r>
              <a:rPr lang="en-US" sz="2666" b="true" i="false" u="none" strike="noStrike" spc="-53">
                <a:solidFill>
                  <a:srgbClr val="4C4B4B"/>
                </a:solidFill>
                <a:latin typeface="Arial"/>
              </a:rPr>
              <a:t> </a:t>
            </a:r>
            <a:r>
              <a:rPr lang="ko-KR" sz="2666" b="true" i="false" u="none" strike="noStrike" spc="-53">
                <a:solidFill>
                  <a:srgbClr val="4C4B4B"/>
                </a:solidFill>
                <a:ea typeface="Arial"/>
              </a:rPr>
              <a:t>재미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40700" y="1346200"/>
            <a:ext cx="3022600" cy="3022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358900" y="5715000"/>
            <a:ext cx="2730500" cy="2730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608300" y="12788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402300" y="125095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2301200" y="128143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24000" y="128651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49900" y="12623800"/>
            <a:ext cx="787400" cy="508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113500" y="6705600"/>
            <a:ext cx="2349500" cy="2628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055600" y="6858000"/>
            <a:ext cx="5486400" cy="16002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3500100" y="7315200"/>
            <a:ext cx="4165600" cy="6731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807" b="true" i="false" u="none" strike="noStrike">
                <a:solidFill>
                  <a:srgbClr val="000000"/>
                </a:solidFill>
                <a:ea typeface="Arial"/>
              </a:rPr>
              <a:t>유니콘이</a:t>
            </a:r>
            <a:r>
              <a:rPr lang="en-US" sz="38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807" b="true" i="false" u="none" strike="noStrike">
                <a:solidFill>
                  <a:srgbClr val="000000"/>
                </a:solidFill>
                <a:ea typeface="Arial"/>
              </a:rPr>
              <a:t>되고</a:t>
            </a:r>
            <a:r>
              <a:rPr lang="en-US" sz="38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807" b="true" i="false" u="none" strike="noStrike">
                <a:solidFill>
                  <a:srgbClr val="000000"/>
                </a:solidFill>
                <a:ea typeface="Arial"/>
              </a:rPr>
              <a:t>싶어</a:t>
            </a:r>
            <a:r>
              <a:rPr lang="en-US" sz="3807" b="true" i="false" u="none" strike="noStrike">
                <a:solidFill>
                  <a:srgbClr val="000000"/>
                </a:solidFill>
                <a:latin typeface="Arial"/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879600" y="10883900"/>
            <a:ext cx="3822700" cy="1549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11239500"/>
            <a:ext cx="3200400" cy="129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275800" y="10782300"/>
            <a:ext cx="3822700" cy="1549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447000" y="11137900"/>
            <a:ext cx="3200400" cy="129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118100" y="292100"/>
            <a:ext cx="15087600" cy="2108200"/>
          </a:xfrm>
          <a:prstGeom prst="rect">
            <a:avLst/>
          </a:prstGeom>
        </p:spPr>
        <p:txBody>
          <a:bodyPr anchor="t" rtlCol="false" lIns="0" tIns="300451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시작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화면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2923500" y="2857500"/>
            <a:ext cx="2438400" cy="2438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345400" y="254000"/>
            <a:ext cx="3251200" cy="3251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25500" y="571500"/>
            <a:ext cx="2438400" cy="2438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368300" y="127635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876800" y="125603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220200" y="127635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32300" y="125603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475700" y="127635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84700" y="2578100"/>
            <a:ext cx="16319500" cy="91821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4597400" y="11836400"/>
            <a:ext cx="2235200" cy="2794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578" b="false" i="false" u="none" strike="noStrike">
                <a:solidFill>
                  <a:srgbClr val="E2E3E2"/>
                </a:solidFill>
                <a:ea typeface="Arial"/>
              </a:rPr>
              <a:t>예시</a:t>
            </a:r>
            <a:r>
              <a:rPr lang="en-US" sz="1578" b="false" i="false" u="none" strike="noStrike">
                <a:solidFill>
                  <a:srgbClr val="E2E3E2"/>
                </a:solidFill>
                <a:latin typeface="Arial"/>
              </a:rPr>
              <a:t> - SEPHIRIA </a:t>
            </a:r>
            <a:r>
              <a:rPr lang="ko-KR" sz="1578" b="false" i="false" u="none" strike="noStrike">
                <a:solidFill>
                  <a:srgbClr val="E2E3E2"/>
                </a:solidFill>
                <a:ea typeface="Arial"/>
              </a:rPr>
              <a:t>시작</a:t>
            </a:r>
            <a:r>
              <a:rPr lang="en-US" sz="1578" b="false" i="false" u="none" strike="noStrike">
                <a:solidFill>
                  <a:srgbClr val="E2E3E2"/>
                </a:solidFill>
                <a:latin typeface="Arial"/>
              </a:rPr>
              <a:t> </a:t>
            </a:r>
            <a:r>
              <a:rPr lang="ko-KR" sz="1578" b="false" i="false" u="none" strike="noStrike">
                <a:solidFill>
                  <a:srgbClr val="E2E3E2"/>
                </a:solidFill>
                <a:ea typeface="Arial"/>
              </a:rPr>
              <a:t>화면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91000" y="11112500"/>
            <a:ext cx="167259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WASD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이동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,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다가가면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자동으로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먹음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메인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화면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62500" y="2438400"/>
            <a:ext cx="15430500" cy="942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659100" y="5118100"/>
            <a:ext cx="1816100" cy="204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083300" y="5003800"/>
            <a:ext cx="762000" cy="1092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416800" y="7264400"/>
            <a:ext cx="762000" cy="1092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486900" y="5549900"/>
            <a:ext cx="762000" cy="1092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470900" y="9131300"/>
            <a:ext cx="762000" cy="1092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99700" y="7645400"/>
            <a:ext cx="762000" cy="10922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4191000" y="11112500"/>
            <a:ext cx="167259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WASD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이동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,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다가가면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자동으로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먹음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en" sz="11828" b="true" i="false" u="none" strike="noStrike">
                <a:solidFill>
                  <a:srgbClr val="4C4B4B"/>
                </a:solidFill>
                <a:ea typeface="Arial"/>
              </a:rPr>
              <a:t>이벤트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62500" y="2438400"/>
            <a:ext cx="15430500" cy="942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29800" y="8890000"/>
            <a:ext cx="1816100" cy="2044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302000" y="10782300"/>
            <a:ext cx="19329400" cy="25781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일정한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기간마다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NPC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가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나타나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퀘스트를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줌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.</a:t>
            </a:r>
          </a:p>
          <a:p>
            <a:pPr algn="l" lvl="0">
              <a:lnSpc>
                <a:spcPct val="116199"/>
              </a:lnSpc>
            </a:pP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수락하면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확률에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따라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먹이에서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퀘스트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아이템을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떨굼</a:t>
            </a:r>
            <a:r>
              <a:rPr lang="en-US" sz="7248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.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395200" y="6654800"/>
            <a:ext cx="2133600" cy="4279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743700" y="2984500"/>
            <a:ext cx="8267700" cy="38735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448800" y="6489700"/>
            <a:ext cx="2921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4207" b="false" i="false" u="none" strike="noStrike">
                <a:solidFill>
                  <a:srgbClr val="000000"/>
                </a:solidFill>
                <a:latin typeface="Arial"/>
              </a:rPr>
              <a:t>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39000" y="3302000"/>
            <a:ext cx="74422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까마귀가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자꾸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내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농장을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망가뜨려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.
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허수아비를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만들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재료를</a:t>
            </a:r>
            <a:r>
              <a:rPr lang="en-US" sz="4207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true" i="false" u="none" strike="noStrike">
                <a:solidFill>
                  <a:srgbClr val="000000"/>
                </a:solidFill>
                <a:ea typeface="Arial"/>
              </a:rPr>
              <a:t>구해다줘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20500" y="5143500"/>
            <a:ext cx="3035300" cy="609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407" b="false" i="false" u="none" strike="noStrike">
                <a:solidFill>
                  <a:srgbClr val="000000"/>
                </a:solidFill>
                <a:ea typeface="Arial"/>
              </a:rPr>
              <a:t>보상</a:t>
            </a:r>
            <a:r>
              <a:rPr lang="en-US" sz="3407" b="false" i="false" u="none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lang="ko-KR" sz="3407" b="false" i="false" u="none" strike="noStrike">
                <a:solidFill>
                  <a:srgbClr val="000000"/>
                </a:solidFill>
                <a:ea typeface="Arial"/>
              </a:rPr>
              <a:t>당근</a:t>
            </a:r>
            <a:r>
              <a:rPr lang="en-US" sz="3407" b="false" i="false" u="none" strike="noStrike">
                <a:solidFill>
                  <a:srgbClr val="000000"/>
                </a:solidFill>
                <a:latin typeface="Arial"/>
              </a:rPr>
              <a:t> 30</a:t>
            </a:r>
            <a:r>
              <a:rPr lang="ko-KR" sz="3407" b="false" i="false" u="none" strike="noStrike">
                <a:solidFill>
                  <a:srgbClr val="000000"/>
                </a:solidFill>
                <a:ea typeface="Arial"/>
              </a:rPr>
              <a:t>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닭의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진화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62500" y="2438400"/>
            <a:ext cx="15430500" cy="9423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658100" y="6413500"/>
            <a:ext cx="1816100" cy="20447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124200" y="11544300"/>
            <a:ext cx="195326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먹이를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먹을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수록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크기가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점점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커지며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, 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다른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동물로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진화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.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198600" y="5727700"/>
            <a:ext cx="3683000" cy="2857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820400" y="6400800"/>
            <a:ext cx="26416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진화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루트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(1)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905000" y="5943600"/>
            <a:ext cx="1816100" cy="2044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6400800" y="11379200"/>
            <a:ext cx="134493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일반적으로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진화하는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루트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(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노말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엔딩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)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753600" y="6515100"/>
            <a:ext cx="2387600" cy="609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997700" y="5308600"/>
            <a:ext cx="2311400" cy="265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788900" y="5422900"/>
            <a:ext cx="2273300" cy="2781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836900" y="6604000"/>
            <a:ext cx="2387600" cy="609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8681700" y="4025900"/>
            <a:ext cx="2908300" cy="4508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152900" y="6604000"/>
            <a:ext cx="2387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977100" y="6540500"/>
            <a:ext cx="5778500" cy="577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648200" y="3937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진화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루트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(2)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663700" y="5029200"/>
            <a:ext cx="3086100" cy="308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221700" y="914400"/>
            <a:ext cx="24765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25600" y="10883900"/>
            <a:ext cx="3822700" cy="1549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11239500"/>
            <a:ext cx="32004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379700" y="12560300"/>
            <a:ext cx="787400" cy="50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723100" y="12763500"/>
            <a:ext cx="787400" cy="508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419100" y="12814300"/>
            <a:ext cx="7874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588000" y="12534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812500" y="9791700"/>
            <a:ext cx="342900" cy="457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317200" y="9652000"/>
            <a:ext cx="139700" cy="292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80000" y="3111500"/>
            <a:ext cx="1816100" cy="2044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184400" y="11709400"/>
            <a:ext cx="21691600" cy="1257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특별한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먹이를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찾아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먹으면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유니콘으로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진화하는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 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루트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(</a:t>
            </a:r>
            <a:r>
              <a:rPr lang="ko-KR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ea typeface="Arial"/>
              </a:rPr>
              <a:t>진엔딩</a:t>
            </a:r>
            <a:r>
              <a:rPr lang="en-US" sz="7073" b="false" i="false" u="none" strike="noStrike">
                <a:solidFill>
                  <a:srgbClr val="FFFFFF"/>
                </a:solidFill>
                <a:highlight>
                  <a:srgbClr val="000000"/>
                </a:highlight>
                <a:latin typeface="Arial"/>
              </a:rPr>
              <a:t>_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818100" y="2819400"/>
            <a:ext cx="3683000" cy="2857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874000" y="3937000"/>
            <a:ext cx="2387600" cy="609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264900" y="2895600"/>
            <a:ext cx="1447800" cy="2590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363700" y="3860800"/>
            <a:ext cx="2387600" cy="609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723664">
            <a:off x="19646900" y="6197600"/>
            <a:ext cx="1206500" cy="2540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341600" y="6858000"/>
            <a:ext cx="4368800" cy="3162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013700" y="6705600"/>
            <a:ext cx="3797300" cy="3213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217400" y="8039100"/>
            <a:ext cx="2387600" cy="609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880100" y="8305800"/>
            <a:ext cx="2387600" cy="609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96900" y="5346700"/>
            <a:ext cx="5118100" cy="54864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17500" y="5816600"/>
            <a:ext cx="6616700" cy="572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CF4DE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23900" y="12268200"/>
            <a:ext cx="25641300" cy="1981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851400" y="203200"/>
            <a:ext cx="15087600" cy="2108200"/>
          </a:xfrm>
          <a:prstGeom prst="rect">
            <a:avLst/>
          </a:prstGeom>
        </p:spPr>
        <p:txBody>
          <a:bodyPr anchor="t" rtlCol="false" lIns="0" tIns="300454" rIns="0" bIns="0"/>
          <a:lstStyle/>
          <a:p>
            <a:pPr algn="ctr" lvl="0">
              <a:lnSpc>
                <a:spcPct val="83000"/>
              </a:lnSpc>
            </a:pP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개발</a:t>
            </a:r>
            <a:r>
              <a:rPr lang="en-US" sz="11828" b="true" i="false" u="none" strike="noStrike">
                <a:solidFill>
                  <a:srgbClr val="4C4B4B"/>
                </a:solidFill>
                <a:latin typeface="Arial"/>
              </a:rPr>
              <a:t> </a:t>
            </a:r>
            <a:r>
              <a:rPr lang="ko-KR" sz="11828" b="true" i="false" u="none" strike="noStrike">
                <a:solidFill>
                  <a:srgbClr val="4C4B4B"/>
                </a:solidFill>
                <a:ea typeface="Arial"/>
              </a:rPr>
              <a:t>일정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09600" y="2171700"/>
            <a:ext cx="3200400" cy="320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138900" y="317500"/>
            <a:ext cx="2578100" cy="257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021800" y="1498600"/>
            <a:ext cx="4013200" cy="401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2921000"/>
            <a:ext cx="6438900" cy="1270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842000" y="3086100"/>
            <a:ext cx="927100" cy="927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740400" y="32893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01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402800" y="10782300"/>
            <a:ext cx="3822700" cy="154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>
            <a:alphaModFix amt="15000"/>
          </a:blip>
          <a:stretch>
            <a:fillRect/>
          </a:stretch>
        </p:blipFill>
        <p:spPr>
          <a:xfrm rot="0">
            <a:off x="21742400" y="7759700"/>
            <a:ext cx="1270000" cy="889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160500" y="12788900"/>
            <a:ext cx="787400" cy="508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894300" y="12509500"/>
            <a:ext cx="7874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301200" y="12814300"/>
            <a:ext cx="787400" cy="50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63600" y="12649200"/>
            <a:ext cx="7874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511800" y="12763500"/>
            <a:ext cx="787400" cy="5080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7340600" y="3187700"/>
            <a:ext cx="42545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리소스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찾기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구상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4787900"/>
            <a:ext cx="6438900" cy="1270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829300" y="4953000"/>
            <a:ext cx="927100" cy="9271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5740400" y="51562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02500" y="4660900"/>
            <a:ext cx="47244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먹이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생성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애니메이션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,</a:t>
            </a:r>
          </a:p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동물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애니메이션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구현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6553200"/>
            <a:ext cx="6438900" cy="12700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829300" y="6718300"/>
            <a:ext cx="927100" cy="9271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5727700" y="69215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27900" y="6426200"/>
            <a:ext cx="37338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시작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화면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생성</a:t>
            </a:r>
          </a:p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인게임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UI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구성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8318500"/>
            <a:ext cx="6438900" cy="12700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854700" y="8483600"/>
            <a:ext cx="927100" cy="927100"/>
          </a:xfrm>
          <a:prstGeom prst="rect">
            <a:avLst/>
          </a:prstGeom>
        </p:spPr>
      </p:pic>
      <p:sp>
        <p:nvSpPr>
          <p:cNvPr name="TextBox 28" id="28"/>
          <p:cNvSpPr txBox="true"/>
          <p:nvPr/>
        </p:nvSpPr>
        <p:spPr>
          <a:xfrm rot="0">
            <a:off x="5753100" y="86868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493000" y="8216900"/>
            <a:ext cx="32004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먹이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충돌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처리</a:t>
            </a:r>
          </a:p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크기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커짐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구현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99100" y="10058400"/>
            <a:ext cx="6438900" cy="1270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918200" y="10223500"/>
            <a:ext cx="927100" cy="92710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5816600" y="104394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112000" y="10337800"/>
            <a:ext cx="47244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동물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진화와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루트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조건</a:t>
            </a:r>
          </a:p>
        </p:txBody>
      </p:sp>
      <p:pic>
        <p:nvPicPr>
          <p:cNvPr name="Picture 34" id="3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3835400"/>
            <a:ext cx="6438900" cy="12700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5702300"/>
            <a:ext cx="6438900" cy="12700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7467600"/>
            <a:ext cx="6438900" cy="12700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081000" y="9232900"/>
            <a:ext cx="6438900" cy="12700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96900" y="4000500"/>
            <a:ext cx="927100" cy="927100"/>
          </a:xfrm>
          <a:prstGeom prst="rect">
            <a:avLst/>
          </a:prstGeom>
        </p:spPr>
      </p:pic>
      <p:sp>
        <p:nvSpPr>
          <p:cNvPr name="TextBox 39" id="39"/>
          <p:cNvSpPr txBox="true"/>
          <p:nvPr/>
        </p:nvSpPr>
        <p:spPr>
          <a:xfrm rot="0">
            <a:off x="13195300" y="42164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06</a:t>
            </a:r>
          </a:p>
        </p:txBody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3284200" y="5867400"/>
            <a:ext cx="927100" cy="927100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13195300" y="60833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07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284200" y="7645400"/>
            <a:ext cx="927100" cy="927100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13182600" y="78486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08</a:t>
            </a:r>
          </a:p>
        </p:txBody>
      </p:sp>
      <p:pic>
        <p:nvPicPr>
          <p:cNvPr name="Picture 44" id="44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3309600" y="9410700"/>
            <a:ext cx="927100" cy="927100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13208000" y="9613900"/>
            <a:ext cx="1130300" cy="5715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3199" b="true" i="false" u="none" strike="noStrike" spc="-96">
                <a:solidFill>
                  <a:srgbClr val="4C4B4B"/>
                </a:solidFill>
                <a:latin typeface="Arial"/>
              </a:rPr>
              <a:t>09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782800" y="9525000"/>
            <a:ext cx="21463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발표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준비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693900" y="7696200"/>
            <a:ext cx="42545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최종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검수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디버깅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732000" y="4089400"/>
            <a:ext cx="39497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 NPC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이벤트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782800" y="5981700"/>
            <a:ext cx="37973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구현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,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플레이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387600" y="6718300"/>
            <a:ext cx="30734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캐릭터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이동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+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9710400" y="4064000"/>
            <a:ext cx="4597400" cy="749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+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퀘스트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아이템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9646900" y="5575300"/>
            <a:ext cx="4953000" cy="14986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ex)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시작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인트로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,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엔딩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장면</a:t>
            </a:r>
            <a:r>
              <a:rPr lang="en-US" sz="4207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4207" b="false" i="false" u="none" strike="noStrike">
                <a:solidFill>
                  <a:srgbClr val="000000"/>
                </a:solidFill>
                <a:ea typeface="Arial"/>
              </a:rPr>
              <a:t>추가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