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76" r:id="rId9"/>
    <p:sldId id="258" r:id="rId10"/>
    <p:sldId id="275" r:id="rId11"/>
    <p:sldId id="279" r:id="rId12"/>
    <p:sldId id="278" r:id="rId13"/>
    <p:sldId id="259" r:id="rId14"/>
    <p:sldId id="260" r:id="rId15"/>
    <p:sldId id="277" r:id="rId16"/>
    <p:sldId id="268" r:id="rId17"/>
    <p:sldId id="269" r:id="rId18"/>
    <p:sldId id="270" r:id="rId19"/>
    <p:sldId id="271" r:id="rId20"/>
    <p:sldId id="273" r:id="rId21"/>
    <p:sldId id="263" r:id="rId22"/>
    <p:sldId id="264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B2980-82CE-48FC-892A-EE306507827D}" v="355" dt="2022-07-11T07:11:0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20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1" y="1035752"/>
            <a:ext cx="1048711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kern="0" spc="-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슬기로운</a:t>
            </a:r>
            <a:endParaRPr 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50" y="7495295"/>
            <a:ext cx="916198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 Company Management Application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061" y="2170114"/>
            <a:ext cx="11504568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kern="0" spc="-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회사생활</a:t>
            </a:r>
            <a:endParaRPr 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297" y="8191676"/>
            <a:ext cx="80707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Light" pitchFamily="34" charset="0"/>
              </a:rPr>
              <a:t>지옥에서 돌아온 개발자 4인이 이악물고 만든</a:t>
            </a:r>
          </a:p>
          <a:p>
            <a:r>
              <a:rPr lang="en-US" sz="20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Light" pitchFamily="34" charset="0"/>
              </a:rPr>
              <a:t>사내 매니지먼트 어플리케이션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0269" y="8876099"/>
            <a:ext cx="7180456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THELuxGoB" pitchFamily="34" charset="0"/>
              </a:rPr>
              <a:t>망포역 5번출구근처</a:t>
            </a:r>
          </a:p>
          <a:p>
            <a:pPr algn="r"/>
            <a:r>
              <a:rPr lang="en-US" sz="29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THELuxGoEB" pitchFamily="34" charset="0"/>
              </a:rPr>
              <a:t>구매문의 | 차니정@naver.com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블록 다이어그램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전자결재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565B6-F21F-6501-07F7-2FDE5706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800100"/>
            <a:ext cx="8534402" cy="9112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로그인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1083" r="11806" b="19681"/>
          <a:stretch/>
        </p:blipFill>
        <p:spPr>
          <a:xfrm>
            <a:off x="3276600" y="2628900"/>
            <a:ext cx="10210800" cy="661811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9777E4-935C-9557-E10E-46C089ACC617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ECF56C-B525-B4AB-9866-570841AFDE6E}"/>
              </a:ext>
            </a:extLst>
          </p:cNvPr>
          <p:cNvSpPr/>
          <p:nvPr/>
        </p:nvSpPr>
        <p:spPr>
          <a:xfrm>
            <a:off x="6629400" y="69723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C7E4C9-4B83-6C9A-59EC-C9848846595C}"/>
              </a:ext>
            </a:extLst>
          </p:cNvPr>
          <p:cNvSpPr/>
          <p:nvPr/>
        </p:nvSpPr>
        <p:spPr>
          <a:xfrm>
            <a:off x="15214694" y="897232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5DC90-D4B5-5288-BD93-4728D00584A7}"/>
              </a:ext>
            </a:extLst>
          </p:cNvPr>
          <p:cNvSpPr txBox="1"/>
          <p:nvPr/>
        </p:nvSpPr>
        <p:spPr>
          <a:xfrm>
            <a:off x="15655150" y="897232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아이디는 회사에서 지정해준 아이디로 로그인 한다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F191B1-3FE2-BC29-7A98-46310CF3F5FD}"/>
              </a:ext>
            </a:extLst>
          </p:cNvPr>
          <p:cNvSpPr/>
          <p:nvPr/>
        </p:nvSpPr>
        <p:spPr>
          <a:xfrm>
            <a:off x="6629400" y="49530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609C7FB-89F5-BA98-F2EB-5185B0367B3F}"/>
              </a:ext>
            </a:extLst>
          </p:cNvPr>
          <p:cNvSpPr/>
          <p:nvPr/>
        </p:nvSpPr>
        <p:spPr>
          <a:xfrm>
            <a:off x="15199279" y="2036014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E36FFD-046A-EE53-187C-D49110F0ACDA}"/>
              </a:ext>
            </a:extLst>
          </p:cNvPr>
          <p:cNvSpPr/>
          <p:nvPr/>
        </p:nvSpPr>
        <p:spPr>
          <a:xfrm>
            <a:off x="15199279" y="29037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F9306-EFAA-8B0F-2851-E42B5B4AE17D}"/>
              </a:ext>
            </a:extLst>
          </p:cNvPr>
          <p:cNvSpPr txBox="1"/>
          <p:nvPr/>
        </p:nvSpPr>
        <p:spPr>
          <a:xfrm>
            <a:off x="15663736" y="29037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신입사원은 관리자가 발급해준 아이디와 임시 비밀번호로 로그인이 가능하다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09FA0-8CE0-455E-0EDE-D1408B54DADB}"/>
              </a:ext>
            </a:extLst>
          </p:cNvPr>
          <p:cNvSpPr txBox="1"/>
          <p:nvPr/>
        </p:nvSpPr>
        <p:spPr>
          <a:xfrm>
            <a:off x="15663736" y="203601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비밀번호를 입력하는 칸이다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F18C7B-CCAD-DA85-4B49-C9F7497E3D64}"/>
              </a:ext>
            </a:extLst>
          </p:cNvPr>
          <p:cNvSpPr/>
          <p:nvPr/>
        </p:nvSpPr>
        <p:spPr>
          <a:xfrm>
            <a:off x="6629400" y="570935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회원가입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4"/>
          <a:stretch/>
        </p:blipFill>
        <p:spPr>
          <a:xfrm>
            <a:off x="3429000" y="2628900"/>
            <a:ext cx="10256953" cy="63646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9777E4-935C-9557-E10E-46C089ACC617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ECF56C-B525-B4AB-9866-570841AFDE6E}"/>
              </a:ext>
            </a:extLst>
          </p:cNvPr>
          <p:cNvSpPr/>
          <p:nvPr/>
        </p:nvSpPr>
        <p:spPr>
          <a:xfrm>
            <a:off x="5689242" y="4621716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C7E4C9-4B83-6C9A-59EC-C9848846595C}"/>
              </a:ext>
            </a:extLst>
          </p:cNvPr>
          <p:cNvSpPr/>
          <p:nvPr/>
        </p:nvSpPr>
        <p:spPr>
          <a:xfrm>
            <a:off x="15163800" y="930641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72F02-265C-0B2C-3DF9-0A7E02EDED90}"/>
              </a:ext>
            </a:extLst>
          </p:cNvPr>
          <p:cNvSpPr txBox="1"/>
          <p:nvPr/>
        </p:nvSpPr>
        <p:spPr>
          <a:xfrm>
            <a:off x="15680456" y="94063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관리자는 소속부서의 약호로 아이디를 부여한다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ex)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인사팀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: 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hr_name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90696F1-EEE7-1E24-F602-50B02B41E9D9}"/>
              </a:ext>
            </a:extLst>
          </p:cNvPr>
          <p:cNvSpPr/>
          <p:nvPr/>
        </p:nvSpPr>
        <p:spPr>
          <a:xfrm>
            <a:off x="15163800" y="2297616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577B8-4159-22F1-972C-77D5EE12F66A}"/>
              </a:ext>
            </a:extLst>
          </p:cNvPr>
          <p:cNvSpPr txBox="1"/>
          <p:nvPr/>
        </p:nvSpPr>
        <p:spPr>
          <a:xfrm>
            <a:off x="15680456" y="429340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비밀번호는 대문자 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+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소문자 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+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특수기호 조합으로 이루어진다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8C3C4-17EE-A9DA-52E3-F1F3519D7598}"/>
              </a:ext>
            </a:extLst>
          </p:cNvPr>
          <p:cNvSpPr/>
          <p:nvPr/>
        </p:nvSpPr>
        <p:spPr>
          <a:xfrm>
            <a:off x="9486900" y="4564566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88E2C1-98A6-BF91-B6B0-85FA7242D27B}"/>
              </a:ext>
            </a:extLst>
          </p:cNvPr>
          <p:cNvSpPr/>
          <p:nvPr/>
        </p:nvSpPr>
        <p:spPr>
          <a:xfrm>
            <a:off x="15190312" y="4294644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C087B-B2B0-DEB6-5115-6823EF09DF4B}"/>
              </a:ext>
            </a:extLst>
          </p:cNvPr>
          <p:cNvSpPr txBox="1"/>
          <p:nvPr/>
        </p:nvSpPr>
        <p:spPr>
          <a:xfrm>
            <a:off x="15680456" y="5488053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이미지 파일은 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60*60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규격을 맞추도록 한다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AE17F5-8BD5-275B-E867-78E4F0148C3F}"/>
              </a:ext>
            </a:extLst>
          </p:cNvPr>
          <p:cNvSpPr/>
          <p:nvPr/>
        </p:nvSpPr>
        <p:spPr>
          <a:xfrm>
            <a:off x="5689242" y="512261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EB0480-EA01-E320-29BD-D080F40F4859}"/>
              </a:ext>
            </a:extLst>
          </p:cNvPr>
          <p:cNvSpPr/>
          <p:nvPr/>
        </p:nvSpPr>
        <p:spPr>
          <a:xfrm>
            <a:off x="15195882" y="554158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B01C7D8-D1ED-A086-48B1-27F72E921598}"/>
              </a:ext>
            </a:extLst>
          </p:cNvPr>
          <p:cNvSpPr/>
          <p:nvPr/>
        </p:nvSpPr>
        <p:spPr>
          <a:xfrm>
            <a:off x="9617835" y="69723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A1610-FF66-452D-1B27-9146D7EC071F}"/>
              </a:ext>
            </a:extLst>
          </p:cNvPr>
          <p:cNvSpPr txBox="1"/>
          <p:nvPr/>
        </p:nvSpPr>
        <p:spPr>
          <a:xfrm>
            <a:off x="15699519" y="2297616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아이디 중복을 확인한다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만약 중복된 아이디가 있다면 맨 마지막에 순서적으로 숫자를 더한다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ex) hr_name1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5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메인화면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200" y="2781300"/>
            <a:ext cx="11887200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C10A99-6E70-4C47-6DEA-7B3725B13526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0C5FC7-5591-2385-5DD4-EC899F4E0760}"/>
              </a:ext>
            </a:extLst>
          </p:cNvPr>
          <p:cNvSpPr/>
          <p:nvPr/>
        </p:nvSpPr>
        <p:spPr>
          <a:xfrm>
            <a:off x="2526188" y="3912401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DACBE6B-A158-0E57-3823-513264384029}"/>
              </a:ext>
            </a:extLst>
          </p:cNvPr>
          <p:cNvSpPr/>
          <p:nvPr/>
        </p:nvSpPr>
        <p:spPr>
          <a:xfrm>
            <a:off x="15163800" y="930641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23730-1A93-7159-C7A3-ECB4E191D8D6}"/>
              </a:ext>
            </a:extLst>
          </p:cNvPr>
          <p:cNvSpPr txBox="1"/>
          <p:nvPr/>
        </p:nvSpPr>
        <p:spPr>
          <a:xfrm>
            <a:off x="15680456" y="94063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이름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부서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직급 등을 확인할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BADF46A-A15E-6FEA-B31D-664E04A1EFCE}"/>
              </a:ext>
            </a:extLst>
          </p:cNvPr>
          <p:cNvSpPr/>
          <p:nvPr/>
        </p:nvSpPr>
        <p:spPr>
          <a:xfrm>
            <a:off x="15163787" y="184009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3ABED-B0CF-5715-47D4-A294E6D3687A}"/>
              </a:ext>
            </a:extLst>
          </p:cNvPr>
          <p:cNvSpPr txBox="1"/>
          <p:nvPr/>
        </p:nvSpPr>
        <p:spPr>
          <a:xfrm>
            <a:off x="15661406" y="29044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출결정보를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확인할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87747B-4E19-A323-6508-574C56586193}"/>
              </a:ext>
            </a:extLst>
          </p:cNvPr>
          <p:cNvSpPr/>
          <p:nvPr/>
        </p:nvSpPr>
        <p:spPr>
          <a:xfrm>
            <a:off x="15171262" y="2905723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F9F7A-C933-3612-3B3B-AAC3E1675F6F}"/>
              </a:ext>
            </a:extLst>
          </p:cNvPr>
          <p:cNvSpPr txBox="1"/>
          <p:nvPr/>
        </p:nvSpPr>
        <p:spPr>
          <a:xfrm>
            <a:off x="15661393" y="514021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관리자 모드는 직급에 따라 부여되므로 일반 사원들은 보이지 않는다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A784D4-F3FF-3620-0151-DB2F741506C7}"/>
              </a:ext>
            </a:extLst>
          </p:cNvPr>
          <p:cNvSpPr/>
          <p:nvPr/>
        </p:nvSpPr>
        <p:spPr>
          <a:xfrm>
            <a:off x="15163787" y="5139867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F585F-9136-C872-44CD-58C317625440}"/>
              </a:ext>
            </a:extLst>
          </p:cNvPr>
          <p:cNvSpPr txBox="1"/>
          <p:nvPr/>
        </p:nvSpPr>
        <p:spPr>
          <a:xfrm>
            <a:off x="15699506" y="1840098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새로 등록된 결재대기중인 문서가 개수로 표시된다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267C335-36E3-A851-CB1D-6AAB9BB87849}"/>
              </a:ext>
            </a:extLst>
          </p:cNvPr>
          <p:cNvSpPr/>
          <p:nvPr/>
        </p:nvSpPr>
        <p:spPr>
          <a:xfrm>
            <a:off x="6096000" y="4378441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A232166-936D-C1EA-955F-0D1E8D563490}"/>
              </a:ext>
            </a:extLst>
          </p:cNvPr>
          <p:cNvSpPr/>
          <p:nvPr/>
        </p:nvSpPr>
        <p:spPr>
          <a:xfrm>
            <a:off x="10751949" y="556871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0ED5B0-41EB-A066-ED32-06F602CA0F04}"/>
              </a:ext>
            </a:extLst>
          </p:cNvPr>
          <p:cNvSpPr/>
          <p:nvPr/>
        </p:nvSpPr>
        <p:spPr>
          <a:xfrm>
            <a:off x="15163787" y="3861453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DCD1F0-4EBC-EFA4-2E76-0AC6C4B5AAEC}"/>
              </a:ext>
            </a:extLst>
          </p:cNvPr>
          <p:cNvSpPr/>
          <p:nvPr/>
        </p:nvSpPr>
        <p:spPr>
          <a:xfrm>
            <a:off x="11277600" y="4297983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C86E4-1D26-F150-3044-B955CE677602}"/>
              </a:ext>
            </a:extLst>
          </p:cNvPr>
          <p:cNvSpPr txBox="1"/>
          <p:nvPr/>
        </p:nvSpPr>
        <p:spPr>
          <a:xfrm>
            <a:off x="15661393" y="3804129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프로젝트에 대한 진행사항을 </a:t>
            </a:r>
            <a:r>
              <a:rPr lang="ko-KR" altLang="en-US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프로그래스바로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표시되어진다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4E5353-BCD6-AA47-5C48-A72ABD4EFF7E}"/>
              </a:ext>
            </a:extLst>
          </p:cNvPr>
          <p:cNvSpPr/>
          <p:nvPr/>
        </p:nvSpPr>
        <p:spPr>
          <a:xfrm>
            <a:off x="12801600" y="284664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08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공지사항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2705100"/>
            <a:ext cx="11648060" cy="58240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21221D-F5F3-2493-8FCD-2FE6BEFEA83A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9F71F6-D8A4-345D-8FCB-C763185B3010}"/>
              </a:ext>
            </a:extLst>
          </p:cNvPr>
          <p:cNvSpPr/>
          <p:nvPr/>
        </p:nvSpPr>
        <p:spPr>
          <a:xfrm>
            <a:off x="15240000" y="940634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0ED5A-D1A4-9161-BABE-65B29FD9650E}"/>
              </a:ext>
            </a:extLst>
          </p:cNvPr>
          <p:cNvSpPr txBox="1"/>
          <p:nvPr/>
        </p:nvSpPr>
        <p:spPr>
          <a:xfrm>
            <a:off x="15680456" y="94063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제목을 클릭하면 공지사항에 대한 내용이 나온다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8F7382-657C-BF18-14BE-8B3B715332F0}"/>
              </a:ext>
            </a:extLst>
          </p:cNvPr>
          <p:cNvSpPr/>
          <p:nvPr/>
        </p:nvSpPr>
        <p:spPr>
          <a:xfrm>
            <a:off x="4430140" y="48387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39795E-CEE8-3A25-BD35-BC2990F376B8}"/>
              </a:ext>
            </a:extLst>
          </p:cNvPr>
          <p:cNvSpPr/>
          <p:nvPr/>
        </p:nvSpPr>
        <p:spPr>
          <a:xfrm>
            <a:off x="15240000" y="207176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091340-7368-ABE9-692E-21F67C3ED2E5}"/>
              </a:ext>
            </a:extLst>
          </p:cNvPr>
          <p:cNvSpPr/>
          <p:nvPr/>
        </p:nvSpPr>
        <p:spPr>
          <a:xfrm>
            <a:off x="8610600" y="38481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C6486-2148-5EA2-3B4A-D8A87766F7EA}"/>
              </a:ext>
            </a:extLst>
          </p:cNvPr>
          <p:cNvSpPr txBox="1"/>
          <p:nvPr/>
        </p:nvSpPr>
        <p:spPr>
          <a:xfrm>
            <a:off x="15704457" y="206595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검색은 작성자별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제목별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문서번호별로 검색할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E29254-16CD-DEFC-2CEC-8C339384BD35}"/>
              </a:ext>
            </a:extLst>
          </p:cNvPr>
          <p:cNvSpPr/>
          <p:nvPr/>
        </p:nvSpPr>
        <p:spPr>
          <a:xfrm>
            <a:off x="10853230" y="3956349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316A13-A5D4-D13E-4039-EEA27EC8D44D}"/>
              </a:ext>
            </a:extLst>
          </p:cNvPr>
          <p:cNvSpPr/>
          <p:nvPr/>
        </p:nvSpPr>
        <p:spPr>
          <a:xfrm>
            <a:off x="15240000" y="3070236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1AE18A-8FCF-D3F3-4B55-5A3D85902572}"/>
              </a:ext>
            </a:extLst>
          </p:cNvPr>
          <p:cNvSpPr txBox="1"/>
          <p:nvPr/>
        </p:nvSpPr>
        <p:spPr>
          <a:xfrm>
            <a:off x="15704457" y="306442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글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등록은 부장급 이상이 작성할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4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–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전자결재 </a:t>
            </a:r>
            <a:r>
              <a:rPr lang="ko-KR" altLang="en-US" sz="25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메인페이지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0048" y="2705100"/>
            <a:ext cx="11522676" cy="576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F7AD11-19B1-B5C5-6CBB-AF713814E5B0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2FA4F0-3180-8E34-037E-F33BF7BB508D}"/>
              </a:ext>
            </a:extLst>
          </p:cNvPr>
          <p:cNvSpPr/>
          <p:nvPr/>
        </p:nvSpPr>
        <p:spPr>
          <a:xfrm>
            <a:off x="15163800" y="930641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D3A57-3090-03C2-DDB9-B39DE0F4FA3C}"/>
              </a:ext>
            </a:extLst>
          </p:cNvPr>
          <p:cNvSpPr txBox="1"/>
          <p:nvPr/>
        </p:nvSpPr>
        <p:spPr>
          <a:xfrm>
            <a:off x="15621000" y="94063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결재문서는 문서 종류에 따라 양식이 다르므로 선택하여 작성할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7DD790-BFDA-97AA-6A88-0D301AEF4EC2}"/>
              </a:ext>
            </a:extLst>
          </p:cNvPr>
          <p:cNvSpPr/>
          <p:nvPr/>
        </p:nvSpPr>
        <p:spPr>
          <a:xfrm>
            <a:off x="6705600" y="506730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70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–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전자결재 페이지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휴가신청서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r="23938"/>
          <a:stretch/>
        </p:blipFill>
        <p:spPr>
          <a:xfrm>
            <a:off x="7978398" y="1131134"/>
            <a:ext cx="6005028" cy="80459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A13897-198D-51BD-BFFA-65C9FDA989D5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151DE6-0816-1E94-C3EC-0C7FC9AF8E78}"/>
              </a:ext>
            </a:extLst>
          </p:cNvPr>
          <p:cNvSpPr/>
          <p:nvPr/>
        </p:nvSpPr>
        <p:spPr>
          <a:xfrm>
            <a:off x="15292903" y="1563913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84CAB-E5C4-1DB1-AF8A-9CA31190BB50}"/>
              </a:ext>
            </a:extLst>
          </p:cNvPr>
          <p:cNvSpPr txBox="1"/>
          <p:nvPr/>
        </p:nvSpPr>
        <p:spPr>
          <a:xfrm>
            <a:off x="15689939" y="2553311"/>
            <a:ext cx="2514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결재완료시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본인의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 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도장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또는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사인이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들어가는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부분</a:t>
            </a:r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이다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900C64-C343-EA2A-AC10-EF06E4E4C4D4}"/>
              </a:ext>
            </a:extLst>
          </p:cNvPr>
          <p:cNvSpPr/>
          <p:nvPr/>
        </p:nvSpPr>
        <p:spPr>
          <a:xfrm>
            <a:off x="15308939" y="2598124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7709C-6CAF-E850-DB10-F1694DF9DF68}"/>
              </a:ext>
            </a:extLst>
          </p:cNvPr>
          <p:cNvSpPr txBox="1"/>
          <p:nvPr/>
        </p:nvSpPr>
        <p:spPr>
          <a:xfrm>
            <a:off x="15701890" y="1543624"/>
            <a:ext cx="2514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전자결재 문서의 제목으로 양식에 따라 변경된다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C330B7-45D4-388A-EBB4-C93C55EA3CE9}"/>
              </a:ext>
            </a:extLst>
          </p:cNvPr>
          <p:cNvSpPr/>
          <p:nvPr/>
        </p:nvSpPr>
        <p:spPr>
          <a:xfrm>
            <a:off x="15308939" y="372925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2A0B7-144C-FBEE-CA79-EACAAAAF7E25}"/>
              </a:ext>
            </a:extLst>
          </p:cNvPr>
          <p:cNvSpPr txBox="1"/>
          <p:nvPr/>
        </p:nvSpPr>
        <p:spPr>
          <a:xfrm>
            <a:off x="15701745" y="3725028"/>
            <a:ext cx="25146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문서번호는 자동으로 지정되며 </a:t>
            </a:r>
            <a:r>
              <a:rPr lang="ko-KR" altLang="en-US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최초결재자의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기안부서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기안자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기안일자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제목을 작성할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65024DA-0512-B5CA-62D8-1AB35BD511AB}"/>
              </a:ext>
            </a:extLst>
          </p:cNvPr>
          <p:cNvSpPr/>
          <p:nvPr/>
        </p:nvSpPr>
        <p:spPr>
          <a:xfrm>
            <a:off x="15341509" y="5503652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66E9A-909C-6A07-0FDB-018436BA3CCC}"/>
              </a:ext>
            </a:extLst>
          </p:cNvPr>
          <p:cNvSpPr txBox="1"/>
          <p:nvPr/>
        </p:nvSpPr>
        <p:spPr>
          <a:xfrm>
            <a:off x="15787914" y="5450743"/>
            <a:ext cx="25146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결재를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위한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본문을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작성하는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 </a:t>
            </a:r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부분으로</a:t>
            </a:r>
            <a:endParaRPr lang="en-US" altLang="ko-KR" dirty="0">
              <a:latin typeface="Noto Sans KR Light" panose="020B0300000000000000" pitchFamily="34" charset="-127"/>
              <a:ea typeface="Noto Sans KR Light"/>
            </a:endParaRPr>
          </a:p>
          <a:p>
            <a:r>
              <a:rPr lang="en-US" altLang="ko-KR" dirty="0" err="1">
                <a:latin typeface="Noto Sans KR Light" panose="020B0300000000000000" pitchFamily="34" charset="-127"/>
                <a:ea typeface="Noto Sans KR Light"/>
              </a:rPr>
              <a:t>Textarea</a:t>
            </a:r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로 만든다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</a:p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결재내용에 이미지가 첨부가 필요하다면 삽입이 가능하다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EF95B7-E94A-64EE-71BD-8DB86ECB7BD9}"/>
              </a:ext>
            </a:extLst>
          </p:cNvPr>
          <p:cNvSpPr/>
          <p:nvPr/>
        </p:nvSpPr>
        <p:spPr>
          <a:xfrm>
            <a:off x="15357545" y="753289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3066F-0D0A-358F-51C9-C2AA35133AEA}"/>
              </a:ext>
            </a:extLst>
          </p:cNvPr>
          <p:cNvSpPr txBox="1"/>
          <p:nvPr/>
        </p:nvSpPr>
        <p:spPr>
          <a:xfrm>
            <a:off x="15783621" y="7532898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결재 문서 내에 파일을 첨부할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B56355-F241-6095-202D-78303940DE0E}"/>
              </a:ext>
            </a:extLst>
          </p:cNvPr>
          <p:cNvSpPr/>
          <p:nvPr/>
        </p:nvSpPr>
        <p:spPr>
          <a:xfrm>
            <a:off x="11185660" y="204542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3454F8C-7206-A404-018F-828012691881}"/>
              </a:ext>
            </a:extLst>
          </p:cNvPr>
          <p:cNvSpPr/>
          <p:nvPr/>
        </p:nvSpPr>
        <p:spPr>
          <a:xfrm>
            <a:off x="8037443" y="1521317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2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27B91A-49FF-7E4D-0329-87D6E95B3617}"/>
              </a:ext>
            </a:extLst>
          </p:cNvPr>
          <p:cNvSpPr/>
          <p:nvPr/>
        </p:nvSpPr>
        <p:spPr>
          <a:xfrm>
            <a:off x="13431186" y="3501218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4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996F2F-2BDD-DB54-61A1-45764582D6F6}"/>
              </a:ext>
            </a:extLst>
          </p:cNvPr>
          <p:cNvSpPr/>
          <p:nvPr/>
        </p:nvSpPr>
        <p:spPr>
          <a:xfrm>
            <a:off x="8037443" y="4325192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5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B58E6C1-52FB-F1EC-0B06-DB2F9E1B03B2}"/>
              </a:ext>
            </a:extLst>
          </p:cNvPr>
          <p:cNvSpPr/>
          <p:nvPr/>
        </p:nvSpPr>
        <p:spPr>
          <a:xfrm>
            <a:off x="12630858" y="7797519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6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AF61150-F08E-8A3F-8122-FC8DA7DC7EC3}"/>
              </a:ext>
            </a:extLst>
          </p:cNvPr>
          <p:cNvSpPr/>
          <p:nvPr/>
        </p:nvSpPr>
        <p:spPr>
          <a:xfrm>
            <a:off x="15292899" y="47037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7F1BE6-1E62-586F-2F4B-096F2E853044}"/>
              </a:ext>
            </a:extLst>
          </p:cNvPr>
          <p:cNvSpPr txBox="1"/>
          <p:nvPr/>
        </p:nvSpPr>
        <p:spPr>
          <a:xfrm>
            <a:off x="15673899" y="389710"/>
            <a:ext cx="2514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합의를 위한 결재선이 필요하다면 임의로 결재선을 지정할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en-US" altLang="ko-KR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B16B8BF-60F0-72A5-E632-955934A190EC}"/>
              </a:ext>
            </a:extLst>
          </p:cNvPr>
          <p:cNvSpPr/>
          <p:nvPr/>
        </p:nvSpPr>
        <p:spPr>
          <a:xfrm>
            <a:off x="10527303" y="1282290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20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6485714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02. 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 프레임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– 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전자결재 페이지 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(</a:t>
            </a:r>
            <a:r>
              <a:rPr lang="ko-KR" altLang="en-US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결재선 지정 시</a:t>
            </a:r>
            <a:r>
              <a:rPr lang="en-US" altLang="ko-KR" sz="25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C1B21-2A98-9640-E9C9-141F997F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r="23939"/>
          <a:stretch/>
        </p:blipFill>
        <p:spPr>
          <a:xfrm>
            <a:off x="7978398" y="1131134"/>
            <a:ext cx="6049672" cy="81057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4D5F8A-80E1-C214-6D70-5D47D43ED384}"/>
              </a:ext>
            </a:extLst>
          </p:cNvPr>
          <p:cNvSpPr/>
          <p:nvPr/>
        </p:nvSpPr>
        <p:spPr>
          <a:xfrm>
            <a:off x="14954250" y="0"/>
            <a:ext cx="3348264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533173-41AF-023C-6A8F-87C11AF057B5}"/>
              </a:ext>
            </a:extLst>
          </p:cNvPr>
          <p:cNvSpPr/>
          <p:nvPr/>
        </p:nvSpPr>
        <p:spPr>
          <a:xfrm>
            <a:off x="15191998" y="733405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B720D-62F2-24D4-3AB4-ACE91AB803E0}"/>
              </a:ext>
            </a:extLst>
          </p:cNvPr>
          <p:cNvSpPr txBox="1"/>
          <p:nvPr/>
        </p:nvSpPr>
        <p:spPr>
          <a:xfrm>
            <a:off x="15680455" y="733405"/>
            <a:ext cx="25146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합의를 위한 결재자를 선택하는 부분으로 조직도는 </a:t>
            </a:r>
            <a:r>
              <a:rPr lang="ko-KR" altLang="en-US" dirty="0" err="1">
                <a:latin typeface="Noto Sans KR Light" panose="020B0300000000000000" pitchFamily="34" charset="-127"/>
                <a:ea typeface="Noto Sans KR Light"/>
              </a:rPr>
              <a:t>Tree형태로</a:t>
            </a:r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 이루어져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15922E-9F11-B134-41E2-F69303082591}"/>
              </a:ext>
            </a:extLst>
          </p:cNvPr>
          <p:cNvSpPr/>
          <p:nvPr/>
        </p:nvSpPr>
        <p:spPr>
          <a:xfrm>
            <a:off x="15191998" y="2297616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cs typeface="Calibri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35F7F-5FA8-F5E4-47F6-5AD8D1135B03}"/>
              </a:ext>
            </a:extLst>
          </p:cNvPr>
          <p:cNvSpPr txBox="1"/>
          <p:nvPr/>
        </p:nvSpPr>
        <p:spPr>
          <a:xfrm>
            <a:off x="15708754" y="2235715"/>
            <a:ext cx="25146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기안자의 부서에 따라 자동적으로 지정된 결재선을 보여주는 창이다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 </a:t>
            </a:r>
            <a:r>
              <a:rPr lang="ko-KR" altLang="en-US" dirty="0">
                <a:latin typeface="Noto Sans KR Light" panose="020B0300000000000000" pitchFamily="34" charset="-127"/>
                <a:ea typeface="Noto Sans KR Light"/>
              </a:rPr>
              <a:t>조직도에서 검색하여 결재자를 추가할 수 있다</a:t>
            </a:r>
            <a:r>
              <a:rPr lang="en-US" altLang="ko-KR" dirty="0">
                <a:latin typeface="Noto Sans KR Light" panose="020B0300000000000000" pitchFamily="34" charset="-127"/>
                <a:ea typeface="Noto Sans KR Light"/>
              </a:rPr>
              <a:t>.</a:t>
            </a:r>
            <a:endParaRPr lang="ko-KR" altLang="en-US" dirty="0">
              <a:latin typeface="Noto Sans KR Light" panose="020B0300000000000000" pitchFamily="34" charset="-127"/>
              <a:ea typeface="Noto Sans KR Ligh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1B0B76-D048-F029-FB87-F9B5CB64E36E}"/>
              </a:ext>
            </a:extLst>
          </p:cNvPr>
          <p:cNvSpPr/>
          <p:nvPr/>
        </p:nvSpPr>
        <p:spPr>
          <a:xfrm>
            <a:off x="8458200" y="3098253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F8C215-8A19-8CB0-ADED-14D8AAC294CC}"/>
              </a:ext>
            </a:extLst>
          </p:cNvPr>
          <p:cNvSpPr/>
          <p:nvPr/>
        </p:nvSpPr>
        <p:spPr>
          <a:xfrm>
            <a:off x="10058400" y="3056172"/>
            <a:ext cx="381000" cy="381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00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742567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03. 테이블 정의서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E8A76E-74C7-45B7-F9D8-A6EB0627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600" y="1973819"/>
            <a:ext cx="13660073" cy="7213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20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18288001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08569" y="3587018"/>
            <a:ext cx="13114644" cy="1585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7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THANK YOU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292" y="8015743"/>
            <a:ext cx="404009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CONTACT US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440" y="8712124"/>
            <a:ext cx="8070754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Light" pitchFamily="34" charset="0"/>
              </a:rPr>
              <a:t>Location:  망포역 5번 출구 근처</a:t>
            </a:r>
          </a:p>
          <a:p>
            <a:r>
              <a:rPr lang="en-US" sz="2000" kern="0" spc="-1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Light" pitchFamily="34" charset="0"/>
              </a:rPr>
              <a:t>email: 차니정@naver.com</a:t>
            </a:r>
          </a:p>
          <a:p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1062" y="8838607"/>
            <a:ext cx="18587839" cy="191808"/>
            <a:chOff x="-151062" y="8838607"/>
            <a:chExt cx="18587839" cy="1918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1062" y="8838607"/>
              <a:ext cx="18587839" cy="1918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53465" y="8838607"/>
            <a:ext cx="228571" cy="228571"/>
            <a:chOff x="14153465" y="8838607"/>
            <a:chExt cx="228571" cy="2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3465" y="8838607"/>
              <a:ext cx="228571" cy="2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65100" y="8838607"/>
            <a:ext cx="228571" cy="228571"/>
            <a:chOff x="8765100" y="8838607"/>
            <a:chExt cx="228571" cy="2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5100" y="8838607"/>
              <a:ext cx="228571" cy="228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61905" y="683645"/>
            <a:ext cx="5642857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kern="0" spc="-4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Contents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3924" y="1899800"/>
            <a:ext cx="1094399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추가 진행사항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-824894" y="850273"/>
            <a:ext cx="8761676" cy="9909788"/>
            <a:chOff x="-710607" y="802543"/>
            <a:chExt cx="8761676" cy="9909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10607" y="802543"/>
              <a:ext cx="8761676" cy="990978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812" y="3111497"/>
              <a:ext cx="4380838" cy="495489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77045" y="3878217"/>
            <a:ext cx="1771993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kern="0" spc="-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2380" y="5271799"/>
            <a:ext cx="475354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2381" y="6099371"/>
            <a:ext cx="416576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기능 요구사항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2381" y="6555781"/>
            <a:ext cx="416576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비기능 요구사항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675197" y="3172573"/>
            <a:ext cx="4380838" cy="4954894"/>
            <a:chOff x="6675197" y="3172573"/>
            <a:chExt cx="4380838" cy="49548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4779" y="863620"/>
              <a:ext cx="8761676" cy="990978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197" y="3172573"/>
              <a:ext cx="4380838" cy="495489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010098" y="3878218"/>
            <a:ext cx="1653501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kern="0" spc="-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02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5684" y="5271799"/>
            <a:ext cx="41657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화면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686" y="6099371"/>
            <a:ext cx="416576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블록 다이어그램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5686" y="6555781"/>
            <a:ext cx="416576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ko-KR" altLang="en-US" sz="2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와이어프레임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2059914" y="3172573"/>
            <a:ext cx="4415674" cy="4984267"/>
            <a:chOff x="12059914" y="3172573"/>
            <a:chExt cx="4415674" cy="49842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077" y="850273"/>
              <a:ext cx="8831347" cy="9968535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59914" y="3172573"/>
              <a:ext cx="4415674" cy="498426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416500" y="3878218"/>
            <a:ext cx="163939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kern="0" spc="-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03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89711" y="5271799"/>
            <a:ext cx="416575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b="1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데이터베이스 설계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89714" y="6099371"/>
            <a:ext cx="416576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- </a:t>
            </a:r>
            <a:r>
              <a:rPr lang="en-US" altLang="ko-KR" sz="23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ERD(</a:t>
            </a:r>
            <a:r>
              <a:rPr lang="ko-KR" altLang="en-US" sz="23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테이블 명세서</a:t>
            </a:r>
            <a:r>
              <a:rPr lang="en-US" altLang="ko-KR" sz="23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175079" y="366827"/>
            <a:ext cx="3450763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b="1" kern="0" spc="-1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Regular" pitchFamily="34" charset="0"/>
              </a:rPr>
              <a:t>COMPANY INTRODUCTION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441659" y="8838607"/>
            <a:ext cx="228571" cy="228571"/>
            <a:chOff x="3441659" y="8838607"/>
            <a:chExt cx="228571" cy="2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659" y="8838607"/>
              <a:ext cx="228571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0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166997" y="6051524"/>
            <a:ext cx="5338503" cy="97644"/>
            <a:chOff x="7166997" y="6051524"/>
            <a:chExt cx="5338503" cy="976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166997" y="6051524"/>
              <a:ext cx="5338503" cy="976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27418" y="4363733"/>
            <a:ext cx="926782" cy="97420"/>
            <a:chOff x="9884846" y="4363980"/>
            <a:chExt cx="926782" cy="974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846" y="4363980"/>
              <a:ext cx="926782" cy="974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36248" y="5884275"/>
            <a:ext cx="946489" cy="97420"/>
            <a:chOff x="9871077" y="5883837"/>
            <a:chExt cx="946489" cy="974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1077" y="5883837"/>
              <a:ext cx="946489" cy="974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54200" y="3852540"/>
            <a:ext cx="1970075" cy="1290317"/>
            <a:chOff x="10754200" y="3852540"/>
            <a:chExt cx="1970075" cy="12903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4200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9817" y="5363637"/>
            <a:ext cx="1970075" cy="1290317"/>
            <a:chOff x="10759817" y="5363637"/>
            <a:chExt cx="1970075" cy="12903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817" y="5363637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83570" y="1942626"/>
            <a:ext cx="3404498" cy="1645740"/>
            <a:chOff x="9583570" y="1942626"/>
            <a:chExt cx="3404498" cy="1645740"/>
          </a:xfrm>
          <a:solidFill>
            <a:srgbClr val="4385F4"/>
          </a:solidFill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3570" y="1942626"/>
              <a:ext cx="3404498" cy="1645740"/>
            </a:xfrm>
            <a:prstGeom prst="rect">
              <a:avLst/>
            </a:prstGeom>
            <a:grpFill/>
          </p:spPr>
        </p:pic>
      </p:grpSp>
      <p:sp>
        <p:nvSpPr>
          <p:cNvPr id="21" name="Object 21"/>
          <p:cNvSpPr txBox="1"/>
          <p:nvPr/>
        </p:nvSpPr>
        <p:spPr>
          <a:xfrm>
            <a:off x="8955414" y="2414064"/>
            <a:ext cx="46608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비기능 요구사항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0078" y="4183051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시간과 장소의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제약 없음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0804" y="5529909"/>
            <a:ext cx="27649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비용 절감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(유지보수 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비용 절감)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3114293" y="6121226"/>
            <a:ext cx="5477684" cy="97420"/>
            <a:chOff x="3114293" y="6121226"/>
            <a:chExt cx="5477684" cy="974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114293" y="6121226"/>
              <a:ext cx="5477684" cy="97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53135" y="4370511"/>
            <a:ext cx="975492" cy="97420"/>
            <a:chOff x="5853135" y="4370511"/>
            <a:chExt cx="975492" cy="974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3135" y="4370511"/>
              <a:ext cx="975492" cy="974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53135" y="5835565"/>
            <a:ext cx="964258" cy="97420"/>
            <a:chOff x="5853135" y="5835565"/>
            <a:chExt cx="964258" cy="974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3135" y="5835565"/>
              <a:ext cx="964258" cy="974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01088" y="3852540"/>
            <a:ext cx="1970075" cy="1290317"/>
            <a:chOff x="6801088" y="3852540"/>
            <a:chExt cx="1970075" cy="129031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1088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06705" y="5284787"/>
            <a:ext cx="1970075" cy="1290317"/>
            <a:chOff x="6806705" y="5284787"/>
            <a:chExt cx="1970075" cy="129031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6705" y="5284787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00569" y="1942626"/>
            <a:ext cx="3404498" cy="1645740"/>
            <a:chOff x="5600569" y="1942626"/>
            <a:chExt cx="3404498" cy="164574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0569" y="1942626"/>
              <a:ext cx="3404498" cy="164574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972422" y="2414064"/>
            <a:ext cx="46608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기능 요구사항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70975" y="4036033"/>
            <a:ext cx="197007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전자결재 기능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(전자결재  및 </a:t>
            </a:r>
          </a:p>
          <a:p>
            <a:pPr algn="ctr"/>
            <a:r>
              <a:rPr lang="en-US" sz="1800" dirty="0" err="1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전자결재</a:t>
            </a:r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 문서함)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28837" y="5548709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마이페이지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(주소록, 개인정보)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5853135" y="7300885"/>
            <a:ext cx="964258" cy="97420"/>
            <a:chOff x="5853135" y="7300885"/>
            <a:chExt cx="964258" cy="9742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3135" y="7300885"/>
              <a:ext cx="964258" cy="974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06705" y="6750107"/>
            <a:ext cx="1970075" cy="1290317"/>
            <a:chOff x="6806705" y="6750107"/>
            <a:chExt cx="1970075" cy="129031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6705" y="6750107"/>
              <a:ext cx="1970075" cy="129031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409271" y="7077800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커뮤니티</a:t>
            </a:r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 기능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(공지, 설문조사)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15" name="그룹 1015"/>
          <p:cNvGrpSpPr/>
          <p:nvPr/>
        </p:nvGrpSpPr>
        <p:grpSpPr>
          <a:xfrm>
            <a:off x="5853135" y="8829842"/>
            <a:ext cx="964258" cy="97420"/>
            <a:chOff x="5853135" y="8829842"/>
            <a:chExt cx="964258" cy="9742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3135" y="8829842"/>
              <a:ext cx="964258" cy="9742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806705" y="8279063"/>
            <a:ext cx="1970075" cy="1290317"/>
            <a:chOff x="6806705" y="8279063"/>
            <a:chExt cx="1970075" cy="129031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6705" y="8279063"/>
              <a:ext cx="1970075" cy="1290317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409271" y="8744981"/>
            <a:ext cx="27649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 err="1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업무</a:t>
            </a:r>
            <a:r>
              <a:rPr lang="en-US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 </a:t>
            </a:r>
            <a:r>
              <a:rPr lang="en-US" sz="1800" dirty="0" err="1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관리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17" name="그룹 1017"/>
          <p:cNvGrpSpPr/>
          <p:nvPr/>
        </p:nvGrpSpPr>
        <p:grpSpPr>
          <a:xfrm>
            <a:off x="9849906" y="7273347"/>
            <a:ext cx="946489" cy="97420"/>
            <a:chOff x="9849906" y="7273347"/>
            <a:chExt cx="946489" cy="9742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9906" y="7273347"/>
              <a:ext cx="946489" cy="9742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754200" y="6765051"/>
            <a:ext cx="1970075" cy="1290317"/>
            <a:chOff x="10754200" y="6765051"/>
            <a:chExt cx="1970075" cy="129031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4200" y="6765051"/>
              <a:ext cx="1970075" cy="1290317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338899" y="7095305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안전한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자료 보관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9827418" y="8712671"/>
            <a:ext cx="1043909" cy="97420"/>
            <a:chOff x="9787427" y="8704883"/>
            <a:chExt cx="1043909" cy="974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7427" y="8704883"/>
              <a:ext cx="1043909" cy="974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773586" y="8184683"/>
            <a:ext cx="1970075" cy="1290317"/>
            <a:chOff x="10773586" y="8184683"/>
            <a:chExt cx="1970075" cy="129031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3586" y="8184683"/>
              <a:ext cx="1970075" cy="1290317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10420128" y="8521352"/>
            <a:ext cx="27649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생산성 향상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(빠른 업무 공유)</a:t>
            </a:r>
          </a:p>
          <a:p>
            <a:pPr algn="ctr"/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38B57C-151C-9513-0F3A-341B34B7DE5C}"/>
              </a:ext>
            </a:extLst>
          </p:cNvPr>
          <p:cNvGrpSpPr/>
          <p:nvPr/>
        </p:nvGrpSpPr>
        <p:grpSpPr>
          <a:xfrm>
            <a:off x="457200" y="2406040"/>
            <a:ext cx="4660800" cy="6056578"/>
            <a:chOff x="457200" y="2406040"/>
            <a:chExt cx="4660800" cy="605657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37913" y="4833925"/>
              <a:ext cx="975492" cy="97420"/>
              <a:chOff x="5853135" y="4370511"/>
              <a:chExt cx="975492" cy="9742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53135" y="4370511"/>
                <a:ext cx="975492" cy="974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285866" y="4315954"/>
              <a:ext cx="1970075" cy="1290317"/>
              <a:chOff x="6801088" y="3852540"/>
              <a:chExt cx="1970075" cy="129031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01088" y="3852540"/>
                <a:ext cx="1970075" cy="129031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85347" y="2406040"/>
              <a:ext cx="3404498" cy="1645740"/>
              <a:chOff x="5600569" y="1942626"/>
              <a:chExt cx="3404498" cy="164574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0569" y="1942626"/>
                <a:ext cx="3404498" cy="1645740"/>
              </a:xfrm>
              <a:prstGeom prst="rect">
                <a:avLst/>
              </a:prstGeom>
            </p:spPr>
          </p:pic>
        </p:grpSp>
        <p:sp>
          <p:nvSpPr>
            <p:cNvPr id="42" name="Object 42"/>
            <p:cNvSpPr txBox="1"/>
            <p:nvPr/>
          </p:nvSpPr>
          <p:spPr>
            <a:xfrm>
              <a:off x="457200" y="2877478"/>
              <a:ext cx="4660800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5400000">
              <a:off x="855783" y="4353261"/>
              <a:ext cx="964258" cy="97420"/>
              <a:chOff x="5853135" y="7300885"/>
              <a:chExt cx="964258" cy="9742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79" name="그룹 1011">
              <a:extLst>
                <a:ext uri="{FF2B5EF4-FFF2-40B4-BE49-F238E27FC236}">
                  <a16:creationId xmlns:a16="http://schemas.microsoft.com/office/drawing/2014/main" id="{E78C1722-ACA6-8819-A3CF-5AF36289CF1A}"/>
                </a:ext>
              </a:extLst>
            </p:cNvPr>
            <p:cNvGrpSpPr/>
            <p:nvPr/>
          </p:nvGrpSpPr>
          <p:grpSpPr>
            <a:xfrm>
              <a:off x="2281153" y="7172301"/>
              <a:ext cx="1970075" cy="1290317"/>
              <a:chOff x="6806705" y="5284787"/>
              <a:chExt cx="1970075" cy="1290317"/>
            </a:xfrm>
          </p:grpSpPr>
          <p:pic>
            <p:nvPicPr>
              <p:cNvPr id="80" name="Object 36">
                <a:extLst>
                  <a:ext uri="{FF2B5EF4-FFF2-40B4-BE49-F238E27FC236}">
                    <a16:creationId xmlns:a16="http://schemas.microsoft.com/office/drawing/2014/main" id="{925C41D3-151C-40AC-2D7E-938A270A4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06705" y="5284787"/>
                <a:ext cx="1970075" cy="1290317"/>
              </a:xfrm>
              <a:prstGeom prst="rect">
                <a:avLst/>
              </a:prstGeom>
            </p:spPr>
          </p:pic>
        </p:grpSp>
        <p:grpSp>
          <p:nvGrpSpPr>
            <p:cNvPr id="82" name="그룹 1008">
              <a:extLst>
                <a:ext uri="{FF2B5EF4-FFF2-40B4-BE49-F238E27FC236}">
                  <a16:creationId xmlns:a16="http://schemas.microsoft.com/office/drawing/2014/main" id="{AB77841E-405E-B7B2-EE30-EC8E034F3EED}"/>
                </a:ext>
              </a:extLst>
            </p:cNvPr>
            <p:cNvGrpSpPr/>
            <p:nvPr/>
          </p:nvGrpSpPr>
          <p:grpSpPr>
            <a:xfrm>
              <a:off x="1323978" y="7728850"/>
              <a:ext cx="975492" cy="97420"/>
              <a:chOff x="5853135" y="4370511"/>
              <a:chExt cx="975492" cy="97420"/>
            </a:xfrm>
          </p:grpSpPr>
          <p:pic>
            <p:nvPicPr>
              <p:cNvPr id="83" name="Object 27">
                <a:extLst>
                  <a:ext uri="{FF2B5EF4-FFF2-40B4-BE49-F238E27FC236}">
                    <a16:creationId xmlns:a16="http://schemas.microsoft.com/office/drawing/2014/main" id="{8A4C79AE-18C7-75A3-6040-AE9CF6ABA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53135" y="4370511"/>
                <a:ext cx="975492" cy="97420"/>
              </a:xfrm>
              <a:prstGeom prst="rect">
                <a:avLst/>
              </a:prstGeom>
            </p:spPr>
          </p:pic>
        </p:grpSp>
        <p:grpSp>
          <p:nvGrpSpPr>
            <p:cNvPr id="84" name="그룹 1013">
              <a:extLst>
                <a:ext uri="{FF2B5EF4-FFF2-40B4-BE49-F238E27FC236}">
                  <a16:creationId xmlns:a16="http://schemas.microsoft.com/office/drawing/2014/main" id="{48EB8A10-F87B-A977-C98D-47A2A8C88FA6}"/>
                </a:ext>
              </a:extLst>
            </p:cNvPr>
            <p:cNvGrpSpPr/>
            <p:nvPr/>
          </p:nvGrpSpPr>
          <p:grpSpPr>
            <a:xfrm rot="5400000">
              <a:off x="855783" y="5316054"/>
              <a:ext cx="964258" cy="97420"/>
              <a:chOff x="5853135" y="7300885"/>
              <a:chExt cx="964258" cy="97420"/>
            </a:xfrm>
          </p:grpSpPr>
          <p:pic>
            <p:nvPicPr>
              <p:cNvPr id="85" name="Object 45">
                <a:extLst>
                  <a:ext uri="{FF2B5EF4-FFF2-40B4-BE49-F238E27FC236}">
                    <a16:creationId xmlns:a16="http://schemas.microsoft.com/office/drawing/2014/main" id="{7174D1CF-BDC6-C04B-9C13-5F028CB7F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86" name="그룹 1013">
              <a:extLst>
                <a:ext uri="{FF2B5EF4-FFF2-40B4-BE49-F238E27FC236}">
                  <a16:creationId xmlns:a16="http://schemas.microsoft.com/office/drawing/2014/main" id="{711D727A-80EA-1CC8-4320-73949A329CEB}"/>
                </a:ext>
              </a:extLst>
            </p:cNvPr>
            <p:cNvGrpSpPr/>
            <p:nvPr/>
          </p:nvGrpSpPr>
          <p:grpSpPr>
            <a:xfrm rot="5400000">
              <a:off x="855783" y="6282463"/>
              <a:ext cx="964258" cy="97420"/>
              <a:chOff x="5853135" y="7300885"/>
              <a:chExt cx="964258" cy="97420"/>
            </a:xfrm>
          </p:grpSpPr>
          <p:pic>
            <p:nvPicPr>
              <p:cNvPr id="87" name="Object 45">
                <a:extLst>
                  <a:ext uri="{FF2B5EF4-FFF2-40B4-BE49-F238E27FC236}">
                    <a16:creationId xmlns:a16="http://schemas.microsoft.com/office/drawing/2014/main" id="{C8B0696A-4B78-962F-77CE-38CE56E0A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88" name="그룹 1013">
              <a:extLst>
                <a:ext uri="{FF2B5EF4-FFF2-40B4-BE49-F238E27FC236}">
                  <a16:creationId xmlns:a16="http://schemas.microsoft.com/office/drawing/2014/main" id="{C3CE0823-7391-ED84-F85D-B2FE5A2E5C6B}"/>
                </a:ext>
              </a:extLst>
            </p:cNvPr>
            <p:cNvGrpSpPr/>
            <p:nvPr/>
          </p:nvGrpSpPr>
          <p:grpSpPr>
            <a:xfrm rot="5400000">
              <a:off x="855784" y="7246721"/>
              <a:ext cx="964258" cy="97420"/>
              <a:chOff x="5853135" y="7300885"/>
              <a:chExt cx="964258" cy="97420"/>
            </a:xfrm>
          </p:grpSpPr>
          <p:pic>
            <p:nvPicPr>
              <p:cNvPr id="89" name="Object 45">
                <a:extLst>
                  <a:ext uri="{FF2B5EF4-FFF2-40B4-BE49-F238E27FC236}">
                    <a16:creationId xmlns:a16="http://schemas.microsoft.com/office/drawing/2014/main" id="{621912F3-7D72-1CF9-D3D6-0285DDBE4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</p:grpSp>
      <p:sp>
        <p:nvSpPr>
          <p:cNvPr id="39" name="Object 43">
            <a:extLst>
              <a:ext uri="{FF2B5EF4-FFF2-40B4-BE49-F238E27FC236}">
                <a16:creationId xmlns:a16="http://schemas.microsoft.com/office/drawing/2014/main" id="{BE753C72-097B-8545-DCC4-B28E45450824}"/>
              </a:ext>
            </a:extLst>
          </p:cNvPr>
          <p:cNvSpPr txBox="1"/>
          <p:nvPr/>
        </p:nvSpPr>
        <p:spPr>
          <a:xfrm>
            <a:off x="2257053" y="4488747"/>
            <a:ext cx="197007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전자결재 기능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(전자결재  및 </a:t>
            </a:r>
          </a:p>
          <a:p>
            <a:pPr algn="ctr"/>
            <a:r>
              <a:rPr lang="en-US" sz="1800" dirty="0" err="1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전자결재</a:t>
            </a:r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 문서함)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6E1DB8-C409-C25D-F46B-A4964EECA851}"/>
              </a:ext>
            </a:extLst>
          </p:cNvPr>
          <p:cNvGrpSpPr/>
          <p:nvPr/>
        </p:nvGrpSpPr>
        <p:grpSpPr>
          <a:xfrm>
            <a:off x="6111410" y="2566464"/>
            <a:ext cx="10515600" cy="2831420"/>
            <a:chOff x="5959010" y="2414064"/>
            <a:chExt cx="10515600" cy="2831420"/>
          </a:xfrm>
        </p:grpSpPr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F27FA533-7BAA-D172-6B6D-885C0F77BB60}"/>
                </a:ext>
              </a:extLst>
            </p:cNvPr>
            <p:cNvSpPr txBox="1"/>
            <p:nvPr/>
          </p:nvSpPr>
          <p:spPr>
            <a:xfrm>
              <a:off x="8955414" y="2414064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E189BA-B673-AE18-164A-5C442454EEFB}"/>
                </a:ext>
              </a:extLst>
            </p:cNvPr>
            <p:cNvSpPr txBox="1"/>
            <p:nvPr/>
          </p:nvSpPr>
          <p:spPr>
            <a:xfrm>
              <a:off x="5959010" y="2460230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 서식을 선택할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휴가 신청서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계획 외 업무 정의서 등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A9E678-9E68-99C8-107C-B6765D42870D}"/>
                </a:ext>
              </a:extLst>
            </p:cNvPr>
            <p:cNvSpPr txBox="1"/>
            <p:nvPr/>
          </p:nvSpPr>
          <p:spPr>
            <a:xfrm>
              <a:off x="5959010" y="3208710"/>
              <a:ext cx="3946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결재선 변경이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613720-35C6-CBFC-1BBA-F704B9FD2C30}"/>
                </a:ext>
              </a:extLst>
            </p:cNvPr>
            <p:cNvSpPr txBox="1"/>
            <p:nvPr/>
          </p:nvSpPr>
          <p:spPr>
            <a:xfrm>
              <a:off x="5959010" y="3965487"/>
              <a:ext cx="466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 진행 과정을 볼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9131F2-6050-718A-3C59-2B2123A8DBDD}"/>
                </a:ext>
              </a:extLst>
            </p:cNvPr>
            <p:cNvSpPr txBox="1"/>
            <p:nvPr/>
          </p:nvSpPr>
          <p:spPr>
            <a:xfrm>
              <a:off x="5959010" y="4722264"/>
              <a:ext cx="9890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 문서가 </a:t>
              </a:r>
              <a:r>
                <a:rPr lang="ko-KR" altLang="en-US" sz="28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결재되면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결재함에 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‘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 진행중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’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상태로 등록된다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83A6D8-2B7E-4CE6-F672-D876E4F3AC7E}"/>
              </a:ext>
            </a:extLst>
          </p:cNvPr>
          <p:cNvGrpSpPr/>
          <p:nvPr/>
        </p:nvGrpSpPr>
        <p:grpSpPr>
          <a:xfrm>
            <a:off x="6111410" y="6430936"/>
            <a:ext cx="10526205" cy="2790668"/>
            <a:chOff x="6078753" y="6740238"/>
            <a:chExt cx="10526205" cy="2790668"/>
          </a:xfrm>
        </p:grpSpPr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F3C55BA1-0A4A-0042-C236-E40384D5EA6B}"/>
                </a:ext>
              </a:extLst>
            </p:cNvPr>
            <p:cNvSpPr txBox="1"/>
            <p:nvPr/>
          </p:nvSpPr>
          <p:spPr>
            <a:xfrm>
              <a:off x="9085762" y="6740238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475E8E-381D-2881-642F-1FC240F69C26}"/>
                </a:ext>
              </a:extLst>
            </p:cNvPr>
            <p:cNvSpPr txBox="1"/>
            <p:nvPr/>
          </p:nvSpPr>
          <p:spPr>
            <a:xfrm>
              <a:off x="6089358" y="6786404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사원들의 주소록을 볼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업무용 전화번호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이메일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8AA955-38A1-5D2D-0A9B-CF525CFF3AE5}"/>
                </a:ext>
              </a:extLst>
            </p:cNvPr>
            <p:cNvSpPr txBox="1"/>
            <p:nvPr/>
          </p:nvSpPr>
          <p:spPr>
            <a:xfrm>
              <a:off x="6096001" y="7534884"/>
              <a:ext cx="68917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나의 근태 정보를 확인할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근속일수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B962C3-8464-94B8-B7F3-04EF9DE8740F}"/>
                </a:ext>
              </a:extLst>
            </p:cNvPr>
            <p:cNvSpPr txBox="1"/>
            <p:nvPr/>
          </p:nvSpPr>
          <p:spPr>
            <a:xfrm>
              <a:off x="6089357" y="8291661"/>
              <a:ext cx="7093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개인정보 변경이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관리자 승인 이후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D3EBDC-EB0E-941E-F8A6-DFBD9F81952B}"/>
                </a:ext>
              </a:extLst>
            </p:cNvPr>
            <p:cNvSpPr txBox="1"/>
            <p:nvPr/>
          </p:nvSpPr>
          <p:spPr>
            <a:xfrm>
              <a:off x="6078753" y="9007686"/>
              <a:ext cx="7093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구성원 관리가 가능하다 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과장 급 이상 가능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</p:grpSp>
      <p:sp>
        <p:nvSpPr>
          <p:cNvPr id="56" name="Object 44">
            <a:extLst>
              <a:ext uri="{FF2B5EF4-FFF2-40B4-BE49-F238E27FC236}">
                <a16:creationId xmlns:a16="http://schemas.microsoft.com/office/drawing/2014/main" id="{6CF0D942-C1A7-0DBC-6572-E94B7392786F}"/>
              </a:ext>
            </a:extLst>
          </p:cNvPr>
          <p:cNvSpPr txBox="1"/>
          <p:nvPr/>
        </p:nvSpPr>
        <p:spPr>
          <a:xfrm>
            <a:off x="1892875" y="7494293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마이페이지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(주소록, 개인정보)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34AFA0-4FD4-ED9B-7887-557392F130D8}"/>
              </a:ext>
            </a:extLst>
          </p:cNvPr>
          <p:cNvGrpSpPr/>
          <p:nvPr/>
        </p:nvGrpSpPr>
        <p:grpSpPr>
          <a:xfrm>
            <a:off x="6111410" y="6813302"/>
            <a:ext cx="10777245" cy="2074643"/>
            <a:chOff x="5959009" y="2414064"/>
            <a:chExt cx="10777245" cy="2074643"/>
          </a:xfrm>
        </p:grpSpPr>
        <p:sp>
          <p:nvSpPr>
            <p:cNvPr id="21" name="Object 21"/>
            <p:cNvSpPr txBox="1"/>
            <p:nvPr/>
          </p:nvSpPr>
          <p:spPr>
            <a:xfrm>
              <a:off x="8955414" y="2414064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A80093-2C98-F650-F136-8A5B1D7902B5}"/>
                </a:ext>
              </a:extLst>
            </p:cNvPr>
            <p:cNvSpPr txBox="1"/>
            <p:nvPr/>
          </p:nvSpPr>
          <p:spPr>
            <a:xfrm>
              <a:off x="5959010" y="2460230"/>
              <a:ext cx="107772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개인 일정 관리가 가능하다 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(ex.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주간 일정 등록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미팅 스케줄 확인 등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…)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C03A0D-7BD5-BF55-FC90-3BD3F56572AE}"/>
                </a:ext>
              </a:extLst>
            </p:cNvPr>
            <p:cNvSpPr txBox="1"/>
            <p:nvPr/>
          </p:nvSpPr>
          <p:spPr>
            <a:xfrm>
              <a:off x="5965652" y="3208710"/>
              <a:ext cx="10531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사내 공통 업무 일정 관리가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과장 급 이상 등록 및 수정 가능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00D20D-1F9D-DBFD-3C33-9E0E8D384800}"/>
                </a:ext>
              </a:extLst>
            </p:cNvPr>
            <p:cNvSpPr txBox="1"/>
            <p:nvPr/>
          </p:nvSpPr>
          <p:spPr>
            <a:xfrm>
              <a:off x="5959009" y="3965487"/>
              <a:ext cx="838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계획 및 진행사항 일정 관리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38B57C-151C-9513-0F3A-341B34B7DE5C}"/>
              </a:ext>
            </a:extLst>
          </p:cNvPr>
          <p:cNvGrpSpPr/>
          <p:nvPr/>
        </p:nvGrpSpPr>
        <p:grpSpPr>
          <a:xfrm>
            <a:off x="457200" y="2406040"/>
            <a:ext cx="4660800" cy="6056578"/>
            <a:chOff x="457200" y="2406040"/>
            <a:chExt cx="4660800" cy="605657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37913" y="4833925"/>
              <a:ext cx="975492" cy="97420"/>
              <a:chOff x="5853135" y="4370511"/>
              <a:chExt cx="975492" cy="9742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53135" y="4370511"/>
                <a:ext cx="975492" cy="974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285866" y="4315954"/>
              <a:ext cx="1970075" cy="1290317"/>
              <a:chOff x="6801088" y="3852540"/>
              <a:chExt cx="1970075" cy="129031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01088" y="3852540"/>
                <a:ext cx="1970075" cy="129031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85347" y="2406040"/>
              <a:ext cx="3404498" cy="1645740"/>
              <a:chOff x="5600569" y="1942626"/>
              <a:chExt cx="3404498" cy="164574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00569" y="1942626"/>
                <a:ext cx="3404498" cy="1645740"/>
              </a:xfrm>
              <a:prstGeom prst="rect">
                <a:avLst/>
              </a:prstGeom>
            </p:spPr>
          </p:pic>
        </p:grpSp>
        <p:sp>
          <p:nvSpPr>
            <p:cNvPr id="42" name="Object 42"/>
            <p:cNvSpPr txBox="1"/>
            <p:nvPr/>
          </p:nvSpPr>
          <p:spPr>
            <a:xfrm>
              <a:off x="457200" y="2877478"/>
              <a:ext cx="4660800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5400000">
              <a:off x="855783" y="4353261"/>
              <a:ext cx="964258" cy="97420"/>
              <a:chOff x="5853135" y="7300885"/>
              <a:chExt cx="964258" cy="9742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79" name="그룹 1011">
              <a:extLst>
                <a:ext uri="{FF2B5EF4-FFF2-40B4-BE49-F238E27FC236}">
                  <a16:creationId xmlns:a16="http://schemas.microsoft.com/office/drawing/2014/main" id="{E78C1722-ACA6-8819-A3CF-5AF36289CF1A}"/>
                </a:ext>
              </a:extLst>
            </p:cNvPr>
            <p:cNvGrpSpPr/>
            <p:nvPr/>
          </p:nvGrpSpPr>
          <p:grpSpPr>
            <a:xfrm>
              <a:off x="2281153" y="7172301"/>
              <a:ext cx="1970075" cy="1290317"/>
              <a:chOff x="6806705" y="5284787"/>
              <a:chExt cx="1970075" cy="1290317"/>
            </a:xfrm>
          </p:grpSpPr>
          <p:pic>
            <p:nvPicPr>
              <p:cNvPr id="80" name="Object 36">
                <a:extLst>
                  <a:ext uri="{FF2B5EF4-FFF2-40B4-BE49-F238E27FC236}">
                    <a16:creationId xmlns:a16="http://schemas.microsoft.com/office/drawing/2014/main" id="{925C41D3-151C-40AC-2D7E-938A270A4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06705" y="5284787"/>
                <a:ext cx="1970075" cy="1290317"/>
              </a:xfrm>
              <a:prstGeom prst="rect">
                <a:avLst/>
              </a:prstGeom>
            </p:spPr>
          </p:pic>
        </p:grpSp>
        <p:grpSp>
          <p:nvGrpSpPr>
            <p:cNvPr id="82" name="그룹 1008">
              <a:extLst>
                <a:ext uri="{FF2B5EF4-FFF2-40B4-BE49-F238E27FC236}">
                  <a16:creationId xmlns:a16="http://schemas.microsoft.com/office/drawing/2014/main" id="{AB77841E-405E-B7B2-EE30-EC8E034F3EED}"/>
                </a:ext>
              </a:extLst>
            </p:cNvPr>
            <p:cNvGrpSpPr/>
            <p:nvPr/>
          </p:nvGrpSpPr>
          <p:grpSpPr>
            <a:xfrm>
              <a:off x="1323978" y="7728850"/>
              <a:ext cx="975492" cy="97420"/>
              <a:chOff x="5853135" y="4370511"/>
              <a:chExt cx="975492" cy="97420"/>
            </a:xfrm>
          </p:grpSpPr>
          <p:pic>
            <p:nvPicPr>
              <p:cNvPr id="83" name="Object 27">
                <a:extLst>
                  <a:ext uri="{FF2B5EF4-FFF2-40B4-BE49-F238E27FC236}">
                    <a16:creationId xmlns:a16="http://schemas.microsoft.com/office/drawing/2014/main" id="{8A4C79AE-18C7-75A3-6040-AE9CF6ABA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53135" y="4370511"/>
                <a:ext cx="975492" cy="97420"/>
              </a:xfrm>
              <a:prstGeom prst="rect">
                <a:avLst/>
              </a:prstGeom>
            </p:spPr>
          </p:pic>
        </p:grpSp>
        <p:grpSp>
          <p:nvGrpSpPr>
            <p:cNvPr id="84" name="그룹 1013">
              <a:extLst>
                <a:ext uri="{FF2B5EF4-FFF2-40B4-BE49-F238E27FC236}">
                  <a16:creationId xmlns:a16="http://schemas.microsoft.com/office/drawing/2014/main" id="{48EB8A10-F87B-A977-C98D-47A2A8C88FA6}"/>
                </a:ext>
              </a:extLst>
            </p:cNvPr>
            <p:cNvGrpSpPr/>
            <p:nvPr/>
          </p:nvGrpSpPr>
          <p:grpSpPr>
            <a:xfrm rot="5400000">
              <a:off x="855783" y="5316054"/>
              <a:ext cx="964258" cy="97420"/>
              <a:chOff x="5853135" y="7300885"/>
              <a:chExt cx="964258" cy="97420"/>
            </a:xfrm>
          </p:grpSpPr>
          <p:pic>
            <p:nvPicPr>
              <p:cNvPr id="85" name="Object 45">
                <a:extLst>
                  <a:ext uri="{FF2B5EF4-FFF2-40B4-BE49-F238E27FC236}">
                    <a16:creationId xmlns:a16="http://schemas.microsoft.com/office/drawing/2014/main" id="{7174D1CF-BDC6-C04B-9C13-5F028CB7F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86" name="그룹 1013">
              <a:extLst>
                <a:ext uri="{FF2B5EF4-FFF2-40B4-BE49-F238E27FC236}">
                  <a16:creationId xmlns:a16="http://schemas.microsoft.com/office/drawing/2014/main" id="{711D727A-80EA-1CC8-4320-73949A329CEB}"/>
                </a:ext>
              </a:extLst>
            </p:cNvPr>
            <p:cNvGrpSpPr/>
            <p:nvPr/>
          </p:nvGrpSpPr>
          <p:grpSpPr>
            <a:xfrm rot="5400000">
              <a:off x="855783" y="6282463"/>
              <a:ext cx="964258" cy="97420"/>
              <a:chOff x="5853135" y="7300885"/>
              <a:chExt cx="964258" cy="97420"/>
            </a:xfrm>
          </p:grpSpPr>
          <p:pic>
            <p:nvPicPr>
              <p:cNvPr id="87" name="Object 45">
                <a:extLst>
                  <a:ext uri="{FF2B5EF4-FFF2-40B4-BE49-F238E27FC236}">
                    <a16:creationId xmlns:a16="http://schemas.microsoft.com/office/drawing/2014/main" id="{C8B0696A-4B78-962F-77CE-38CE56E0A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  <p:grpSp>
          <p:nvGrpSpPr>
            <p:cNvPr id="88" name="그룹 1013">
              <a:extLst>
                <a:ext uri="{FF2B5EF4-FFF2-40B4-BE49-F238E27FC236}">
                  <a16:creationId xmlns:a16="http://schemas.microsoft.com/office/drawing/2014/main" id="{C3CE0823-7391-ED84-F85D-B2FE5A2E5C6B}"/>
                </a:ext>
              </a:extLst>
            </p:cNvPr>
            <p:cNvGrpSpPr/>
            <p:nvPr/>
          </p:nvGrpSpPr>
          <p:grpSpPr>
            <a:xfrm rot="5400000">
              <a:off x="855784" y="7246721"/>
              <a:ext cx="964258" cy="97420"/>
              <a:chOff x="5853135" y="7300885"/>
              <a:chExt cx="964258" cy="97420"/>
            </a:xfrm>
          </p:grpSpPr>
          <p:pic>
            <p:nvPicPr>
              <p:cNvPr id="89" name="Object 45">
                <a:extLst>
                  <a:ext uri="{FF2B5EF4-FFF2-40B4-BE49-F238E27FC236}">
                    <a16:creationId xmlns:a16="http://schemas.microsoft.com/office/drawing/2014/main" id="{621912F3-7D72-1CF9-D3D6-0285DDBE4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53135" y="7300885"/>
                <a:ext cx="964258" cy="97420"/>
              </a:xfrm>
              <a:prstGeom prst="rect">
                <a:avLst/>
              </a:prstGeom>
            </p:spPr>
          </p:pic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3F101A5-26A4-06E4-B893-4D97C4D63B1D}"/>
              </a:ext>
            </a:extLst>
          </p:cNvPr>
          <p:cNvGrpSpPr/>
          <p:nvPr/>
        </p:nvGrpSpPr>
        <p:grpSpPr>
          <a:xfrm>
            <a:off x="6111410" y="2566464"/>
            <a:ext cx="10515600" cy="2831420"/>
            <a:chOff x="5959010" y="2414064"/>
            <a:chExt cx="10515600" cy="2831420"/>
          </a:xfrm>
        </p:grpSpPr>
        <p:sp>
          <p:nvSpPr>
            <p:cNvPr id="91" name="Object 21">
              <a:extLst>
                <a:ext uri="{FF2B5EF4-FFF2-40B4-BE49-F238E27FC236}">
                  <a16:creationId xmlns:a16="http://schemas.microsoft.com/office/drawing/2014/main" id="{C0E82C83-8FF0-2060-675A-67EC9EF9E7AC}"/>
                </a:ext>
              </a:extLst>
            </p:cNvPr>
            <p:cNvSpPr txBox="1"/>
            <p:nvPr/>
          </p:nvSpPr>
          <p:spPr>
            <a:xfrm>
              <a:off x="8955414" y="2414064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00DEA5-AAB2-53F0-BF15-4BAA28BE8074}"/>
                </a:ext>
              </a:extLst>
            </p:cNvPr>
            <p:cNvSpPr txBox="1"/>
            <p:nvPr/>
          </p:nvSpPr>
          <p:spPr>
            <a:xfrm>
              <a:off x="5959010" y="2460230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공지사항을 작성할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부장급 이상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011DAF-8C66-ED6F-DBEC-C27CFBCD4623}"/>
                </a:ext>
              </a:extLst>
            </p:cNvPr>
            <p:cNvSpPr txBox="1"/>
            <p:nvPr/>
          </p:nvSpPr>
          <p:spPr>
            <a:xfrm>
              <a:off x="5959010" y="3208710"/>
              <a:ext cx="615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설문조사 기능이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3E2655-EC1C-F39B-76A1-1DB58663A119}"/>
                </a:ext>
              </a:extLst>
            </p:cNvPr>
            <p:cNvSpPr txBox="1"/>
            <p:nvPr/>
          </p:nvSpPr>
          <p:spPr>
            <a:xfrm>
              <a:off x="5959010" y="3965487"/>
              <a:ext cx="466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메신저 기능 구현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24DDCE4-FDAF-540F-CA20-F44CEE5BB481}"/>
                </a:ext>
              </a:extLst>
            </p:cNvPr>
            <p:cNvSpPr txBox="1"/>
            <p:nvPr/>
          </p:nvSpPr>
          <p:spPr>
            <a:xfrm>
              <a:off x="5959010" y="4722264"/>
              <a:ext cx="9890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사내 전자메일 기능 </a:t>
              </a:r>
              <a:endParaRPr lang="ko-KR" altLang="en-US" dirty="0"/>
            </a:p>
          </p:txBody>
        </p:sp>
      </p:grpSp>
      <p:sp>
        <p:nvSpPr>
          <p:cNvPr id="37" name="Object 58">
            <a:extLst>
              <a:ext uri="{FF2B5EF4-FFF2-40B4-BE49-F238E27FC236}">
                <a16:creationId xmlns:a16="http://schemas.microsoft.com/office/drawing/2014/main" id="{D9889825-6860-8406-352F-E4E6DA186BE9}"/>
              </a:ext>
            </a:extLst>
          </p:cNvPr>
          <p:cNvSpPr txBox="1"/>
          <p:nvPr/>
        </p:nvSpPr>
        <p:spPr>
          <a:xfrm>
            <a:off x="1883716" y="7643119"/>
            <a:ext cx="27649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 err="1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업무관리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8" name="Object 51">
            <a:extLst>
              <a:ext uri="{FF2B5EF4-FFF2-40B4-BE49-F238E27FC236}">
                <a16:creationId xmlns:a16="http://schemas.microsoft.com/office/drawing/2014/main" id="{29BED8C2-CE9E-957C-BB7F-2280677D2465}"/>
              </a:ext>
            </a:extLst>
          </p:cNvPr>
          <p:cNvSpPr txBox="1"/>
          <p:nvPr/>
        </p:nvSpPr>
        <p:spPr>
          <a:xfrm>
            <a:off x="1921816" y="4608179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커뮤니티</a:t>
            </a:r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 기능</a:t>
            </a:r>
          </a:p>
          <a:p>
            <a:pPr algn="ctr"/>
            <a:r>
              <a:rPr lang="en-US" sz="1800" dirty="0">
                <a:solidFill>
                  <a:srgbClr val="EA4333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(공지, 설문조사)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9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ject 3">
            <a:extLst>
              <a:ext uri="{FF2B5EF4-FFF2-40B4-BE49-F238E27FC236}">
                <a16:creationId xmlns:a16="http://schemas.microsoft.com/office/drawing/2014/main" id="{A305A9C3-ABC4-7B45-2756-6F1189283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1345327" y="5065427"/>
            <a:ext cx="5338503" cy="97644"/>
          </a:xfrm>
          <a:prstGeom prst="rect">
            <a:avLst/>
          </a:prstGeom>
        </p:spPr>
      </p:pic>
      <p:grpSp>
        <p:nvGrpSpPr>
          <p:cNvPr id="112" name="그룹 1002">
            <a:extLst>
              <a:ext uri="{FF2B5EF4-FFF2-40B4-BE49-F238E27FC236}">
                <a16:creationId xmlns:a16="http://schemas.microsoft.com/office/drawing/2014/main" id="{4B0D24AD-44DA-BFD4-054D-D6B648B08DCC}"/>
              </a:ext>
            </a:extLst>
          </p:cNvPr>
          <p:cNvGrpSpPr/>
          <p:nvPr/>
        </p:nvGrpSpPr>
        <p:grpSpPr>
          <a:xfrm>
            <a:off x="1323978" y="7728850"/>
            <a:ext cx="975492" cy="97420"/>
            <a:chOff x="9884846" y="4363980"/>
            <a:chExt cx="926782" cy="97420"/>
          </a:xfrm>
        </p:grpSpPr>
        <p:pic>
          <p:nvPicPr>
            <p:cNvPr id="113" name="Object 6">
              <a:extLst>
                <a:ext uri="{FF2B5EF4-FFF2-40B4-BE49-F238E27FC236}">
                  <a16:creationId xmlns:a16="http://schemas.microsoft.com/office/drawing/2014/main" id="{64894CC9-CAB7-85E4-7117-5456D4D8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846" y="4363980"/>
              <a:ext cx="926782" cy="97420"/>
            </a:xfrm>
            <a:prstGeom prst="rect">
              <a:avLst/>
            </a:prstGeom>
          </p:spPr>
        </p:pic>
      </p:grpSp>
      <p:grpSp>
        <p:nvGrpSpPr>
          <p:cNvPr id="108" name="그룹 1004">
            <a:extLst>
              <a:ext uri="{FF2B5EF4-FFF2-40B4-BE49-F238E27FC236}">
                <a16:creationId xmlns:a16="http://schemas.microsoft.com/office/drawing/2014/main" id="{59964185-5EDB-96D5-EDAF-1B290D29A7DE}"/>
              </a:ext>
            </a:extLst>
          </p:cNvPr>
          <p:cNvGrpSpPr/>
          <p:nvPr/>
        </p:nvGrpSpPr>
        <p:grpSpPr>
          <a:xfrm>
            <a:off x="2281153" y="7172299"/>
            <a:ext cx="1970075" cy="1290317"/>
            <a:chOff x="10754200" y="3852540"/>
            <a:chExt cx="1970075" cy="1290317"/>
          </a:xfrm>
        </p:grpSpPr>
        <p:pic>
          <p:nvPicPr>
            <p:cNvPr id="109" name="Object 12">
              <a:extLst>
                <a:ext uri="{FF2B5EF4-FFF2-40B4-BE49-F238E27FC236}">
                  <a16:creationId xmlns:a16="http://schemas.microsoft.com/office/drawing/2014/main" id="{84452B34-BF0C-B4A0-31EB-1407B5B37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4200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5" name="그룹 1004">
            <a:extLst>
              <a:ext uri="{FF2B5EF4-FFF2-40B4-BE49-F238E27FC236}">
                <a16:creationId xmlns:a16="http://schemas.microsoft.com/office/drawing/2014/main" id="{871EB587-97E3-D8E6-2A6D-1267C12594FC}"/>
              </a:ext>
            </a:extLst>
          </p:cNvPr>
          <p:cNvGrpSpPr/>
          <p:nvPr/>
        </p:nvGrpSpPr>
        <p:grpSpPr>
          <a:xfrm>
            <a:off x="2281153" y="4311920"/>
            <a:ext cx="1970075" cy="1290317"/>
            <a:chOff x="10754200" y="3852540"/>
            <a:chExt cx="1970075" cy="1290317"/>
          </a:xfrm>
        </p:grpSpPr>
        <p:pic>
          <p:nvPicPr>
            <p:cNvPr id="106" name="Object 12">
              <a:extLst>
                <a:ext uri="{FF2B5EF4-FFF2-40B4-BE49-F238E27FC236}">
                  <a16:creationId xmlns:a16="http://schemas.microsoft.com/office/drawing/2014/main" id="{882498B7-EC7B-DD66-C1D8-75E0EA30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4200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3" name="그룹 1002">
            <a:extLst>
              <a:ext uri="{FF2B5EF4-FFF2-40B4-BE49-F238E27FC236}">
                <a16:creationId xmlns:a16="http://schemas.microsoft.com/office/drawing/2014/main" id="{5A08BEDE-7C39-3375-02CA-1B42565E6446}"/>
              </a:ext>
            </a:extLst>
          </p:cNvPr>
          <p:cNvGrpSpPr/>
          <p:nvPr/>
        </p:nvGrpSpPr>
        <p:grpSpPr>
          <a:xfrm>
            <a:off x="1323978" y="4833925"/>
            <a:ext cx="975492" cy="97420"/>
            <a:chOff x="9884846" y="4363980"/>
            <a:chExt cx="926782" cy="97420"/>
          </a:xfrm>
        </p:grpSpPr>
        <p:pic>
          <p:nvPicPr>
            <p:cNvPr id="104" name="Object 6">
              <a:extLst>
                <a:ext uri="{FF2B5EF4-FFF2-40B4-BE49-F238E27FC236}">
                  <a16:creationId xmlns:a16="http://schemas.microsoft.com/office/drawing/2014/main" id="{C0D19070-24EB-80E3-A77A-5DF357E17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846" y="4363980"/>
              <a:ext cx="926782" cy="97420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99" name="그룹 1006">
            <a:extLst>
              <a:ext uri="{FF2B5EF4-FFF2-40B4-BE49-F238E27FC236}">
                <a16:creationId xmlns:a16="http://schemas.microsoft.com/office/drawing/2014/main" id="{00CF1CCB-2E6E-A2AE-F560-F474BCCF7D90}"/>
              </a:ext>
            </a:extLst>
          </p:cNvPr>
          <p:cNvGrpSpPr/>
          <p:nvPr/>
        </p:nvGrpSpPr>
        <p:grpSpPr>
          <a:xfrm>
            <a:off x="1085347" y="2390467"/>
            <a:ext cx="3404498" cy="1645740"/>
            <a:chOff x="9583570" y="1942626"/>
            <a:chExt cx="3404498" cy="1645740"/>
          </a:xfrm>
          <a:solidFill>
            <a:srgbClr val="4385F4"/>
          </a:solidFill>
        </p:grpSpPr>
        <p:pic>
          <p:nvPicPr>
            <p:cNvPr id="100" name="Object 18">
              <a:extLst>
                <a:ext uri="{FF2B5EF4-FFF2-40B4-BE49-F238E27FC236}">
                  <a16:creationId xmlns:a16="http://schemas.microsoft.com/office/drawing/2014/main" id="{08A68F30-6625-F0B0-0506-C0CDF563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3570" y="1942626"/>
              <a:ext cx="3404498" cy="1645740"/>
            </a:xfrm>
            <a:prstGeom prst="rect">
              <a:avLst/>
            </a:prstGeom>
            <a:grpFill/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3F101A5-26A4-06E4-B893-4D97C4D63B1D}"/>
              </a:ext>
            </a:extLst>
          </p:cNvPr>
          <p:cNvGrpSpPr/>
          <p:nvPr/>
        </p:nvGrpSpPr>
        <p:grpSpPr>
          <a:xfrm>
            <a:off x="6111410" y="4223702"/>
            <a:ext cx="11719391" cy="1317866"/>
            <a:chOff x="5959009" y="2414064"/>
            <a:chExt cx="11719391" cy="1317866"/>
          </a:xfrm>
        </p:grpSpPr>
        <p:sp>
          <p:nvSpPr>
            <p:cNvPr id="91" name="Object 21">
              <a:extLst>
                <a:ext uri="{FF2B5EF4-FFF2-40B4-BE49-F238E27FC236}">
                  <a16:creationId xmlns:a16="http://schemas.microsoft.com/office/drawing/2014/main" id="{C0E82C83-8FF0-2060-675A-67EC9EF9E7AC}"/>
                </a:ext>
              </a:extLst>
            </p:cNvPr>
            <p:cNvSpPr txBox="1"/>
            <p:nvPr/>
          </p:nvSpPr>
          <p:spPr>
            <a:xfrm>
              <a:off x="8955414" y="2414064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00DEA5-AAB2-53F0-BF15-4BAA28BE8074}"/>
                </a:ext>
              </a:extLst>
            </p:cNvPr>
            <p:cNvSpPr txBox="1"/>
            <p:nvPr/>
          </p:nvSpPr>
          <p:spPr>
            <a:xfrm>
              <a:off x="5959010" y="2460230"/>
              <a:ext cx="11719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업무시간이 절약된다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문서 처리를 받기 위해 사무실을 돌아다닐 필요가 없다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.)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011DAF-8C66-ED6F-DBEC-C27CFBCD4623}"/>
                </a:ext>
              </a:extLst>
            </p:cNvPr>
            <p:cNvSpPr txBox="1"/>
            <p:nvPr/>
          </p:nvSpPr>
          <p:spPr>
            <a:xfrm>
              <a:off x="5959009" y="3208710"/>
              <a:ext cx="9399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어디서든지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 (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반응형 웹으로 인하여 핸드폰으로 가능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DF2516-29D6-E29A-390F-5B453DB71C1C}"/>
              </a:ext>
            </a:extLst>
          </p:cNvPr>
          <p:cNvGrpSpPr/>
          <p:nvPr/>
        </p:nvGrpSpPr>
        <p:grpSpPr>
          <a:xfrm>
            <a:off x="6111410" y="7069917"/>
            <a:ext cx="10515600" cy="1317866"/>
            <a:chOff x="6089358" y="6740238"/>
            <a:chExt cx="10515600" cy="1317866"/>
          </a:xfrm>
        </p:grpSpPr>
        <p:sp>
          <p:nvSpPr>
            <p:cNvPr id="21" name="Object 21"/>
            <p:cNvSpPr txBox="1"/>
            <p:nvPr/>
          </p:nvSpPr>
          <p:spPr>
            <a:xfrm>
              <a:off x="9085762" y="6740238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A80093-2C98-F650-F136-8A5B1D7902B5}"/>
                </a:ext>
              </a:extLst>
            </p:cNvPr>
            <p:cNvSpPr txBox="1"/>
            <p:nvPr/>
          </p:nvSpPr>
          <p:spPr>
            <a:xfrm>
              <a:off x="6089358" y="6786404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종이를 사용하지 않으므로 환경을 보존한다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C03A0D-7BD5-BF55-FC90-3BD3F56572AE}"/>
                </a:ext>
              </a:extLst>
            </p:cNvPr>
            <p:cNvSpPr txBox="1"/>
            <p:nvPr/>
          </p:nvSpPr>
          <p:spPr>
            <a:xfrm>
              <a:off x="6096001" y="7534884"/>
              <a:ext cx="9720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한 번 만들어진 사이트를 이용하므로 유지보수 비용이 절감한다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7200" y="2877478"/>
            <a:ext cx="46608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비</a:t>
            </a:r>
            <a:r>
              <a:rPr lang="en-US" sz="34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기능</a:t>
            </a:r>
            <a:r>
              <a:rPr lang="en-US" sz="3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 요구사항</a:t>
            </a:r>
            <a:endParaRPr lang="en-US" sz="3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894F0EF8-39FB-3826-4A10-2CD76A90A187}"/>
              </a:ext>
            </a:extLst>
          </p:cNvPr>
          <p:cNvSpPr txBox="1"/>
          <p:nvPr/>
        </p:nvSpPr>
        <p:spPr>
          <a:xfrm>
            <a:off x="1918275" y="4632645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시간과 장소의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제약 없음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1" name="Object 23">
            <a:extLst>
              <a:ext uri="{FF2B5EF4-FFF2-40B4-BE49-F238E27FC236}">
                <a16:creationId xmlns:a16="http://schemas.microsoft.com/office/drawing/2014/main" id="{CA43C928-2F15-97A2-7F8D-0D1CECEC8909}"/>
              </a:ext>
            </a:extLst>
          </p:cNvPr>
          <p:cNvSpPr txBox="1"/>
          <p:nvPr/>
        </p:nvSpPr>
        <p:spPr>
          <a:xfrm>
            <a:off x="1874935" y="7364605"/>
            <a:ext cx="27649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비용 절감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(유지보수 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비용 절감)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ject 3">
            <a:extLst>
              <a:ext uri="{FF2B5EF4-FFF2-40B4-BE49-F238E27FC236}">
                <a16:creationId xmlns:a16="http://schemas.microsoft.com/office/drawing/2014/main" id="{A305A9C3-ABC4-7B45-2756-6F1189283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1345327" y="5065427"/>
            <a:ext cx="5338503" cy="97644"/>
          </a:xfrm>
          <a:prstGeom prst="rect">
            <a:avLst/>
          </a:prstGeom>
        </p:spPr>
      </p:pic>
      <p:grpSp>
        <p:nvGrpSpPr>
          <p:cNvPr id="112" name="그룹 1002">
            <a:extLst>
              <a:ext uri="{FF2B5EF4-FFF2-40B4-BE49-F238E27FC236}">
                <a16:creationId xmlns:a16="http://schemas.microsoft.com/office/drawing/2014/main" id="{4B0D24AD-44DA-BFD4-054D-D6B648B08DCC}"/>
              </a:ext>
            </a:extLst>
          </p:cNvPr>
          <p:cNvGrpSpPr/>
          <p:nvPr/>
        </p:nvGrpSpPr>
        <p:grpSpPr>
          <a:xfrm>
            <a:off x="1323978" y="7728850"/>
            <a:ext cx="975492" cy="97420"/>
            <a:chOff x="9884846" y="4363980"/>
            <a:chExt cx="926782" cy="97420"/>
          </a:xfrm>
        </p:grpSpPr>
        <p:pic>
          <p:nvPicPr>
            <p:cNvPr id="113" name="Object 6">
              <a:extLst>
                <a:ext uri="{FF2B5EF4-FFF2-40B4-BE49-F238E27FC236}">
                  <a16:creationId xmlns:a16="http://schemas.microsoft.com/office/drawing/2014/main" id="{64894CC9-CAB7-85E4-7117-5456D4D8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846" y="4363980"/>
              <a:ext cx="926782" cy="97420"/>
            </a:xfrm>
            <a:prstGeom prst="rect">
              <a:avLst/>
            </a:prstGeom>
          </p:spPr>
        </p:pic>
      </p:grpSp>
      <p:grpSp>
        <p:nvGrpSpPr>
          <p:cNvPr id="108" name="그룹 1004">
            <a:extLst>
              <a:ext uri="{FF2B5EF4-FFF2-40B4-BE49-F238E27FC236}">
                <a16:creationId xmlns:a16="http://schemas.microsoft.com/office/drawing/2014/main" id="{59964185-5EDB-96D5-EDAF-1B290D29A7DE}"/>
              </a:ext>
            </a:extLst>
          </p:cNvPr>
          <p:cNvGrpSpPr/>
          <p:nvPr/>
        </p:nvGrpSpPr>
        <p:grpSpPr>
          <a:xfrm>
            <a:off x="2281153" y="7172299"/>
            <a:ext cx="1970075" cy="1290317"/>
            <a:chOff x="10754200" y="3852540"/>
            <a:chExt cx="1970075" cy="1290317"/>
          </a:xfrm>
        </p:grpSpPr>
        <p:pic>
          <p:nvPicPr>
            <p:cNvPr id="109" name="Object 12">
              <a:extLst>
                <a:ext uri="{FF2B5EF4-FFF2-40B4-BE49-F238E27FC236}">
                  <a16:creationId xmlns:a16="http://schemas.microsoft.com/office/drawing/2014/main" id="{84452B34-BF0C-B4A0-31EB-1407B5B37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4200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5" name="그룹 1004">
            <a:extLst>
              <a:ext uri="{FF2B5EF4-FFF2-40B4-BE49-F238E27FC236}">
                <a16:creationId xmlns:a16="http://schemas.microsoft.com/office/drawing/2014/main" id="{871EB587-97E3-D8E6-2A6D-1267C12594FC}"/>
              </a:ext>
            </a:extLst>
          </p:cNvPr>
          <p:cNvGrpSpPr/>
          <p:nvPr/>
        </p:nvGrpSpPr>
        <p:grpSpPr>
          <a:xfrm>
            <a:off x="2281153" y="4311920"/>
            <a:ext cx="1970075" cy="1290317"/>
            <a:chOff x="10754200" y="3852540"/>
            <a:chExt cx="1970075" cy="1290317"/>
          </a:xfrm>
        </p:grpSpPr>
        <p:pic>
          <p:nvPicPr>
            <p:cNvPr id="106" name="Object 12">
              <a:extLst>
                <a:ext uri="{FF2B5EF4-FFF2-40B4-BE49-F238E27FC236}">
                  <a16:creationId xmlns:a16="http://schemas.microsoft.com/office/drawing/2014/main" id="{882498B7-EC7B-DD66-C1D8-75E0EA30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4200" y="3852540"/>
              <a:ext cx="1970075" cy="1290317"/>
            </a:xfrm>
            <a:prstGeom prst="rect">
              <a:avLst/>
            </a:prstGeom>
          </p:spPr>
        </p:pic>
      </p:grpSp>
      <p:grpSp>
        <p:nvGrpSpPr>
          <p:cNvPr id="103" name="그룹 1002">
            <a:extLst>
              <a:ext uri="{FF2B5EF4-FFF2-40B4-BE49-F238E27FC236}">
                <a16:creationId xmlns:a16="http://schemas.microsoft.com/office/drawing/2014/main" id="{5A08BEDE-7C39-3375-02CA-1B42565E6446}"/>
              </a:ext>
            </a:extLst>
          </p:cNvPr>
          <p:cNvGrpSpPr/>
          <p:nvPr/>
        </p:nvGrpSpPr>
        <p:grpSpPr>
          <a:xfrm>
            <a:off x="1323978" y="4833925"/>
            <a:ext cx="975492" cy="97420"/>
            <a:chOff x="9884846" y="4363980"/>
            <a:chExt cx="926782" cy="97420"/>
          </a:xfrm>
        </p:grpSpPr>
        <p:pic>
          <p:nvPicPr>
            <p:cNvPr id="104" name="Object 6">
              <a:extLst>
                <a:ext uri="{FF2B5EF4-FFF2-40B4-BE49-F238E27FC236}">
                  <a16:creationId xmlns:a16="http://schemas.microsoft.com/office/drawing/2014/main" id="{C0D19070-24EB-80E3-A77A-5DF357E17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4846" y="4363980"/>
              <a:ext cx="926782" cy="97420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정의 구체화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99" name="그룹 1006">
            <a:extLst>
              <a:ext uri="{FF2B5EF4-FFF2-40B4-BE49-F238E27FC236}">
                <a16:creationId xmlns:a16="http://schemas.microsoft.com/office/drawing/2014/main" id="{00CF1CCB-2E6E-A2AE-F560-F474BCCF7D90}"/>
              </a:ext>
            </a:extLst>
          </p:cNvPr>
          <p:cNvGrpSpPr/>
          <p:nvPr/>
        </p:nvGrpSpPr>
        <p:grpSpPr>
          <a:xfrm>
            <a:off x="1085347" y="2390467"/>
            <a:ext cx="3404498" cy="1645740"/>
            <a:chOff x="9583570" y="1942626"/>
            <a:chExt cx="3404498" cy="1645740"/>
          </a:xfrm>
          <a:solidFill>
            <a:srgbClr val="4385F4"/>
          </a:solidFill>
        </p:grpSpPr>
        <p:pic>
          <p:nvPicPr>
            <p:cNvPr id="100" name="Object 18">
              <a:extLst>
                <a:ext uri="{FF2B5EF4-FFF2-40B4-BE49-F238E27FC236}">
                  <a16:creationId xmlns:a16="http://schemas.microsoft.com/office/drawing/2014/main" id="{08A68F30-6625-F0B0-0506-C0CDF563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3570" y="1942626"/>
              <a:ext cx="3404498" cy="1645740"/>
            </a:xfrm>
            <a:prstGeom prst="rect">
              <a:avLst/>
            </a:prstGeom>
            <a:grpFill/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3F101A5-26A4-06E4-B893-4D97C4D63B1D}"/>
              </a:ext>
            </a:extLst>
          </p:cNvPr>
          <p:cNvGrpSpPr/>
          <p:nvPr/>
        </p:nvGrpSpPr>
        <p:grpSpPr>
          <a:xfrm>
            <a:off x="6089357" y="4223702"/>
            <a:ext cx="10515600" cy="1317866"/>
            <a:chOff x="5959010" y="2414064"/>
            <a:chExt cx="10515600" cy="1317866"/>
          </a:xfrm>
        </p:grpSpPr>
        <p:sp>
          <p:nvSpPr>
            <p:cNvPr id="91" name="Object 21">
              <a:extLst>
                <a:ext uri="{FF2B5EF4-FFF2-40B4-BE49-F238E27FC236}">
                  <a16:creationId xmlns:a16="http://schemas.microsoft.com/office/drawing/2014/main" id="{C0E82C83-8FF0-2060-675A-67EC9EF9E7AC}"/>
                </a:ext>
              </a:extLst>
            </p:cNvPr>
            <p:cNvSpPr txBox="1"/>
            <p:nvPr/>
          </p:nvSpPr>
          <p:spPr>
            <a:xfrm>
              <a:off x="8955414" y="2414064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00DEA5-AAB2-53F0-BF15-4BAA28BE8074}"/>
                </a:ext>
              </a:extLst>
            </p:cNvPr>
            <p:cNvSpPr txBox="1"/>
            <p:nvPr/>
          </p:nvSpPr>
          <p:spPr>
            <a:xfrm>
              <a:off x="5959010" y="2460230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종이 서류의 특성상 분실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파손의 우려가 줄어든다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011DAF-8C66-ED6F-DBEC-C27CFBCD4623}"/>
                </a:ext>
              </a:extLst>
            </p:cNvPr>
            <p:cNvSpPr txBox="1"/>
            <p:nvPr/>
          </p:nvSpPr>
          <p:spPr>
            <a:xfrm>
              <a:off x="5959010" y="3208710"/>
              <a:ext cx="7657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수많은 결재 문서들을 안전하게 서버에 보관한다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DF2516-29D6-E29A-390F-5B453DB71C1C}"/>
              </a:ext>
            </a:extLst>
          </p:cNvPr>
          <p:cNvGrpSpPr/>
          <p:nvPr/>
        </p:nvGrpSpPr>
        <p:grpSpPr>
          <a:xfrm>
            <a:off x="6089357" y="7069917"/>
            <a:ext cx="10515600" cy="1317866"/>
            <a:chOff x="6089358" y="6740238"/>
            <a:chExt cx="10515600" cy="1317866"/>
          </a:xfrm>
        </p:grpSpPr>
        <p:sp>
          <p:nvSpPr>
            <p:cNvPr id="21" name="Object 21"/>
            <p:cNvSpPr txBox="1"/>
            <p:nvPr/>
          </p:nvSpPr>
          <p:spPr>
            <a:xfrm>
              <a:off x="9085762" y="6740238"/>
              <a:ext cx="466080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400" dirty="0">
                  <a:solidFill>
                    <a:srgbClr val="FFFF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" pitchFamily="34" charset="0"/>
                </a:rPr>
                <a:t>비기능 요구사항</a:t>
              </a:r>
              <a:endPara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A80093-2C98-F650-F136-8A5B1D7902B5}"/>
                </a:ext>
              </a:extLst>
            </p:cNvPr>
            <p:cNvSpPr txBox="1"/>
            <p:nvPr/>
          </p:nvSpPr>
          <p:spPr>
            <a:xfrm>
              <a:off x="6089358" y="6786404"/>
              <a:ext cx="1051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서버에 보관된 결재 문서들을 편리하게 관리할 수 있다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C03A0D-7BD5-BF55-FC90-3BD3F56572AE}"/>
                </a:ext>
              </a:extLst>
            </p:cNvPr>
            <p:cNvSpPr txBox="1"/>
            <p:nvPr/>
          </p:nvSpPr>
          <p:spPr>
            <a:xfrm>
              <a:off x="6096001" y="7534884"/>
              <a:ext cx="800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+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메신저 기능으로 인하여 빠른 업무 공유가 가능하다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  <a:endParaRPr lang="ko-KR" alt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57200" y="2877478"/>
            <a:ext cx="46608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비</a:t>
            </a:r>
            <a:r>
              <a:rPr lang="en-US" sz="3400" dirty="0" err="1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기능</a:t>
            </a:r>
            <a:r>
              <a:rPr lang="en-US" sz="3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" pitchFamily="34" charset="0"/>
              </a:rPr>
              <a:t> 요구사항</a:t>
            </a:r>
            <a:endParaRPr lang="en-US" sz="3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9" name="Object 65">
            <a:extLst>
              <a:ext uri="{FF2B5EF4-FFF2-40B4-BE49-F238E27FC236}">
                <a16:creationId xmlns:a16="http://schemas.microsoft.com/office/drawing/2014/main" id="{4E0A8E38-20BE-3EC5-4BE8-B54B56CE22EC}"/>
              </a:ext>
            </a:extLst>
          </p:cNvPr>
          <p:cNvSpPr txBox="1"/>
          <p:nvPr/>
        </p:nvSpPr>
        <p:spPr>
          <a:xfrm>
            <a:off x="1850455" y="4615084"/>
            <a:ext cx="27649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안전한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자료 보관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0" name="Object 72">
            <a:extLst>
              <a:ext uri="{FF2B5EF4-FFF2-40B4-BE49-F238E27FC236}">
                <a16:creationId xmlns:a16="http://schemas.microsoft.com/office/drawing/2014/main" id="{F2979B75-451A-C7E2-F435-B4ED54651A16}"/>
              </a:ext>
            </a:extLst>
          </p:cNvPr>
          <p:cNvSpPr txBox="1"/>
          <p:nvPr/>
        </p:nvSpPr>
        <p:spPr>
          <a:xfrm>
            <a:off x="1850455" y="7485065"/>
            <a:ext cx="27649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생산성 향상</a:t>
            </a:r>
          </a:p>
          <a:p>
            <a:pPr algn="ctr"/>
            <a:r>
              <a:rPr lang="en-US" sz="1800" dirty="0">
                <a:solidFill>
                  <a:srgbClr val="4385F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Pretendard SemiBold" pitchFamily="34" charset="0"/>
              </a:rPr>
              <a:t>(빠른 업무 공유)</a:t>
            </a:r>
          </a:p>
          <a:p>
            <a:pPr algn="ctr"/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7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요구사항 정</a:t>
            </a:r>
            <a:r>
              <a:rPr lang="ko-KR" altLang="en-US" sz="5200" kern="0" spc="-30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의서</a:t>
            </a:r>
            <a:endParaRPr lang="en-US" altLang="ko-KR" sz="5200" kern="0" spc="-300" dirty="0">
              <a:solidFill>
                <a:srgbClr val="0060C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CJK KR Bold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CE1B51-FCF9-43E8-AD15-D3776B19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9300"/>
            <a:ext cx="13130386" cy="78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7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905" y="865365"/>
            <a:ext cx="1025490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01. </a:t>
            </a:r>
            <a:r>
              <a:rPr lang="en-US" sz="5200" kern="0" spc="-300" dirty="0" err="1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요구사항</a:t>
            </a:r>
            <a:r>
              <a:rPr 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 정</a:t>
            </a:r>
            <a:r>
              <a:rPr lang="ko-KR" altLang="en-US" sz="5200" kern="0" spc="-300" dirty="0">
                <a:solidFill>
                  <a:srgbClr val="0060C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CJK KR Bold" pitchFamily="34" charset="0"/>
              </a:rPr>
              <a:t>의</a:t>
            </a:r>
            <a:endParaRPr lang="en-US" altLang="ko-KR" sz="5200" kern="0" spc="-300" dirty="0">
              <a:solidFill>
                <a:srgbClr val="0060C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CJK KR Bold" pitchFamily="34" charset="0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5928A705-263E-5C03-6B29-4EF09DCF0E5A}"/>
              </a:ext>
            </a:extLst>
          </p:cNvPr>
          <p:cNvSpPr txBox="1"/>
          <p:nvPr/>
        </p:nvSpPr>
        <p:spPr>
          <a:xfrm>
            <a:off x="961905" y="1820562"/>
            <a:ext cx="673074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사이트맵</a:t>
            </a:r>
            <a:endParaRPr 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95E49D-927C-6F8B-9419-32DDA683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8900"/>
            <a:ext cx="17535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21AA6DE640F64CBAA7A50A5EC79EBB" ma:contentTypeVersion="0" ma:contentTypeDescription="새 문서를 만듭니다." ma:contentTypeScope="" ma:versionID="42d71330e500768456a38e22a3c452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0daa8e198d73aa876537ab1e17346e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440B3-84D5-48EC-A146-C89F9A060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97377-F396-417B-9431-4DE0E7615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48EAD9-11B6-4E42-88FA-765E4587A5C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819</Words>
  <Application>Microsoft Office PowerPoint</Application>
  <PresentationFormat>사용자 지정</PresentationFormat>
  <Paragraphs>198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Noto Sans KR Light</vt:lpstr>
      <vt:lpstr>Noto Sans KR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최우정</cp:lastModifiedBy>
  <cp:revision>25</cp:revision>
  <dcterms:created xsi:type="dcterms:W3CDTF">2022-07-11T15:04:18Z</dcterms:created>
  <dcterms:modified xsi:type="dcterms:W3CDTF">2022-07-13T05:17:29Z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0x0101002521AA6DE640F64CBAA7A50A5EC79EBB</vt:lpwstr>
  </property>
</Properties>
</file>