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68" r:id="rId4"/>
    <p:sldId id="320" r:id="rId5"/>
    <p:sldId id="323" r:id="rId6"/>
    <p:sldId id="329" r:id="rId7"/>
    <p:sldId id="330" r:id="rId8"/>
    <p:sldId id="321" r:id="rId9"/>
    <p:sldId id="322" r:id="rId10"/>
    <p:sldId id="324" r:id="rId11"/>
    <p:sldId id="326" r:id="rId12"/>
    <p:sldId id="325" r:id="rId13"/>
    <p:sldId id="327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28" r:id="rId27"/>
    <p:sldId id="306" r:id="rId28"/>
    <p:sldId id="307" r:id="rId29"/>
    <p:sldId id="309" r:id="rId30"/>
    <p:sldId id="310" r:id="rId31"/>
    <p:sldId id="311" r:id="rId32"/>
    <p:sldId id="312" r:id="rId33"/>
    <p:sldId id="313" r:id="rId34"/>
    <p:sldId id="314" r:id="rId35"/>
    <p:sldId id="282" r:id="rId36"/>
    <p:sldId id="283" r:id="rId37"/>
    <p:sldId id="315" r:id="rId38"/>
    <p:sldId id="296" r:id="rId39"/>
    <p:sldId id="298" r:id="rId40"/>
    <p:sldId id="286" r:id="rId41"/>
    <p:sldId id="293" r:id="rId42"/>
    <p:sldId id="294" r:id="rId43"/>
    <p:sldId id="295" r:id="rId44"/>
    <p:sldId id="297" r:id="rId45"/>
    <p:sldId id="299" r:id="rId46"/>
    <p:sldId id="317" r:id="rId47"/>
    <p:sldId id="318" r:id="rId48"/>
    <p:sldId id="319" r:id="rId49"/>
    <p:sldId id="288" r:id="rId50"/>
    <p:sldId id="289" r:id="rId51"/>
    <p:sldId id="272" r:id="rId52"/>
    <p:sldId id="273" r:id="rId53"/>
    <p:sldId id="258" r:id="rId54"/>
    <p:sldId id="259" r:id="rId55"/>
    <p:sldId id="260" r:id="rId56"/>
    <p:sldId id="261" r:id="rId57"/>
    <p:sldId id="267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126005" y="983085"/>
            <a:ext cx="100024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>
                <a:solidFill>
                  <a:srgbClr val="F7E73D"/>
                </a:solidFill>
                <a:latin typeface="Yu Gothic UI Semibold" panose="020B0700000000000000" pitchFamily="34" charset="-128"/>
                <a:ea typeface="휴먼매직체" panose="02030504000101010101" pitchFamily="18" charset="-127"/>
              </a:rPr>
              <a:t>소프트웨어</a:t>
            </a:r>
            <a:r>
              <a:rPr lang="ko-KR" altLang="en-US" sz="5000" b="1" kern="0" dirty="0">
                <a:solidFill>
                  <a:srgbClr val="F7E73D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공학 프로젝트 </a:t>
            </a:r>
            <a:r>
              <a:rPr lang="en-US" altLang="ko-KR" sz="5000" b="1" kern="0" dirty="0">
                <a:solidFill>
                  <a:srgbClr val="F7E73D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7</a:t>
            </a:r>
            <a:r>
              <a:rPr lang="ko-KR" altLang="en-US" sz="5000" b="1" kern="0" dirty="0">
                <a:solidFill>
                  <a:srgbClr val="F7E73D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조 </a:t>
            </a:r>
            <a:endParaRPr lang="en-US" altLang="ko-KR" sz="5000" b="1" kern="0" dirty="0">
              <a:solidFill>
                <a:srgbClr val="F7E73D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37" y="3816612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58" y="2753309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0"/>
            <a:ext cx="3566600" cy="4386530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29" y="2685945"/>
            <a:ext cx="2051714" cy="215444"/>
            <a:chOff x="9512757" y="369386"/>
            <a:chExt cx="2051714" cy="21544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0" y="369386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238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68" y="3277235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89388" y="5716702"/>
            <a:ext cx="925099" cy="396794"/>
            <a:chOff x="6564174" y="3416112"/>
            <a:chExt cx="925099" cy="396794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4321191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>
                  <a:solidFill>
                    <a:prstClr val="white"/>
                  </a:solidFill>
                </a:rPr>
                <a:t>맨투맨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06867" y="4465321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 dirty="0" err="1">
                  <a:solidFill>
                    <a:prstClr val="white"/>
                  </a:solidFill>
                </a:rPr>
                <a:t>오롯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64015" y="5070016"/>
            <a:ext cx="35855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dirty="0">
              <a:solidFill>
                <a:schemeClr val="bg1"/>
              </a:solidFill>
              <a:latin typeface="Broadway" panose="04040905080B02020502" pitchFamily="82" charset="0"/>
              <a:ea typeface="휴먼매직체" panose="02030504000101010101" pitchFamily="18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Broadway" panose="04040905080B02020502" pitchFamily="82" charset="0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액터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다이어그램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F0BDF-F63D-D17D-39D4-B8699DB6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8" y="2264008"/>
            <a:ext cx="5759866" cy="41195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09C8CB-6884-C2D8-7672-F9F12C130F29}"/>
              </a:ext>
            </a:extLst>
          </p:cNvPr>
          <p:cNvSpPr txBox="1"/>
          <p:nvPr/>
        </p:nvSpPr>
        <p:spPr>
          <a:xfrm>
            <a:off x="7294234" y="2976749"/>
            <a:ext cx="44103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사용자</a:t>
            </a:r>
            <a:endParaRPr lang="en-US" altLang="ko-KR" sz="30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의류 관리 앱을 이용하는 사용자</a:t>
            </a:r>
            <a:endParaRPr lang="en-US" altLang="ko-KR" sz="2000" kern="100" dirty="0">
              <a:effectLst/>
              <a:latin typeface="휴먼매직체" panose="02030504000101010101" pitchFamily="18" charset="-127"/>
              <a:ea typeface="휴먼매직체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베이스</a:t>
            </a:r>
            <a:endParaRPr lang="en-US" altLang="ko-KR" sz="30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sz="18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회원 관련 정보 및 옷 관련 정보를 저장하는</a:t>
            </a:r>
            <a:r>
              <a:rPr lang="en-US" altLang="ko-KR" sz="18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640850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휴먼매직체" panose="02030504000101010101" pitchFamily="18" charset="-127"/>
                <a:ea typeface="휴먼매직체" panose="02030504000101010101" pitchFamily="18" charset="-127"/>
              </a:rPr>
              <a:t>고객기능 요구사항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FBD90D0-4D1E-3CF8-263E-6DD01F9D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6" y="2008910"/>
            <a:ext cx="5266114" cy="4624996"/>
          </a:xfrm>
          <a:prstGeom prst="rect">
            <a:avLst/>
          </a:prstGeom>
        </p:spPr>
      </p:pic>
      <p:pic>
        <p:nvPicPr>
          <p:cNvPr id="31" name="그림 3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20ACB83-C10B-545A-F4DA-8AE1D3911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57" y="2091646"/>
            <a:ext cx="5370864" cy="45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8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3601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다이어그램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C8BF1C-8D08-E6F5-67BD-A11F4FF6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1" y="2064541"/>
            <a:ext cx="9218895" cy="44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3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목록</a:t>
            </a:r>
            <a:endParaRPr lang="ko-KR" altLang="en-US" dirty="0"/>
          </a:p>
        </p:txBody>
      </p:sp>
      <p:pic>
        <p:nvPicPr>
          <p:cNvPr id="27" name="그림 26" descr="테이블이(가) 표시된 사진&#10;&#10;자동 생성된 설명">
            <a:extLst>
              <a:ext uri="{FF2B5EF4-FFF2-40B4-BE49-F238E27FC236}">
                <a16:creationId xmlns:a16="http://schemas.microsoft.com/office/drawing/2014/main" id="{4E391278-B2D9-157A-2A1E-477B241C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14" y="2101649"/>
            <a:ext cx="5494863" cy="3889276"/>
          </a:xfrm>
          <a:prstGeom prst="rect">
            <a:avLst/>
          </a:prstGeom>
        </p:spPr>
      </p:pic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E04A981B-025D-AE3A-C37B-62D9FC57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3" y="2010609"/>
            <a:ext cx="5397225" cy="4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9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9C0CAA-06AF-A954-777C-3BB49ED2A679}"/>
              </a:ext>
            </a:extLst>
          </p:cNvPr>
          <p:cNvSpPr txBox="1"/>
          <p:nvPr/>
        </p:nvSpPr>
        <p:spPr>
          <a:xfrm>
            <a:off x="829885" y="1491103"/>
            <a:ext cx="6582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사용자 인터페이스 요구사항 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화면 기술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endParaRPr lang="ko-KR" altLang="en-US" sz="32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2D398B2-85F5-C831-6E6B-5A84A715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2" y="2191766"/>
            <a:ext cx="2522195" cy="40996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756F07-5FCC-D584-5B42-4B5680E0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2" y="2200685"/>
            <a:ext cx="2498889" cy="41750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7B1E42D-387D-B2FF-A866-15894781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58" y="2191766"/>
            <a:ext cx="2361499" cy="41928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C11C553-74A5-F13D-3D27-F5F571A53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18" y="2196077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4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휴먼매직체" panose="02030504000101010101" pitchFamily="18" charset="-127"/>
                <a:ea typeface="휴먼매직체" panose="02030504000101010101" pitchFamily="18" charset="-127"/>
              </a:rPr>
              <a:t>API 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명세서</a:t>
            </a:r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C2D1C8B-F788-6B1E-E9CB-76C9E9E43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15" y="2160380"/>
            <a:ext cx="8481169" cy="419020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2CE743-7C1F-A7B5-FBBD-1DC1C3A6F04B}"/>
              </a:ext>
            </a:extLst>
          </p:cNvPr>
          <p:cNvGrpSpPr/>
          <p:nvPr/>
        </p:nvGrpSpPr>
        <p:grpSpPr>
          <a:xfrm>
            <a:off x="839734" y="2007217"/>
            <a:ext cx="10512529" cy="4633792"/>
            <a:chOff x="715390" y="1902390"/>
            <a:chExt cx="10512529" cy="4633792"/>
          </a:xfrm>
        </p:grpSpPr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3ED2BFC5-F27F-CAFB-598C-4F82604BF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90" y="1998367"/>
              <a:ext cx="5416609" cy="4486845"/>
            </a:xfrm>
            <a:prstGeom prst="rect">
              <a:avLst/>
            </a:prstGeom>
          </p:spPr>
        </p:pic>
        <p:pic>
          <p:nvPicPr>
            <p:cNvPr id="29" name="그림 28" descr="테이블이(가) 표시된 사진&#10;&#10;자동 생성된 설명">
              <a:extLst>
                <a:ext uri="{FF2B5EF4-FFF2-40B4-BE49-F238E27FC236}">
                  <a16:creationId xmlns:a16="http://schemas.microsoft.com/office/drawing/2014/main" id="{D535441A-26A9-3C32-B779-C5D581D3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577" y="1902390"/>
              <a:ext cx="4927342" cy="4633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555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93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523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968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420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116889" y="203814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HGMaruGothicMPRO" panose="020B0400000000000000" pitchFamily="34" charset="-128"/>
                <a:ea typeface="휴먼매직체" panose="02030504000101010101" pitchFamily="18" charset="-127"/>
              </a:rPr>
              <a:t>목차</a:t>
            </a:r>
            <a:r>
              <a:rPr lang="ko-KR" altLang="en-US" sz="700" kern="0" dirty="0">
                <a:latin typeface="HGMaruGothicMPRO" panose="020B0400000000000000" pitchFamily="34" charset="-128"/>
                <a:ea typeface="휴먼매직체" panose="02030504000101010101" pitchFamily="18" charset="-127"/>
              </a:rPr>
              <a:t> </a:t>
            </a:r>
            <a:endParaRPr lang="en-US" altLang="ko-KR" sz="700" kern="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42999"/>
            <a:ext cx="11771639" cy="5715001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5D98630-4034-7DCB-19B0-61F072DDB74F}"/>
              </a:ext>
            </a:extLst>
          </p:cNvPr>
          <p:cNvSpPr txBox="1"/>
          <p:nvPr/>
        </p:nvSpPr>
        <p:spPr>
          <a:xfrm>
            <a:off x="2917185" y="1142999"/>
            <a:ext cx="1041327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팀 구성 및 역할</a:t>
            </a:r>
            <a:endParaRPr lang="en-US" altLang="ko-KR" sz="3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개발과정</a:t>
            </a:r>
            <a:endParaRPr lang="en-US" altLang="ko-KR" sz="3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3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설계</a:t>
            </a:r>
            <a:endParaRPr lang="en-US" altLang="ko-KR" sz="3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구현</a:t>
            </a:r>
            <a:r>
              <a:rPr lang="ko-KR" altLang="en-US" sz="3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3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진행과정에서 </a:t>
            </a:r>
            <a:endParaRPr lang="en-US" altLang="ko-KR" sz="3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36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3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0952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183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313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759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295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688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787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582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사용자 인터페이스 요구사항 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화면 기술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endParaRPr lang="ko-KR" altLang="en-US" sz="3200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8F8B75-8254-621B-08BE-26D22C1B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2" y="2191766"/>
            <a:ext cx="2522195" cy="40996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CA6E381-E831-3A4B-EFD0-C0905CBC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2" y="2200685"/>
            <a:ext cx="2498889" cy="41750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8C9156E-DC5B-0CA5-2844-B462479EB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58" y="2191766"/>
            <a:ext cx="2361499" cy="419289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B14CB9D-56AB-ADC7-D90E-61B080553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18" y="2196077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81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사용자 인터페이스 요구사항 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화면 목록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 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6D2E6-EE44-8BB2-E31F-F7482047FD7F}"/>
              </a:ext>
            </a:extLst>
          </p:cNvPr>
          <p:cNvSpPr txBox="1"/>
          <p:nvPr/>
        </p:nvSpPr>
        <p:spPr>
          <a:xfrm>
            <a:off x="697379" y="1973789"/>
            <a:ext cx="82320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1.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및 로그인 화면</a:t>
            </a: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회원가입 화면</a:t>
            </a: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옷장 화면</a:t>
            </a: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4.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즐겨찾기 화면</a:t>
            </a: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카메라 화면</a:t>
            </a: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6.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앨범 화면</a:t>
            </a: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7.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옷 등록 화면</a:t>
            </a: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8.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옷 상세정보 및 수정 삭제 화면</a:t>
            </a: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9.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회원정보 조회</a:t>
            </a:r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로그아웃 화면</a:t>
            </a: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10.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검색 화면</a:t>
            </a: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11.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검색 결과 화면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48582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사용자 인터페이스 툴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69BB6C-DBC7-FA91-8FDA-1AF1EC5A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82" y="2355160"/>
            <a:ext cx="5024376" cy="36264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823134-3852-FC37-9B81-BC57D8E271CB}"/>
              </a:ext>
            </a:extLst>
          </p:cNvPr>
          <p:cNvSpPr txBox="1"/>
          <p:nvPr/>
        </p:nvSpPr>
        <p:spPr>
          <a:xfrm>
            <a:off x="4225479" y="2110250"/>
            <a:ext cx="3244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다음 카카오 오븐 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319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사용자 인터페이스 요구사항 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화면 기술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A28F1C-70DC-CBB9-8192-36C20030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7" y="1811744"/>
            <a:ext cx="2947307" cy="48985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8C9AEB-12EC-334D-69D5-C60CE08A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42" y="1767733"/>
            <a:ext cx="2988654" cy="498659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B7AFF9-A2A3-4954-77F4-AAC30562165B}"/>
              </a:ext>
            </a:extLst>
          </p:cNvPr>
          <p:cNvSpPr txBox="1"/>
          <p:nvPr/>
        </p:nvSpPr>
        <p:spPr>
          <a:xfrm>
            <a:off x="421175" y="2031070"/>
            <a:ext cx="250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1. </a:t>
            </a:r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및 로그인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015AC6-087F-3DC3-7B46-FDD97F3838A1}"/>
              </a:ext>
            </a:extLst>
          </p:cNvPr>
          <p:cNvSpPr txBox="1"/>
          <p:nvPr/>
        </p:nvSpPr>
        <p:spPr>
          <a:xfrm>
            <a:off x="5799659" y="2002431"/>
            <a:ext cx="250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회원가입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43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9" y="162352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0" y="1726870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최가나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팀장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백엔드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개발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손승현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부팀장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백엔드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개발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이현제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프론트 팀장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프론트 개발 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조성주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프론트 개발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디자인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임규섭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프론트 개발 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83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사용자 인터페이스 요구사항 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화면 기술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22EFF-DE5E-27E8-4E96-89FCDB79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33" y="1811744"/>
            <a:ext cx="2988654" cy="500329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55A7386-5A59-4C54-8FEB-C37A0197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20" y="1811744"/>
            <a:ext cx="2992001" cy="5003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0E144A-88FE-BE37-0550-C8EE60FE67B7}"/>
              </a:ext>
            </a:extLst>
          </p:cNvPr>
          <p:cNvSpPr txBox="1"/>
          <p:nvPr/>
        </p:nvSpPr>
        <p:spPr>
          <a:xfrm>
            <a:off x="562212" y="2034088"/>
            <a:ext cx="138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옷장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7C22B5-1823-3EC8-432A-F25A92FAB570}"/>
              </a:ext>
            </a:extLst>
          </p:cNvPr>
          <p:cNvSpPr txBox="1"/>
          <p:nvPr/>
        </p:nvSpPr>
        <p:spPr>
          <a:xfrm>
            <a:off x="5247834" y="2034088"/>
            <a:ext cx="180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4. </a:t>
            </a:r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즐겨찾기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46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사용자 인터페이스 요구사항 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화면 기술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47AD5-174C-80C0-D9EC-16829112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86" y="1813685"/>
            <a:ext cx="2992001" cy="50679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1163F8B-FA0B-0615-A92D-AB52830B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85" y="1811744"/>
            <a:ext cx="2992001" cy="50061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584020-B65E-63CD-1C4C-93BFDCC6351B}"/>
              </a:ext>
            </a:extLst>
          </p:cNvPr>
          <p:cNvSpPr txBox="1"/>
          <p:nvPr/>
        </p:nvSpPr>
        <p:spPr>
          <a:xfrm>
            <a:off x="469316" y="2110250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5. </a:t>
            </a:r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카메라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91586-2115-6ABF-2499-78A7CEB38850}"/>
              </a:ext>
            </a:extLst>
          </p:cNvPr>
          <p:cNvSpPr txBox="1"/>
          <p:nvPr/>
        </p:nvSpPr>
        <p:spPr>
          <a:xfrm>
            <a:off x="6096000" y="2110250"/>
            <a:ext cx="164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6. </a:t>
            </a:r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갤러리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00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사용자 인터페이스 요구사항 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화면 기술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5EA7F-2391-BAD6-9C92-1D1A0312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22" y="1811744"/>
            <a:ext cx="2831298" cy="47372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D8720AB-CD42-B7C3-3D39-31332749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80" y="1807934"/>
            <a:ext cx="2859799" cy="4737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E8D0F3F-CA43-C7C1-53EE-966AA9B375A9}"/>
              </a:ext>
            </a:extLst>
          </p:cNvPr>
          <p:cNvSpPr txBox="1"/>
          <p:nvPr/>
        </p:nvSpPr>
        <p:spPr>
          <a:xfrm>
            <a:off x="469316" y="2110250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7. </a:t>
            </a:r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옷 등록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863D1-3245-8132-8F88-118D7ABE7E97}"/>
              </a:ext>
            </a:extLst>
          </p:cNvPr>
          <p:cNvSpPr txBox="1"/>
          <p:nvPr/>
        </p:nvSpPr>
        <p:spPr>
          <a:xfrm>
            <a:off x="5276609" y="2087702"/>
            <a:ext cx="1937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8. </a:t>
            </a:r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옷 상세정보 및</a:t>
            </a:r>
            <a:endParaRPr lang="en-US" altLang="ko-KR" sz="2000" b="1" dirty="0">
              <a:solidFill>
                <a:srgbClr val="3799FA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  수정</a:t>
            </a:r>
            <a:r>
              <a:rPr lang="en-US" altLang="ko-KR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</a:t>
            </a:r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삭제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00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사용자 인터페이스 요구사항 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화면 기술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B08E7-A149-FA98-4960-D607AE8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4" y="1811742"/>
            <a:ext cx="2971220" cy="499893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B42395-6588-19C0-8524-A666B869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896" y="1811741"/>
            <a:ext cx="2996022" cy="49989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762357-A243-38D8-B11A-35A9FB7A8794}"/>
              </a:ext>
            </a:extLst>
          </p:cNvPr>
          <p:cNvSpPr txBox="1"/>
          <p:nvPr/>
        </p:nvSpPr>
        <p:spPr>
          <a:xfrm>
            <a:off x="472198" y="1973789"/>
            <a:ext cx="226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9. </a:t>
            </a:r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회원정보 조회</a:t>
            </a:r>
            <a:endParaRPr lang="en-US" altLang="ko-KR" sz="2000" b="1" dirty="0">
              <a:solidFill>
                <a:srgbClr val="3799FA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   로그아웃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1014D-0D0D-9624-D0CB-FA1110592200}"/>
              </a:ext>
            </a:extLst>
          </p:cNvPr>
          <p:cNvSpPr txBox="1"/>
          <p:nvPr/>
        </p:nvSpPr>
        <p:spPr>
          <a:xfrm>
            <a:off x="6068018" y="1973789"/>
            <a:ext cx="226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10. </a:t>
            </a:r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사용자 인터페이스 요구사항 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화면 기술</a:t>
            </a:r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8F328-033B-6741-94A8-812510CA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5" y="1850555"/>
            <a:ext cx="2826328" cy="47262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DC5326-2AF9-BB98-783A-671F6ECD004E}"/>
              </a:ext>
            </a:extLst>
          </p:cNvPr>
          <p:cNvSpPr txBox="1"/>
          <p:nvPr/>
        </p:nvSpPr>
        <p:spPr>
          <a:xfrm>
            <a:off x="581618" y="2031070"/>
            <a:ext cx="226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11. </a:t>
            </a:r>
            <a:r>
              <a:rPr lang="ko-KR" altLang="en-US" sz="2000" b="1" dirty="0">
                <a:solidFill>
                  <a:srgbClr val="3799FA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 결과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31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비기능요구사항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210890" y="1762359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</a:t>
            </a:r>
          </a:p>
          <a:p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4.</a:t>
            </a:r>
          </a:p>
          <a:p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605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0DA-7C07-5F3F-6E78-6AFD455D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C7D81-A3D4-A2E1-E53F-544DEC49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58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클래스 다이어그램을 상세하게  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시퀀스 다이어그램은 추상적으로 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작년 교수님 </a:t>
            </a:r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공지보니까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5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프론트엔드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클래스 다이어그램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전체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23085AE-AD9E-21BD-F815-F473485F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97" y="1787159"/>
            <a:ext cx="8568251" cy="50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4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75DB3-EF3C-5C86-1DBD-F11AC357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A7029-6DC9-C8AD-DD08-EA36432D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97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7" name="Picture 2" descr="Notion - 메모, 프로젝트, 문서 - Google Play 앱">
            <a:extLst>
              <a:ext uri="{FF2B5EF4-FFF2-40B4-BE49-F238E27FC236}">
                <a16:creationId xmlns:a16="http://schemas.microsoft.com/office/drawing/2014/main" id="{53CEAD46-EAFB-F9C5-4B30-C2298E7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93" y="2432640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회의 툴 </a:t>
            </a:r>
            <a:endParaRPr lang="en-US" altLang="ko-KR" sz="30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9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35DCEC9B-6B69-BE0E-F8DB-44E4A0B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24" y="2607543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GitHub 무료로 다운 받기 - 2022년 최신 버전">
            <a:extLst>
              <a:ext uri="{FF2B5EF4-FFF2-40B4-BE49-F238E27FC236}">
                <a16:creationId xmlns:a16="http://schemas.microsoft.com/office/drawing/2014/main" id="{DEFC1944-ED80-F049-39DD-B916E1F9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84" y="2642880"/>
            <a:ext cx="3755645" cy="21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4CB7C5-B52A-1655-1FA8-9B1FF67AA986}"/>
              </a:ext>
            </a:extLst>
          </p:cNvPr>
          <p:cNvSpPr txBox="1"/>
          <p:nvPr/>
        </p:nvSpPr>
        <p:spPr>
          <a:xfrm>
            <a:off x="1900738" y="5048070"/>
            <a:ext cx="17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디스코드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67B7CD-7252-9E0A-5791-5E366EF6EDC5}"/>
              </a:ext>
            </a:extLst>
          </p:cNvPr>
          <p:cNvSpPr txBox="1"/>
          <p:nvPr/>
        </p:nvSpPr>
        <p:spPr>
          <a:xfrm>
            <a:off x="5547037" y="5119207"/>
            <a:ext cx="17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노션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7CC03-C087-7DB5-FF6D-7FC6AE59C5AA}"/>
              </a:ext>
            </a:extLst>
          </p:cNvPr>
          <p:cNvSpPr txBox="1"/>
          <p:nvPr/>
        </p:nvSpPr>
        <p:spPr>
          <a:xfrm>
            <a:off x="9028413" y="5119206"/>
            <a:ext cx="17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깃허브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 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50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백엔드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클래스 다이어그램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전체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 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5EEEA1F-F2D6-BE44-EB9A-99121892A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8991" y="1917763"/>
            <a:ext cx="10455723" cy="44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89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백엔드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클래스 다이어그램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유저 부분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 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655E538-69B7-EBF6-6E89-80059E6F6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3013" y="1942446"/>
            <a:ext cx="8607112" cy="47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52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백엔드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클래스 다이어그램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옷 관리 부분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47203F1-CA9F-9E80-A1F2-E3A2D09E6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6125" y="1877880"/>
            <a:ext cx="9144000" cy="46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8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백엔드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클래스 다이어그램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예외 처리 부분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F58987-1DD8-25E5-D511-A6BEA08B3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88" y="1956528"/>
            <a:ext cx="8917663" cy="44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5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BCD3C-EEFE-53B2-2709-2B101EE0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E0273-DB97-75F7-B646-0389ECFC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96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백엔드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시퀀스 다이어그램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회원가입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B413E1-58FA-188F-E68F-5C290FD8E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1628" y="1779338"/>
            <a:ext cx="8390371" cy="50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60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백엔드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시퀀스 다이어그램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로그인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3AF28B-47F2-419B-AB8F-1AA76BDC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904" y="1787159"/>
            <a:ext cx="8340175" cy="50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93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백엔드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시퀀스 다이어그램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로그인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3AF28B-47F2-419B-AB8F-1AA76BDC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904" y="1787159"/>
            <a:ext cx="8340175" cy="50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65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백엔드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시퀀스 다이어그램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로그인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3AF28B-47F2-419B-AB8F-1AA76BDC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904" y="1787159"/>
            <a:ext cx="8340175" cy="50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8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8899E7B-EEB7-4CF3-4259-B4739994A937}"/>
              </a:ext>
            </a:extLst>
          </p:cNvPr>
          <p:cNvSpPr txBox="1"/>
          <p:nvPr/>
        </p:nvSpPr>
        <p:spPr>
          <a:xfrm>
            <a:off x="596572" y="1279328"/>
            <a:ext cx="8232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구현 앱 시연 녹화 영상 첨부 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!!</a:t>
            </a:r>
          </a:p>
          <a:p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오류가 자주 나서 영상으로 </a:t>
            </a:r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첨부하는게</a:t>
            </a:r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3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나을듯</a:t>
            </a:r>
            <a:r>
              <a:rPr lang="en-US" altLang="ko-KR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..</a:t>
            </a:r>
          </a:p>
          <a:p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구현하는 화면 보여주면서 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3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앱에 대해서 설명하기 </a:t>
            </a: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62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</a:t>
            </a:r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툴 </a:t>
            </a:r>
            <a:endParaRPr lang="en-US" altLang="ko-KR" sz="30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9" name="Picture 2" descr="post-thumbnail">
            <a:extLst>
              <a:ext uri="{FF2B5EF4-FFF2-40B4-BE49-F238E27FC236}">
                <a16:creationId xmlns:a16="http://schemas.microsoft.com/office/drawing/2014/main" id="{1FC43638-3DA8-5503-708A-BB4CF35F7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90" y="3420815"/>
            <a:ext cx="2944841" cy="294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D9E34B-E4E4-7A49-8460-AD7829988191}"/>
              </a:ext>
            </a:extLst>
          </p:cNvPr>
          <p:cNvSpPr txBox="1"/>
          <p:nvPr/>
        </p:nvSpPr>
        <p:spPr>
          <a:xfrm>
            <a:off x="11512825" y="4957103"/>
            <a:ext cx="59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1" name="Picture 4" descr="post-thumbnail">
            <a:extLst>
              <a:ext uri="{FF2B5EF4-FFF2-40B4-BE49-F238E27FC236}">
                <a16:creationId xmlns:a16="http://schemas.microsoft.com/office/drawing/2014/main" id="{E4243EC1-662F-E907-04E6-C0FF1278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23" y="3827679"/>
            <a:ext cx="3043625" cy="15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A47FD06-997F-8143-428C-8D4A146BF681}"/>
              </a:ext>
            </a:extLst>
          </p:cNvPr>
          <p:cNvSpPr txBox="1"/>
          <p:nvPr/>
        </p:nvSpPr>
        <p:spPr>
          <a:xfrm>
            <a:off x="11512825" y="4957103"/>
            <a:ext cx="59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5" name="Picture 2" descr="post-thumbnail">
            <a:extLst>
              <a:ext uri="{FF2B5EF4-FFF2-40B4-BE49-F238E27FC236}">
                <a16:creationId xmlns:a16="http://schemas.microsoft.com/office/drawing/2014/main" id="{FB421FE5-158A-FE46-029B-D35DAB1D8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64" y="2349118"/>
            <a:ext cx="2676715" cy="13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728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77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046504" y="1398271"/>
            <a:ext cx="82320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어려웠던점</a:t>
            </a:r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000" dirty="0">
                <a:highlight>
                  <a:srgbClr val="FFFF00"/>
                </a:highlight>
                <a:latin typeface="휴먼매직체" panose="02030504000101010101" pitchFamily="18" charset="-127"/>
                <a:ea typeface="휴먼매직체" panose="02030504000101010101" pitchFamily="18" charset="-127"/>
              </a:rPr>
              <a:t>누가 정리해주세요 </a:t>
            </a:r>
            <a:r>
              <a:rPr lang="en-US" altLang="ko-KR" sz="1000" dirty="0">
                <a:highlight>
                  <a:srgbClr val="FFFF00"/>
                </a:highlight>
                <a:latin typeface="휴먼매직체" panose="02030504000101010101" pitchFamily="18" charset="-127"/>
                <a:ea typeface="휴먼매직체" panose="02030504000101010101" pitchFamily="18" charset="-127"/>
              </a:rPr>
              <a:t>~ ~ </a:t>
            </a:r>
          </a:p>
          <a:p>
            <a:endParaRPr lang="ko-KR" altLang="en-US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코딩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?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프레임워크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?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알아가기</a:t>
            </a:r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팀원 간 적절한 시간에 적절한 양으로 소통을 하지 못했다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앱 프로젝트 개발에 있어서 모듈 별로 나눠 개발하지 못했으며 개발 경과를 확인함에 있어 연락이 되지 않아 적절한 협업을 하지 못했다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프론트 팀장으로서 팀원들을 적절히 이끌지 못했다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 //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소통을 하지 못했고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경과를 확인하지 못했고 따라 적절하게 모듈개발을 할당하지 못했다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개발에 대한 이해도가 부족해 첫 미팅 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번 총 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6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시간 이상을 투자했음에도 갈피를 못 잡아 적절한 결과를 도출해내지 못했다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 //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첫 회의 때는 기본적인 앱 기능에 대해 그림을 이용해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~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클래스 다이어그램 설계에 있어 언어에 대한 충분한 공부와 설계에 대한 이해가 없어 첫 설계 때 적절히 설계해내지 못했다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경험이 없어서 개발을 하며 요구사항을 수정하거나 클래스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/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시퀀스 다이어그램 등을 수정하는 작업이 잦았다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충분한 시간이 있었으나 공부를 게을리하여 전체적인 일정이 지연되었으며 설계에 큰 어려움을 그리고 개발 중에도 성능과 같은 면에 대해 고려해보는 여유없이 기능 구현에만 급급하였다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일정이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미뤄지다보니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적절히 협업 툴을 사용하지 못했다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 //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노션은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그저 회의록이 전락했으며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깃헙에서는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브런치 등을 사용하지 못했고 단순히 커밋하며 변경하였고 그 마저도 팀원들의 파일을 팀장이 로컬에서 통합하는 방식으로 진행하기도 하였다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프론트 팀원 간 언어와 개발에 대한 이해도를 공유하지 못했으며 이로 인해 팀장이 적절히 분업을 지시하지 못했다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앱 만드는 것이 처음이라 처음부터 새로운 언어를 공부하면서 구현도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해야되서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개인적으로 어려웠다</a:t>
            </a:r>
          </a:p>
          <a:p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깃허브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사용법이 미숙하다 보니 협업하는 것이 개인적으로 어려웠다</a:t>
            </a:r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아쉬웠던 점</a:t>
            </a:r>
          </a:p>
          <a:p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-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이미지 로컬저장으로 구현된 점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이거는 시간 좀 더 있으면 할 수 있을 것 같은데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-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처음 생각했던 것에 비해 구현이 따라가지 못해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줄여갈 때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어려웠던 점</a:t>
            </a:r>
          </a:p>
          <a:p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-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처음에 요구사항 명세서 쓰고 그럴 때 의견 엇갈리는 게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많았어서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시간도 많이 소요되고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진도는 더디고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그래서 나중에 시퀀스 다이어그램 그릴 땐 같이 그리는 게 아니라 한명이 대략적으로 짜오면 다른 한명이 보고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수정해서 수정된 부분만 서로 얘기하는 식으로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해감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-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코드 짜면서 처음 했던 설계를 바꾸고 싶은데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그게 생각만큼 잘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안됐던거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거의 클래스 합치거나 새로 만들거나 하는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정도였는데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그러다보니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시퀀스 다이어그램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바꿀거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생각하면 벌써부터 지쳐서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바꿀 수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있는건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바꿨는데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규모 크게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움직여야하는건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바꾸지 못했던 점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</a:p>
          <a:p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부족한 코딩 지식 기반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클래스 다이어그램과 시퀀스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다이어그래의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복잡함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20126" y="1778412"/>
            <a:ext cx="82320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진행 과정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설계법의 중요성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다이어그램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요구사항 명세서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협업의 중요성</a:t>
            </a:r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협업 툴에 대한 이해 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//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깃헙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노션</a:t>
            </a:r>
            <a:endParaRPr lang="ko-KR" altLang="en-US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설계에 있어서 다방면의 시각으로 인해 설계 구멍들을 빠르게 보완할 수 있었다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앱 개발에 대한 기초적인 이해도가 생겨 다음 설계 때 이번 팀 미팅 때 헤맸던 시간을 줄일 수 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실제 개발에 들어가지 않아도 </a:t>
            </a:r>
            <a:r>
              <a:rPr lang="en-US" altLang="ko-KR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ovenapp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등으로 최소한의 화면을 쉽게 볼 수 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프론트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/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백 구조의 개발방식을 경험했다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C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나 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Java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등 비교적 연차가 있는 언어만을 사용하다 최신언어를 사용해 편리함을 느꼈다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 // </a:t>
            </a:r>
            <a:r>
              <a:rPr lang="en-US" altLang="ko-KR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lateinit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, by lazy, retrofit, glide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등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그외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다양한 라이브러리 클래스와 메소드</a:t>
            </a:r>
          </a:p>
          <a:p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유스케이스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다이어그램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클래스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/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시퀀스 다이어그램 등을 사용하며 절차적인 설계를 경험했다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</a:p>
          <a:p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프론트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팀장으로서의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첫 개발을 경험했다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</a:p>
          <a:p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프로젝트가 전반적으로 어떻게 흘러가는지 배우게 되었다</a:t>
            </a:r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배웠던 점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공통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-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노션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깃허브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쓰는 법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-</a:t>
            </a:r>
            <a:r>
              <a:rPr lang="ko-KR" altLang="en-US" sz="1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코틀린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스프링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-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회의하는 법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배웠던 점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실제로 프로그램이 만들어지는 과정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프로그래머가 고객과 소통해야 하는 이유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안드로이드 어플의 구조와 동작 원리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프로그램 개발의 적절한 비용</a:t>
            </a:r>
            <a:r>
              <a:rPr lang="en-US" altLang="ko-KR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프로젝트의 마감 기한과 시간 관리의 중요성</a:t>
            </a:r>
            <a:endParaRPr lang="en-US" altLang="ko-KR" sz="1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0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1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1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49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3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1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2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2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0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2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3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3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1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26" y="1910038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39" y="249173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2" y="3077463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0" y="374287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49" y="395967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0" y="4181475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2" y="378870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1" y="400551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2" y="422730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4" y="483227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6" y="2110250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2022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0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1" y="44038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77" y="3434628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0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1" y="55849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433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0" y="3051580"/>
            <a:ext cx="8232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이상 발표를 마치겠습니다</a:t>
            </a:r>
            <a:r>
              <a:rPr lang="en-US" altLang="ko-KR" sz="5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  <a:r>
              <a:rPr lang="ko-KR" altLang="en-US" sz="5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5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sz="5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감사합니다 </a:t>
            </a:r>
            <a:r>
              <a:rPr lang="en-US" altLang="ko-KR" sz="5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  <a:endParaRPr lang="ko-KR" altLang="en-US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13ADB-3C02-2ED2-826E-B0DBD1858F3A}"/>
              </a:ext>
            </a:extLst>
          </p:cNvPr>
          <p:cNvSpPr txBox="1"/>
          <p:nvPr/>
        </p:nvSpPr>
        <p:spPr>
          <a:xfrm>
            <a:off x="7832555" y="5782296"/>
            <a:ext cx="4125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5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잭팟</a:t>
            </a:r>
            <a:r>
              <a:rPr lang="ko-KR" altLang="en-US" sz="5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5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777- 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7" name="Picture 2" descr="Notion - 메모, 프로젝트, 문서 - Google Play 앱">
            <a:extLst>
              <a:ext uri="{FF2B5EF4-FFF2-40B4-BE49-F238E27FC236}">
                <a16:creationId xmlns:a16="http://schemas.microsoft.com/office/drawing/2014/main" id="{53CEAD46-EAFB-F9C5-4B30-C2298E7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83" y="3622360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회의 툴 </a:t>
            </a:r>
            <a:endParaRPr lang="en-US" altLang="ko-KR" sz="30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9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35DCEC9B-6B69-BE0E-F8DB-44E4A0B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44" y="3577501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GitHub 무료로 다운 받기 - 2022년 최신 버전">
            <a:extLst>
              <a:ext uri="{FF2B5EF4-FFF2-40B4-BE49-F238E27FC236}">
                <a16:creationId xmlns:a16="http://schemas.microsoft.com/office/drawing/2014/main" id="{DEFC1944-ED80-F049-39DD-B916E1F9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80" y="2137434"/>
            <a:ext cx="3755645" cy="21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9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7" name="Picture 2" descr="Notion - 메모, 프로젝트, 문서 - Google Play 앱">
            <a:extLst>
              <a:ext uri="{FF2B5EF4-FFF2-40B4-BE49-F238E27FC236}">
                <a16:creationId xmlns:a16="http://schemas.microsoft.com/office/drawing/2014/main" id="{53CEAD46-EAFB-F9C5-4B30-C2298E7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99" y="4711329"/>
            <a:ext cx="2042511" cy="204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회의 툴 </a:t>
            </a:r>
            <a:endParaRPr lang="en-US" altLang="ko-KR" sz="30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9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35DCEC9B-6B69-BE0E-F8DB-44E4A0B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58" y="3098340"/>
            <a:ext cx="2106638" cy="21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GitHub 무료로 다운 받기 - 2022년 최신 버전">
            <a:extLst>
              <a:ext uri="{FF2B5EF4-FFF2-40B4-BE49-F238E27FC236}">
                <a16:creationId xmlns:a16="http://schemas.microsoft.com/office/drawing/2014/main" id="{DEFC1944-ED80-F049-39DD-B916E1F9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07" y="2383837"/>
            <a:ext cx="3142795" cy="17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post-thumbnail">
            <a:extLst>
              <a:ext uri="{FF2B5EF4-FFF2-40B4-BE49-F238E27FC236}">
                <a16:creationId xmlns:a16="http://schemas.microsoft.com/office/drawing/2014/main" id="{F643DF45-F88B-8D25-9DCA-918DFE412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5" y="3239026"/>
            <a:ext cx="2412649" cy="241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post-thumbnail">
            <a:extLst>
              <a:ext uri="{FF2B5EF4-FFF2-40B4-BE49-F238E27FC236}">
                <a16:creationId xmlns:a16="http://schemas.microsoft.com/office/drawing/2014/main" id="{BC5D1B5C-51CB-2F75-4E3F-99439802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1" y="1884044"/>
            <a:ext cx="3043625" cy="15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ost-thumbnail">
            <a:extLst>
              <a:ext uri="{FF2B5EF4-FFF2-40B4-BE49-F238E27FC236}">
                <a16:creationId xmlns:a16="http://schemas.microsoft.com/office/drawing/2014/main" id="{EA56519D-23FF-C02A-E776-3075429A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14" y="5002690"/>
            <a:ext cx="2676715" cy="13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C65712-BEB8-07C2-2413-22D7E9C6C765}"/>
              </a:ext>
            </a:extLst>
          </p:cNvPr>
          <p:cNvSpPr txBox="1"/>
          <p:nvPr/>
        </p:nvSpPr>
        <p:spPr>
          <a:xfrm>
            <a:off x="6248946" y="1503408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120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회의 과정</a:t>
            </a:r>
            <a:endParaRPr lang="en-US" altLang="ko-KR" sz="30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CBC8742-3045-2E38-3558-755A7C55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2045007"/>
            <a:ext cx="5146157" cy="46232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DBE9BF3-41A9-57AC-B2A6-32F95E59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70" y="1930219"/>
            <a:ext cx="5158714" cy="46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37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회의 과정 </a:t>
            </a:r>
            <a:endParaRPr lang="en-US" altLang="ko-KR" sz="30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812BEC-3CB7-8137-D13F-CC0EA444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22" y="1995782"/>
            <a:ext cx="5221780" cy="479229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601BB49-86B4-FBA1-E23D-DF63B350E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38" y="1932117"/>
            <a:ext cx="5408340" cy="48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1857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1504</Words>
  <Application>Microsoft Office PowerPoint</Application>
  <PresentationFormat>와이드스크린</PresentationFormat>
  <Paragraphs>402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HGMaruGothicMPRO</vt:lpstr>
      <vt:lpstr>Tmon몬소리 Black</vt:lpstr>
      <vt:lpstr>Yu Gothic UI Semibold</vt:lpstr>
      <vt:lpstr>휴먼매직체</vt:lpstr>
      <vt:lpstr>Arial</vt:lpstr>
      <vt:lpstr>Broadway</vt:lpstr>
      <vt:lpstr>Corbel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ydq</cp:lastModifiedBy>
  <cp:revision>32</cp:revision>
  <dcterms:created xsi:type="dcterms:W3CDTF">2022-04-04T15:26:03Z</dcterms:created>
  <dcterms:modified xsi:type="dcterms:W3CDTF">2022-06-22T11:17:11Z</dcterms:modified>
</cp:coreProperties>
</file>