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126010" y="669329"/>
            <a:ext cx="10002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>
                <a:solidFill>
                  <a:srgbClr val="F7E73D"/>
                </a:solidFill>
                <a:latin typeface="HGGothicE" panose="020B0400000000000000" pitchFamily="49" charset="-128"/>
                <a:ea typeface="나눔스퀘어라운드 ExtraBold" panose="020B0600000101010101" pitchFamily="50" charset="-127"/>
              </a:rPr>
              <a:t>소프트웨어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공학 프로젝트 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5000" b="1" kern="0" dirty="0" err="1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en-US" altLang="ko-KR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777_7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44" y="3816620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62" y="2753316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3"/>
            <a:ext cx="3566600" cy="4386531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31" y="2685949"/>
            <a:ext cx="2051715" cy="215444"/>
            <a:chOff x="9512757" y="369386"/>
            <a:chExt cx="2051714" cy="215441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1" y="369386"/>
              <a:ext cx="420308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01447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71" y="3277239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89391" y="5716703"/>
            <a:ext cx="925099" cy="396795"/>
            <a:chOff x="6564174" y="3416112"/>
            <a:chExt cx="925099" cy="396794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4321191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맨투맨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6871" y="4465321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 err="1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오롯</a:t>
              </a:r>
              <a:endPara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64018" y="5070016"/>
            <a:ext cx="35855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나눔스퀘어라운드 ExtraBold" panose="020B0600000101010101" pitchFamily="50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44725-BA06-BDBE-D2FD-94D9B720836F}"/>
              </a:ext>
            </a:extLst>
          </p:cNvPr>
          <p:cNvSpPr txBox="1"/>
          <p:nvPr/>
        </p:nvSpPr>
        <p:spPr>
          <a:xfrm>
            <a:off x="8332531" y="5276407"/>
            <a:ext cx="2664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201511029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손승현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201710968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이현제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201810985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임규섭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202010921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조성주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202010925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최가나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03.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요구사항 분석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50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99D3AFD-A936-4FCF-2FBE-2428C255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1" y="1347063"/>
            <a:ext cx="5266115" cy="4624996"/>
          </a:xfrm>
          <a:prstGeom prst="rect">
            <a:avLst/>
          </a:prstGeom>
        </p:spPr>
      </p:pic>
      <p:pic>
        <p:nvPicPr>
          <p:cNvPr id="12" name="그림 11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4D72C73-9603-5824-3B79-99B095FA2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11" y="1429799"/>
            <a:ext cx="5370864" cy="4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4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187" y="816680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C8CD5-1437-8D7B-D92E-3951B330423D}"/>
              </a:ext>
            </a:extLst>
          </p:cNvPr>
          <p:cNvSpPr txBox="1"/>
          <p:nvPr/>
        </p:nvSpPr>
        <p:spPr>
          <a:xfrm>
            <a:off x="1529111" y="1794332"/>
            <a:ext cx="88419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조회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회원탈퇴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구현에 시간이 많이 걸려 우선순위에서 뒤로 밀리게 됨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상동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수정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때 변경 불가능한 정보만 받게 되어서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6A21-6D1C-4D27-83BA-963A56148711}"/>
              </a:ext>
            </a:extLst>
          </p:cNvPr>
          <p:cNvSpPr txBox="1"/>
          <p:nvPr/>
        </p:nvSpPr>
        <p:spPr>
          <a:xfrm>
            <a:off x="821369" y="1141730"/>
            <a:ext cx="118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v1.0.1~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930AB-435D-EDEB-4F1E-471D8F084E80}"/>
              </a:ext>
            </a:extLst>
          </p:cNvPr>
          <p:cNvSpPr txBox="1"/>
          <p:nvPr/>
        </p:nvSpPr>
        <p:spPr>
          <a:xfrm>
            <a:off x="10038987" y="1155234"/>
            <a:ext cx="12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~v1.1.3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96AB39-C1A3-1782-B255-9544B7C68ECE}"/>
              </a:ext>
            </a:extLst>
          </p:cNvPr>
          <p:cNvGrpSpPr/>
          <p:nvPr/>
        </p:nvGrpSpPr>
        <p:grpSpPr>
          <a:xfrm>
            <a:off x="2713475" y="1916143"/>
            <a:ext cx="8058299" cy="177071"/>
            <a:chOff x="2812869" y="2092125"/>
            <a:chExt cx="8058298" cy="17707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808722F-1323-53B5-1761-CB6A1A90A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610D760-8E77-7862-D070-C6244FEB256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8135D1-4B12-7B87-1FCF-69C1A3F76F9E}"/>
              </a:ext>
            </a:extLst>
          </p:cNvPr>
          <p:cNvGrpSpPr/>
          <p:nvPr/>
        </p:nvGrpSpPr>
        <p:grpSpPr>
          <a:xfrm>
            <a:off x="2713475" y="2499775"/>
            <a:ext cx="8058299" cy="177071"/>
            <a:chOff x="2812869" y="2092125"/>
            <a:chExt cx="8058298" cy="17707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C80C1BD-8374-0AD5-6946-29EF3CE7CF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B8839B-DA30-AFFF-6BB1-F3A48729AC84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1CC0DE-6658-ED58-5ACB-C1B2F33223B3}"/>
              </a:ext>
            </a:extLst>
          </p:cNvPr>
          <p:cNvGrpSpPr/>
          <p:nvPr/>
        </p:nvGrpSpPr>
        <p:grpSpPr>
          <a:xfrm>
            <a:off x="2753626" y="3184869"/>
            <a:ext cx="8058299" cy="177071"/>
            <a:chOff x="2812869" y="2092125"/>
            <a:chExt cx="8058298" cy="17707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CD30D46-14B0-86A0-54DB-89CD83BD3B0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9D60815-30CC-BE75-1848-B954A9C9D2E3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602DA-3340-ACA8-3461-0F2FFBDA6382}"/>
              </a:ext>
            </a:extLst>
          </p:cNvPr>
          <p:cNvCxnSpPr/>
          <p:nvPr/>
        </p:nvCxnSpPr>
        <p:spPr>
          <a:xfrm>
            <a:off x="2753627" y="4417831"/>
            <a:ext cx="397110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E1793C4A-BE76-C2D6-ABC8-C82EF98EA61B}"/>
              </a:ext>
            </a:extLst>
          </p:cNvPr>
          <p:cNvSpPr/>
          <p:nvPr/>
        </p:nvSpPr>
        <p:spPr>
          <a:xfrm rot="2754443">
            <a:off x="6719943" y="4253607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67EE7C-92CF-EBE3-A03D-BE3EB2BFBBAD}"/>
              </a:ext>
            </a:extLst>
          </p:cNvPr>
          <p:cNvCxnSpPr>
            <a:cxnSpLocks/>
          </p:cNvCxnSpPr>
          <p:nvPr/>
        </p:nvCxnSpPr>
        <p:spPr>
          <a:xfrm flipV="1">
            <a:off x="4039515" y="5068178"/>
            <a:ext cx="2908867" cy="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더하기 기호 34">
            <a:extLst>
              <a:ext uri="{FF2B5EF4-FFF2-40B4-BE49-F238E27FC236}">
                <a16:creationId xmlns:a16="http://schemas.microsoft.com/office/drawing/2014/main" id="{9F897746-60FF-3DE1-14B8-50736D6E4C61}"/>
              </a:ext>
            </a:extLst>
          </p:cNvPr>
          <p:cNvSpPr/>
          <p:nvPr/>
        </p:nvSpPr>
        <p:spPr>
          <a:xfrm rot="2754443">
            <a:off x="6763691" y="4883274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90DDB00-1A8F-7DF2-B524-9F4D74575930}"/>
              </a:ext>
            </a:extLst>
          </p:cNvPr>
          <p:cNvCxnSpPr>
            <a:cxnSpLocks/>
          </p:cNvCxnSpPr>
          <p:nvPr/>
        </p:nvCxnSpPr>
        <p:spPr>
          <a:xfrm flipV="1">
            <a:off x="3343040" y="5668303"/>
            <a:ext cx="3559263" cy="351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더하기 기호 41">
            <a:extLst>
              <a:ext uri="{FF2B5EF4-FFF2-40B4-BE49-F238E27FC236}">
                <a16:creationId xmlns:a16="http://schemas.microsoft.com/office/drawing/2014/main" id="{9BD1F36A-B01C-2F06-8DEF-5837F9A104E5}"/>
              </a:ext>
            </a:extLst>
          </p:cNvPr>
          <p:cNvSpPr/>
          <p:nvPr/>
        </p:nvSpPr>
        <p:spPr>
          <a:xfrm rot="2754443">
            <a:off x="6732482" y="5489783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1C7FE45-CD28-5680-3309-2585937D902B}"/>
              </a:ext>
            </a:extLst>
          </p:cNvPr>
          <p:cNvGrpSpPr/>
          <p:nvPr/>
        </p:nvGrpSpPr>
        <p:grpSpPr>
          <a:xfrm>
            <a:off x="2753626" y="3752509"/>
            <a:ext cx="8058299" cy="177071"/>
            <a:chOff x="2812869" y="2092125"/>
            <a:chExt cx="8058298" cy="17707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F96B7B-31B1-2B87-C157-1639BB063204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07D4ACD-2FDF-61E6-C2BF-134B1416152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930025CE-111B-0428-7AE4-47B5C116BE49}"/>
              </a:ext>
            </a:extLst>
          </p:cNvPr>
          <p:cNvSpPr/>
          <p:nvPr/>
        </p:nvSpPr>
        <p:spPr>
          <a:xfrm>
            <a:off x="1883189" y="1220045"/>
            <a:ext cx="8133805" cy="239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8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/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/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2" name="사각형: 둥근 위쪽 모서리 21"/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3" name="사각형: 둥근 위쪽 모서리 22"/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4" name="사각형: 둥근 위쪽 모서리 23"/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</p:grpSp>
        <p:sp>
          <p:nvSpPr>
            <p:cNvPr id="26" name="사각형: 둥근 위쪽 모서리 25"/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37" indent="-285737" algn="ctr">
                <a:buFont typeface="Arial"/>
                <a:buChar char="•"/>
                <a:defRPr/>
              </a:pPr>
              <a:endParaRPr lang="ko-KR" altLang="en-US">
                <a:solidFill>
                  <a:prstClr val="white"/>
                </a:solidFill>
                <a:ea typeface="나눔스퀘어 ExtraBold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63637" y="274372"/>
            <a:ext cx="4084901" cy="44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유저 부분</a:t>
            </a:r>
            <a:endParaRPr lang="ko-KR" altLang="en-US" sz="2400">
              <a:solidFill>
                <a:schemeClr val="bg1"/>
              </a:solidFill>
              <a:ea typeface="나눔스퀘어 Extra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요구사항 분석</a:t>
            </a:r>
            <a:endParaRPr lang="en-US" altLang="ko-KR" sz="4000" kern="0">
              <a:solidFill>
                <a:schemeClr val="bg1"/>
              </a:solidFill>
              <a:ea typeface="나눔스퀘어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4476" y="1054156"/>
            <a:ext cx="8558095" cy="4987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DD4915-E1D7-624B-1E0B-0DC9ABAB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133154"/>
            <a:ext cx="803069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187" y="816680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C8CD5-1437-8D7B-D92E-3951B330423D}"/>
              </a:ext>
            </a:extLst>
          </p:cNvPr>
          <p:cNvSpPr txBox="1"/>
          <p:nvPr/>
        </p:nvSpPr>
        <p:spPr>
          <a:xfrm>
            <a:off x="1529111" y="1794332"/>
            <a:ext cx="88419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조회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회원탈퇴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구현에 시간이 많이 걸려 우선순위에서 뒤로 밀리게 됨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상동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수정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때 변경 불가능한 정보만 받게 되어서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6A21-6D1C-4D27-83BA-963A56148711}"/>
              </a:ext>
            </a:extLst>
          </p:cNvPr>
          <p:cNvSpPr txBox="1"/>
          <p:nvPr/>
        </p:nvSpPr>
        <p:spPr>
          <a:xfrm>
            <a:off x="821369" y="1141730"/>
            <a:ext cx="118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v1.0.1~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930AB-435D-EDEB-4F1E-471D8F084E80}"/>
              </a:ext>
            </a:extLst>
          </p:cNvPr>
          <p:cNvSpPr txBox="1"/>
          <p:nvPr/>
        </p:nvSpPr>
        <p:spPr>
          <a:xfrm>
            <a:off x="10038987" y="1155234"/>
            <a:ext cx="12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~v1.1.3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96AB39-C1A3-1782-B255-9544B7C68ECE}"/>
              </a:ext>
            </a:extLst>
          </p:cNvPr>
          <p:cNvGrpSpPr/>
          <p:nvPr/>
        </p:nvGrpSpPr>
        <p:grpSpPr>
          <a:xfrm>
            <a:off x="2713475" y="1916143"/>
            <a:ext cx="8058299" cy="177071"/>
            <a:chOff x="2812869" y="2092125"/>
            <a:chExt cx="8058298" cy="17707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808722F-1323-53B5-1761-CB6A1A90A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610D760-8E77-7862-D070-C6244FEB256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8135D1-4B12-7B87-1FCF-69C1A3F76F9E}"/>
              </a:ext>
            </a:extLst>
          </p:cNvPr>
          <p:cNvGrpSpPr/>
          <p:nvPr/>
        </p:nvGrpSpPr>
        <p:grpSpPr>
          <a:xfrm>
            <a:off x="2713475" y="2499775"/>
            <a:ext cx="8058299" cy="177071"/>
            <a:chOff x="2812869" y="2092125"/>
            <a:chExt cx="8058298" cy="17707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C80C1BD-8374-0AD5-6946-29EF3CE7CF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B8839B-DA30-AFFF-6BB1-F3A48729AC84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1CC0DE-6658-ED58-5ACB-C1B2F33223B3}"/>
              </a:ext>
            </a:extLst>
          </p:cNvPr>
          <p:cNvGrpSpPr/>
          <p:nvPr/>
        </p:nvGrpSpPr>
        <p:grpSpPr>
          <a:xfrm>
            <a:off x="2753626" y="3184869"/>
            <a:ext cx="8058299" cy="177071"/>
            <a:chOff x="2812869" y="2092125"/>
            <a:chExt cx="8058298" cy="17707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CD30D46-14B0-86A0-54DB-89CD83BD3B0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9D60815-30CC-BE75-1848-B954A9C9D2E3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602DA-3340-ACA8-3461-0F2FFBDA6382}"/>
              </a:ext>
            </a:extLst>
          </p:cNvPr>
          <p:cNvCxnSpPr/>
          <p:nvPr/>
        </p:nvCxnSpPr>
        <p:spPr>
          <a:xfrm>
            <a:off x="2753627" y="4417831"/>
            <a:ext cx="397110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E1793C4A-BE76-C2D6-ABC8-C82EF98EA61B}"/>
              </a:ext>
            </a:extLst>
          </p:cNvPr>
          <p:cNvSpPr/>
          <p:nvPr/>
        </p:nvSpPr>
        <p:spPr>
          <a:xfrm rot="2754443">
            <a:off x="6719943" y="4253607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67EE7C-92CF-EBE3-A03D-BE3EB2BFBBAD}"/>
              </a:ext>
            </a:extLst>
          </p:cNvPr>
          <p:cNvCxnSpPr>
            <a:cxnSpLocks/>
          </p:cNvCxnSpPr>
          <p:nvPr/>
        </p:nvCxnSpPr>
        <p:spPr>
          <a:xfrm flipV="1">
            <a:off x="4039515" y="5068178"/>
            <a:ext cx="2908867" cy="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더하기 기호 34">
            <a:extLst>
              <a:ext uri="{FF2B5EF4-FFF2-40B4-BE49-F238E27FC236}">
                <a16:creationId xmlns:a16="http://schemas.microsoft.com/office/drawing/2014/main" id="{9F897746-60FF-3DE1-14B8-50736D6E4C61}"/>
              </a:ext>
            </a:extLst>
          </p:cNvPr>
          <p:cNvSpPr/>
          <p:nvPr/>
        </p:nvSpPr>
        <p:spPr>
          <a:xfrm rot="2754443">
            <a:off x="6763691" y="4883274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90DDB00-1A8F-7DF2-B524-9F4D74575930}"/>
              </a:ext>
            </a:extLst>
          </p:cNvPr>
          <p:cNvCxnSpPr>
            <a:cxnSpLocks/>
          </p:cNvCxnSpPr>
          <p:nvPr/>
        </p:nvCxnSpPr>
        <p:spPr>
          <a:xfrm flipV="1">
            <a:off x="3343040" y="5668303"/>
            <a:ext cx="3559263" cy="351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더하기 기호 41">
            <a:extLst>
              <a:ext uri="{FF2B5EF4-FFF2-40B4-BE49-F238E27FC236}">
                <a16:creationId xmlns:a16="http://schemas.microsoft.com/office/drawing/2014/main" id="{9BD1F36A-B01C-2F06-8DEF-5837F9A104E5}"/>
              </a:ext>
            </a:extLst>
          </p:cNvPr>
          <p:cNvSpPr/>
          <p:nvPr/>
        </p:nvSpPr>
        <p:spPr>
          <a:xfrm rot="2754443">
            <a:off x="6732482" y="5489783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1C7FE45-CD28-5680-3309-2585937D902B}"/>
              </a:ext>
            </a:extLst>
          </p:cNvPr>
          <p:cNvGrpSpPr/>
          <p:nvPr/>
        </p:nvGrpSpPr>
        <p:grpSpPr>
          <a:xfrm>
            <a:off x="2753626" y="3752509"/>
            <a:ext cx="8058299" cy="177071"/>
            <a:chOff x="2812869" y="2092125"/>
            <a:chExt cx="8058298" cy="17707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F96B7B-31B1-2B87-C157-1639BB063204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07D4ACD-2FDF-61E6-C2BF-134B1416152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58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1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7" y="1491109"/>
            <a:ext cx="405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액터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F0BDF-F63D-D17D-39D4-B8699DB6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2264009"/>
            <a:ext cx="5759867" cy="41195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09C8CB-6884-C2D8-7672-F9F12C130F29}"/>
              </a:ext>
            </a:extLst>
          </p:cNvPr>
          <p:cNvSpPr txBox="1"/>
          <p:nvPr/>
        </p:nvSpPr>
        <p:spPr>
          <a:xfrm>
            <a:off x="7294239" y="2976752"/>
            <a:ext cx="44103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</a:t>
            </a:r>
            <a:endParaRPr lang="en-US" altLang="ko-KR" sz="3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882" indent="-342882">
              <a:buFontTx/>
              <a:buChar char="-"/>
            </a:pPr>
            <a:r>
              <a:rPr lang="ko-KR" altLang="ko-KR" sz="2000" kern="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의류 관리 앱을 이용하는 사용자</a:t>
            </a:r>
            <a:endParaRPr lang="en-US" altLang="ko-KR" sz="2000" kern="1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marL="342882" indent="-342882">
              <a:buFontTx/>
              <a:buChar char="-"/>
            </a:pP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베이스</a:t>
            </a:r>
            <a:endParaRPr lang="en-US" altLang="ko-KR" sz="3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37" indent="-285737">
              <a:buFontTx/>
              <a:buChar char="-"/>
            </a:pPr>
            <a:r>
              <a:rPr lang="ko-KR" altLang="ko-KR" kern="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회원 관련 정보 및 옷 관련 정보를 저장하는</a:t>
            </a:r>
            <a:r>
              <a:rPr lang="en-US" altLang="ko-KR" kern="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64085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5"/>
            <a:ext cx="526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C8BF1C-8D08-E6F5-67BD-A11F4FF6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9" y="2064548"/>
            <a:ext cx="9218895" cy="44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7" y="1491105"/>
            <a:ext cx="562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목록</a:t>
            </a: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27" name="그림 26" descr="테이블이(가) 표시된 사진&#10;&#10;자동 생성된 설명">
            <a:extLst>
              <a:ext uri="{FF2B5EF4-FFF2-40B4-BE49-F238E27FC236}">
                <a16:creationId xmlns:a16="http://schemas.microsoft.com/office/drawing/2014/main" id="{4E391278-B2D9-157A-2A1E-477B241C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21" y="2101654"/>
            <a:ext cx="5494863" cy="3889276"/>
          </a:xfrm>
          <a:prstGeom prst="rect">
            <a:avLst/>
          </a:prstGeom>
        </p:spPr>
      </p:pic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04A981B-025D-AE3A-C37B-62D9FC57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9" y="2010609"/>
            <a:ext cx="5397225" cy="4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9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8925C93-5D41-8E77-7B35-A768378209F3}"/>
              </a:ext>
            </a:extLst>
          </p:cNvPr>
          <p:cNvSpPr txBox="1"/>
          <p:nvPr/>
        </p:nvSpPr>
        <p:spPr>
          <a:xfrm>
            <a:off x="1284907" y="1428567"/>
            <a:ext cx="8477404" cy="424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구성 및 역할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과정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설계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배운점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어려웠던 점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54881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목차</a:t>
            </a:r>
            <a:r>
              <a:rPr lang="ko-KR" altLang="en-US" sz="700" kern="0" dirty="0"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 </a:t>
            </a:r>
            <a:endParaRPr lang="en-US" altLang="ko-KR" sz="700" kern="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30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9C0CAA-06AF-A954-777C-3BB49ED2A679}"/>
              </a:ext>
            </a:extLst>
          </p:cNvPr>
          <p:cNvSpPr txBox="1"/>
          <p:nvPr/>
        </p:nvSpPr>
        <p:spPr>
          <a:xfrm>
            <a:off x="829890" y="1491105"/>
            <a:ext cx="878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400" b="1" dirty="0">
              <a:ea typeface="나눔스퀘어 Extra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2D398B2-85F5-C831-6E6B-5A84A715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4" y="2191768"/>
            <a:ext cx="2522195" cy="40996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756F07-5FCC-D584-5B42-4B5680E0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9" y="2200685"/>
            <a:ext cx="2498889" cy="4175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7B1E42D-387D-B2FF-A866-15894781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62" y="2191772"/>
            <a:ext cx="2361499" cy="419289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C11C553-74A5-F13D-3D27-F5F571A53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25" y="2196084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04.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프로젝트 설계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28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데이터베이스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ERD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F906F4-314C-2AD4-B999-827F0A70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4" y="2460076"/>
            <a:ext cx="11112577" cy="31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API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명세서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F5655-C454-C377-89C0-9305BBCE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0" y="2317862"/>
            <a:ext cx="6535585" cy="32899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D4F174-227C-5BA7-C566-3A451F72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81" y="1175661"/>
            <a:ext cx="4448223" cy="5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11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258FC2-9A0D-B0F5-A64A-7A1F662D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92" y="871550"/>
            <a:ext cx="8392231" cy="58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7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93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1A02B-F4B7-EB42-3D27-89623FA37AD5}"/>
              </a:ext>
            </a:extLst>
          </p:cNvPr>
          <p:cNvSpPr/>
          <p:nvPr/>
        </p:nvSpPr>
        <p:spPr>
          <a:xfrm>
            <a:off x="2029099" y="873218"/>
            <a:ext cx="6374675" cy="13828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73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7E26E-A785-EA6F-5506-BBA6652F1B80}"/>
              </a:ext>
            </a:extLst>
          </p:cNvPr>
          <p:cNvSpPr/>
          <p:nvPr/>
        </p:nvSpPr>
        <p:spPr>
          <a:xfrm>
            <a:off x="1171309" y="3254488"/>
            <a:ext cx="3783873" cy="14568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4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334286" y="4598127"/>
            <a:ext cx="2043159" cy="10460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7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5280758" y="2306987"/>
            <a:ext cx="2992393" cy="1664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3414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35FD-1FDA-7285-2095-11280C1D901E}"/>
              </a:ext>
            </a:extLst>
          </p:cNvPr>
          <p:cNvSpPr txBox="1"/>
          <p:nvPr/>
        </p:nvSpPr>
        <p:spPr>
          <a:xfrm>
            <a:off x="1168245" y="1760419"/>
            <a:ext cx="8232017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최가나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손승현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조성주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ppt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임규섭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313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4775655" y="4754888"/>
            <a:ext cx="3741331" cy="12864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5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8784718" y="3230887"/>
            <a:ext cx="3057291" cy="15675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8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0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1066801" y="897334"/>
            <a:ext cx="288689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F3F09A-3A7A-C7D1-794C-B50493885EEB}"/>
              </a:ext>
            </a:extLst>
          </p:cNvPr>
          <p:cNvSpPr/>
          <p:nvPr/>
        </p:nvSpPr>
        <p:spPr>
          <a:xfrm>
            <a:off x="8019497" y="1316067"/>
            <a:ext cx="3984888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17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/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/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2" name="사각형: 둥근 위쪽 모서리 21"/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3" name="사각형: 둥근 위쪽 모서리 22"/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4" name="사각형: 둥근 위쪽 모서리 23"/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</p:grpSp>
        <p:sp>
          <p:nvSpPr>
            <p:cNvPr id="26" name="사각형: 둥근 위쪽 모서리 25"/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37" indent="-285737" algn="ctr">
                <a:buFont typeface="Arial"/>
                <a:buChar char="•"/>
                <a:defRPr/>
              </a:pPr>
              <a:endParaRPr lang="ko-KR" altLang="en-US">
                <a:solidFill>
                  <a:prstClr val="white"/>
                </a:solidFill>
                <a:ea typeface="나눔스퀘어 ExtraBold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클래스 다이어그램</a:t>
            </a:r>
            <a:r>
              <a:rPr lang="en-US" altLang="ko-KR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옷 부분</a:t>
            </a:r>
            <a:endParaRPr lang="ko-KR" altLang="en-US" sz="2400">
              <a:solidFill>
                <a:schemeClr val="bg1"/>
              </a:solidFill>
              <a:ea typeface="나눔스퀘어 Extra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프로젝트 설계</a:t>
            </a:r>
            <a:r>
              <a:rPr lang="en-US" altLang="ko-KR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백엔드</a:t>
            </a:r>
            <a:endParaRPr lang="en-US" altLang="ko-KR" sz="4000" kern="0">
              <a:solidFill>
                <a:schemeClr val="bg1"/>
              </a:solidFill>
              <a:ea typeface="나눔스퀘어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7461" y="2945829"/>
            <a:ext cx="4728523" cy="16883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11"/>
          <p:cNvSpPr/>
          <p:nvPr/>
        </p:nvSpPr>
        <p:spPr>
          <a:xfrm>
            <a:off x="4143736" y="1218713"/>
            <a:ext cx="3902984" cy="143740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  <p:sp>
        <p:nvSpPr>
          <p:cNvPr id="40" name="직사각형 11"/>
          <p:cNvSpPr/>
          <p:nvPr/>
        </p:nvSpPr>
        <p:spPr>
          <a:xfrm>
            <a:off x="4190654" y="4975967"/>
            <a:ext cx="3368389" cy="120112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  <p:sp>
        <p:nvSpPr>
          <p:cNvPr id="41" name="직사각형 11"/>
          <p:cNvSpPr/>
          <p:nvPr/>
        </p:nvSpPr>
        <p:spPr>
          <a:xfrm>
            <a:off x="7455689" y="3240376"/>
            <a:ext cx="4337898" cy="166036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573223" y="4770088"/>
            <a:ext cx="3424013" cy="11266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74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4190654" y="4975967"/>
            <a:ext cx="3368389" cy="12011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27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14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5782499" y="274372"/>
            <a:ext cx="616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 데이터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033508-CC91-6EE6-AE60-CEBBB39CDACA}"/>
              </a:ext>
            </a:extLst>
          </p:cNvPr>
          <p:cNvSpPr/>
          <p:nvPr/>
        </p:nvSpPr>
        <p:spPr>
          <a:xfrm>
            <a:off x="2155375" y="2540114"/>
            <a:ext cx="3113312" cy="17183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72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9C29D5-EFA0-19F9-6CFF-1F20608BAC7F}"/>
              </a:ext>
            </a:extLst>
          </p:cNvPr>
          <p:cNvSpPr/>
          <p:nvPr/>
        </p:nvSpPr>
        <p:spPr>
          <a:xfrm>
            <a:off x="2294711" y="1414261"/>
            <a:ext cx="306977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8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02.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개발 과정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310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FF58D0-A6F5-46EF-D131-1ABD53BC04E5}"/>
              </a:ext>
            </a:extLst>
          </p:cNvPr>
          <p:cNvSpPr/>
          <p:nvPr/>
        </p:nvSpPr>
        <p:spPr>
          <a:xfrm>
            <a:off x="5725888" y="2758262"/>
            <a:ext cx="4494416" cy="16395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33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로그인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79DAC-F920-25FA-F3FC-EB0531F8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6" y="816680"/>
            <a:ext cx="9608917" cy="58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1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876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836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100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7" y="1491105"/>
            <a:ext cx="6582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3200" b="1" dirty="0">
              <a:ea typeface="나눔스퀘어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8F8B75-8254-621B-08BE-26D22C1B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4" y="2191768"/>
            <a:ext cx="2522195" cy="40996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CA6E381-E831-3A4B-EFD0-C0905CBC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9" y="2200685"/>
            <a:ext cx="2498889" cy="41750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8C9156E-DC5B-0CA5-2844-B462479E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62" y="2191772"/>
            <a:ext cx="2361499" cy="41928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B14CB9D-56AB-ADC7-D90E-61B08055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25" y="2196084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81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목록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6D2E6-EE44-8BB2-E31F-F7482047FD7F}"/>
              </a:ext>
            </a:extLst>
          </p:cNvPr>
          <p:cNvSpPr txBox="1"/>
          <p:nvPr/>
        </p:nvSpPr>
        <p:spPr>
          <a:xfrm>
            <a:off x="697385" y="1973794"/>
            <a:ext cx="82320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 및 로그인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옷장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즐겨찾기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카메라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앨범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등록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상세정보 및 수정 삭제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회원정보 조회</a:t>
            </a:r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로그아웃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결과 화면 </a:t>
            </a:r>
            <a:endParaRPr lang="ko-KR" altLang="en-US" sz="2500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582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5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툴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69BB6C-DBC7-FA91-8FDA-1AF1EC5A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83" y="2355167"/>
            <a:ext cx="5024376" cy="36264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823134-3852-FC37-9B81-BC57D8E271CB}"/>
              </a:ext>
            </a:extLst>
          </p:cNvPr>
          <p:cNvSpPr txBox="1"/>
          <p:nvPr/>
        </p:nvSpPr>
        <p:spPr>
          <a:xfrm>
            <a:off x="4225482" y="2110250"/>
            <a:ext cx="3244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카카오 오븐 앱 </a:t>
            </a:r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319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28F1C-70DC-CBB9-8192-36C20030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9" y="1811747"/>
            <a:ext cx="2947307" cy="48985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8C9AEB-12EC-334D-69D5-C60CE08A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48" y="1767735"/>
            <a:ext cx="2988655" cy="498659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B7AFF9-A2A3-4954-77F4-AAC30562165B}"/>
              </a:ext>
            </a:extLst>
          </p:cNvPr>
          <p:cNvSpPr txBox="1"/>
          <p:nvPr/>
        </p:nvSpPr>
        <p:spPr>
          <a:xfrm>
            <a:off x="421175" y="2031072"/>
            <a:ext cx="250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 및 로그인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015AC6-087F-3DC3-7B46-FDD97F3838A1}"/>
              </a:ext>
            </a:extLst>
          </p:cNvPr>
          <p:cNvSpPr txBox="1"/>
          <p:nvPr/>
        </p:nvSpPr>
        <p:spPr>
          <a:xfrm>
            <a:off x="5799659" y="2002436"/>
            <a:ext cx="250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143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22EFF-DE5E-27E8-4E96-89FCDB79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40" y="1811747"/>
            <a:ext cx="2988655" cy="50032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55A7386-5A59-4C54-8FEB-C37A0197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27" y="1811747"/>
            <a:ext cx="2992001" cy="50032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0E144A-88FE-BE37-0550-C8EE60FE67B7}"/>
              </a:ext>
            </a:extLst>
          </p:cNvPr>
          <p:cNvSpPr txBox="1"/>
          <p:nvPr/>
        </p:nvSpPr>
        <p:spPr>
          <a:xfrm>
            <a:off x="562217" y="2034088"/>
            <a:ext cx="138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옷장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7C22B5-1823-3EC8-432A-F25A92FAB570}"/>
              </a:ext>
            </a:extLst>
          </p:cNvPr>
          <p:cNvSpPr txBox="1"/>
          <p:nvPr/>
        </p:nvSpPr>
        <p:spPr>
          <a:xfrm>
            <a:off x="5247838" y="2034088"/>
            <a:ext cx="180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즐겨찾기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346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47AD5-174C-80C0-D9EC-16829112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94" y="1813685"/>
            <a:ext cx="2992001" cy="50679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1163F8B-FA0B-0615-A92D-AB52830B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92" y="1811751"/>
            <a:ext cx="2992001" cy="50061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84020-B65E-63CD-1C4C-93BFDCC6351B}"/>
              </a:ext>
            </a:extLst>
          </p:cNvPr>
          <p:cNvSpPr txBox="1"/>
          <p:nvPr/>
        </p:nvSpPr>
        <p:spPr>
          <a:xfrm>
            <a:off x="469316" y="2110253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카메라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91586-2115-6ABF-2499-78A7CEB38850}"/>
              </a:ext>
            </a:extLst>
          </p:cNvPr>
          <p:cNvSpPr txBox="1"/>
          <p:nvPr/>
        </p:nvSpPr>
        <p:spPr>
          <a:xfrm>
            <a:off x="6096007" y="2110252"/>
            <a:ext cx="164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갤러리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7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Picture 2" descr="post-thumbnail">
            <a:extLst>
              <a:ext uri="{FF2B5EF4-FFF2-40B4-BE49-F238E27FC236}">
                <a16:creationId xmlns:a16="http://schemas.microsoft.com/office/drawing/2014/main" id="{BBDE272C-E5AB-CD2D-B5D9-C831319F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2" y="3712499"/>
            <a:ext cx="2955800" cy="2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st-thumbnail">
            <a:extLst>
              <a:ext uri="{FF2B5EF4-FFF2-40B4-BE49-F238E27FC236}">
                <a16:creationId xmlns:a16="http://schemas.microsoft.com/office/drawing/2014/main" id="{B42724AF-F940-7309-957E-A898D471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38" y="4231001"/>
            <a:ext cx="2871419" cy="14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ost-thumbnail">
            <a:extLst>
              <a:ext uri="{FF2B5EF4-FFF2-40B4-BE49-F238E27FC236}">
                <a16:creationId xmlns:a16="http://schemas.microsoft.com/office/drawing/2014/main" id="{B48F4EDF-FA5B-AD38-9CAA-961275B9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9" y="1900675"/>
            <a:ext cx="3623655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GitHub 무료로 다운 받기 - 2022년 최신 버전">
            <a:extLst>
              <a:ext uri="{FF2B5EF4-FFF2-40B4-BE49-F238E27FC236}">
                <a16:creationId xmlns:a16="http://schemas.microsoft.com/office/drawing/2014/main" id="{BDE54959-7D75-661B-BE7A-C6EF7EE8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35" y="1721098"/>
            <a:ext cx="3221028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10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5EA7F-2391-BAD6-9C92-1D1A031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23" y="1811747"/>
            <a:ext cx="2831299" cy="47372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D8720AB-CD42-B7C3-3D39-31332749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88" y="1807939"/>
            <a:ext cx="2859799" cy="4737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8D0F3F-CA43-C7C1-53EE-966AA9B375A9}"/>
              </a:ext>
            </a:extLst>
          </p:cNvPr>
          <p:cNvSpPr txBox="1"/>
          <p:nvPr/>
        </p:nvSpPr>
        <p:spPr>
          <a:xfrm>
            <a:off x="469316" y="2110253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등록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863D1-3245-8132-8F88-118D7ABE7E97}"/>
              </a:ext>
            </a:extLst>
          </p:cNvPr>
          <p:cNvSpPr txBox="1"/>
          <p:nvPr/>
        </p:nvSpPr>
        <p:spPr>
          <a:xfrm>
            <a:off x="5276613" y="2087708"/>
            <a:ext cx="1937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상세정보 및</a:t>
            </a:r>
            <a:endParaRPr lang="en-US" altLang="ko-KR" sz="2000" b="1" dirty="0">
              <a:solidFill>
                <a:srgbClr val="3799FA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수정</a:t>
            </a:r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삭제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700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B08E7-A149-FA98-4960-D607AE8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7" y="1811746"/>
            <a:ext cx="2971220" cy="499893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B42395-6588-19C0-8524-A666B86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03" y="1811745"/>
            <a:ext cx="2996023" cy="49989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762357-A243-38D8-B11A-35A9FB7A8794}"/>
              </a:ext>
            </a:extLst>
          </p:cNvPr>
          <p:cNvSpPr txBox="1"/>
          <p:nvPr/>
        </p:nvSpPr>
        <p:spPr>
          <a:xfrm>
            <a:off x="472202" y="1973790"/>
            <a:ext cx="2261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회원정보 조회</a:t>
            </a:r>
            <a:endParaRPr lang="en-US" altLang="ko-KR" sz="2000" b="1" dirty="0">
              <a:solidFill>
                <a:srgbClr val="3799FA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로그아웃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1014D-0D0D-9624-D0CB-FA1110592200}"/>
              </a:ext>
            </a:extLst>
          </p:cNvPr>
          <p:cNvSpPr txBox="1"/>
          <p:nvPr/>
        </p:nvSpPr>
        <p:spPr>
          <a:xfrm>
            <a:off x="6068024" y="1973792"/>
            <a:ext cx="226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66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8F328-033B-6741-94A8-812510CA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5" y="1850563"/>
            <a:ext cx="2826328" cy="47262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DC5326-2AF9-BB98-783A-671F6ECD004E}"/>
              </a:ext>
            </a:extLst>
          </p:cNvPr>
          <p:cNvSpPr txBox="1"/>
          <p:nvPr/>
        </p:nvSpPr>
        <p:spPr>
          <a:xfrm>
            <a:off x="581622" y="2031073"/>
            <a:ext cx="226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결과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331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6" y="-3459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7" y="1279333"/>
            <a:ext cx="823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다이어그램을 상세하게 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다이어그램은 추상적으로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작년 교수님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공지보니까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58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6" y="-3459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7" y="1279330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23085AE-AD9E-21BD-F815-F473485F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99" y="1787167"/>
            <a:ext cx="8568251" cy="50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4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05.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시현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769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6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899E7B-EEB7-4CF3-4259-B4739994A937}"/>
              </a:ext>
            </a:extLst>
          </p:cNvPr>
          <p:cNvSpPr txBox="1"/>
          <p:nvPr/>
        </p:nvSpPr>
        <p:spPr>
          <a:xfrm>
            <a:off x="596577" y="1279330"/>
            <a:ext cx="8232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 앱 시연 녹화 영상 첨부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</a:t>
            </a: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오류가 자주 나서 영상으로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첨부하는게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나을듯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..</a:t>
            </a: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구현하는 화면 보여주면서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앱에 대해서 설명하기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62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6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77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06.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660419" y="2120901"/>
            <a:ext cx="14699951" cy="280076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배운 점 </a:t>
            </a:r>
            <a:r>
              <a:rPr lang="en-US" altLang="ko-KR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&amp; </a:t>
            </a:r>
          </a:p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어려웠던 점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339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046509" y="1398271"/>
            <a:ext cx="82320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어려웠던점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누가 정리해주세요 </a:t>
            </a:r>
            <a:r>
              <a:rPr lang="en-US" altLang="ko-KR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 ~ </a:t>
            </a:r>
          </a:p>
          <a:p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프레임워크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알아가기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 간 적절한 시간에 적절한 양으로 소통을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프로젝트 개발에 있어서 모듈 별로 나눠 개발하지 못했으며 개발 경과를 확인함에 있어 연락이 되지 않아 적절한 협업을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팀장으로서 팀원들을 적절히 이끌지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소통을 하지 못했고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경과를 확인하지 못했고 따라 적절하게 모듈개발을 할당하지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개발에 대한 이해도가 부족해 첫 미팅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총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 이상을 투자했음에도 갈피를 못 잡아 적절한 결과를 도출해내지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첫 회의 때는 기본적인 앱 기능에 대해 그림을 이용해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 설계에 있어 언어에 대한 충분한 공부와 설계에 대한 이해가 없어 첫 설계 때 적절히 설계해내지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경험이 없어서 개발을 하며 요구사항을 수정하거나 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수정하는 작업이 잦았다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충분한 시간이 있었으나 공부를 게을리하여 전체적인 일정이 지연되었으며 설계에 큰 어려움을 그리고 개발 중에도 성능과 같은 면에 대해 고려해보는 여유없이 기능 구현에만 급급하였다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일정이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미뤄지다보니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적절히 협업 툴을 사용하지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노션은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그저 회의록이 전락했으며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깃헙에서는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브런치 등을 사용하지 못했고 단순히 커밋하며 변경하였고 그 마저도 팀원들의 파일을 팀장이 로컬에서 통합하는 방식으로 진행하기도 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팀원 간 언어와 개발에 대한 이해도를 공유하지 못했으며 이로 인해 팀장이 적절히 분업을 지시하지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만드는 것이 처음이라 처음부터 새로운 언어를 공부하면서 구현도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해야되서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개인적으로 어려웠다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사용법이 미숙하다 보니 협업하는 것이 개인적으로 어려웠다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아쉬웠던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로컬저장으로 구현된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이거는 시간 좀 더 있으면 할 수 있을 것 같은데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 생각했던 것에 비해 구현이 따라가지 못해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줄여갈 때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처음에 요구사항 명세서 쓰고 그럴 때 의견 엇갈리는 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많았어서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시간도 많이 소요되고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진도는 더디고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그래서 나중에 시퀀스 다이어그램 그릴 땐 같이 그리는 게 아니라 한명이 대략적으로 짜오면 다른 한명이 보고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수정해서 수정된 부분만 서로 얘기하는 식으로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 짜면서 처음 했던 설계를 바꾸고 싶은데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그게 생각만큼 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안됐던거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거의 클래스 합치거나 새로 만들거나 하는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정도였는데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그러다보니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시퀀스 다이어그램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바꿀거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생각하면 벌써부터 지쳐서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 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있는건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바꿨는데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규모 크게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움직여야하는건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바꾸지 못했던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부족한 코딩 지식 기반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다이어그램과 시퀀스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다이어그래의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복잡함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7" name="Picture 2" descr="Notion - 메모, 프로젝트, 문서 - Google Play 앱">
            <a:extLst>
              <a:ext uri="{FF2B5EF4-FFF2-40B4-BE49-F238E27FC236}">
                <a16:creationId xmlns:a16="http://schemas.microsoft.com/office/drawing/2014/main" id="{5C52F274-9C52-9FA8-5DD4-FE7EA9F9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64" y="2493202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EE2DCC9A-E51D-708A-BDAE-185A1C8C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3" y="2668103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D06DD-AEE0-E2E1-A707-597ED63E8984}"/>
              </a:ext>
            </a:extLst>
          </p:cNvPr>
          <p:cNvSpPr txBox="1"/>
          <p:nvPr/>
        </p:nvSpPr>
        <p:spPr>
          <a:xfrm>
            <a:off x="7475879" y="3168039"/>
            <a:ext cx="3082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매주 화요일 또는 소공 수업 끝나고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스터디룸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5F769-4A84-496D-1A58-6F6C2633ABAA}"/>
              </a:ext>
            </a:extLst>
          </p:cNvPr>
          <p:cNvSpPr txBox="1"/>
          <p:nvPr/>
        </p:nvSpPr>
        <p:spPr>
          <a:xfrm>
            <a:off x="618309" y="6326182"/>
            <a:ext cx="7106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https://www.notion.so/141b1f6c16f64f0db1c9d69fe6e0410a</a:t>
            </a:r>
          </a:p>
        </p:txBody>
      </p:sp>
    </p:spTree>
    <p:extLst>
      <p:ext uri="{BB962C8B-B14F-4D97-AF65-F5344CB8AC3E}">
        <p14:creationId xmlns:p14="http://schemas.microsoft.com/office/powerpoint/2010/main" val="2471056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32" y="1778418"/>
            <a:ext cx="82320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진행 과정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설계법의 중요성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 툴에 대한 이해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설계에 있어서 다방면의 시각으로 인해 설계 구멍들을 빠르게 보완할 수 있었다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개발에 대한 기초적인 이해도가 생겨 다음 설계 때 이번 팀 미팅 때 헤맸던 시간을 줄일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개발에 들어가지 않아도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ovenapp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등으로 최소한의 화면을 쉽게 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 구조의 개발방식을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Java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비교적 연차가 있는 언어만을 사용하다 최신언어를 사용해 편리함을 느꼈다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lateinit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, by lazy, retrofit, glide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그외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다양한 라이브러리 클래스와 메소드</a:t>
            </a:r>
          </a:p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사용하며 절차적인 설계를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팀장으로서의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첫 개발을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프로젝트가 전반적으로 어떻게 흘러가는지 배우게 되었다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쓰는 법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코틀린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스프링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회의하는 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실제로 프로그램이 만들어지는 과정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프로그래머가 고객과 소통해야 하는 이유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안드로이드 어플의 구조와 동작 원리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개발의 적절한 비용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프로젝트의 마감 기한과 시간 관리의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5" y="5126751"/>
            <a:ext cx="2363739" cy="10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6" y="4691658"/>
            <a:ext cx="1180423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5" y="227080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3" y="2070752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54" y="2368315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5" y="5126751"/>
            <a:ext cx="2363739" cy="10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7" y="4691658"/>
            <a:ext cx="1180423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5" y="227080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6" y="2070752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5" y="2368315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8" y="5126751"/>
            <a:ext cx="2363739" cy="10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9" y="4691658"/>
            <a:ext cx="1180423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8" y="227080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7" y="2070752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5" y="2368315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31" y="1910045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43" y="2491735"/>
            <a:ext cx="2530372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6" y="3077466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3" y="3742875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●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1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56" y="395968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3" y="4181479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○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1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6" y="3788707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● </a:t>
            </a:r>
            <a:r>
              <a:rPr lang="en-US" altLang="ko-KR" sz="105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9" y="4005514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6" y="4227311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  <a:ea typeface="나눔스퀘어 ExtraBold" panose="020B0600000101010101" pitchFamily="50" charset="-127"/>
              </a:rPr>
              <a:t>○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1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9" y="4832278"/>
            <a:ext cx="2530372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ea typeface="나눔스퀘어 ExtraBold" panose="020B0600000101010101" pitchFamily="50" charset="-127"/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6" y="26903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21" y="2072241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  <a:endParaRPr lang="ko-KR" altLang="en-US" sz="12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9" y="30867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9" y="36245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7" y="47096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7" y="51060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91" y="51060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7" y="56438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91" y="56438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8" y="26903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23" y="2072243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  <a:endParaRPr lang="ko-KR" altLang="en-US" sz="12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9" y="30867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9" y="36245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9" y="47096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7" y="51060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91" y="51060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7" y="56438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91" y="56438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7" y="2110258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          2022         &gt;</a:t>
                      </a:r>
                      <a:endParaRPr lang="ko-KR" altLang="en-US" sz="19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4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Schedule</a:t>
            </a:r>
            <a:endParaRPr lang="ko-KR" altLang="en-US" sz="16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5" y="4403891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051" dirty="0">
              <a:solidFill>
                <a:prstClr val="white">
                  <a:lumMod val="6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84" y="3434631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  <a:ea typeface="나눔스퀘어 ExtraBold" panose="020B0600000101010101" pitchFamily="50" charset="-127"/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4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Schedule</a:t>
            </a:r>
            <a:endParaRPr lang="ko-KR" altLang="en-US" sz="16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5" y="5584991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051" dirty="0">
              <a:solidFill>
                <a:prstClr val="white">
                  <a:lumMod val="6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2900" y="0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8" y="3051580"/>
            <a:ext cx="8232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endParaRPr lang="ko-KR" altLang="en-US" sz="5000" dirty="0"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4033061" y="4213680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1" y="134145"/>
            <a:ext cx="63359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구성 및 </a:t>
            </a:r>
            <a:r>
              <a:rPr lang="ko-KR" altLang="en-US" sz="5000" ker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역할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비율  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35FD-1FDA-7285-2095-11280C1D901E}"/>
              </a:ext>
            </a:extLst>
          </p:cNvPr>
          <p:cNvSpPr txBox="1"/>
          <p:nvPr/>
        </p:nvSpPr>
        <p:spPr>
          <a:xfrm>
            <a:off x="1168245" y="1760418"/>
            <a:ext cx="8232017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최가나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손승현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이현제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조성주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임규섭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77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1C01B2-B62A-3C2E-00AC-A77ADED0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8" y="1592163"/>
            <a:ext cx="5146157" cy="46232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7F598C-F2AD-5FF5-32E4-E19C7250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87" y="1477379"/>
            <a:ext cx="5158715" cy="46949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99A6CA5-EFA1-69BA-FD67-89DA8A43703B}"/>
              </a:ext>
            </a:extLst>
          </p:cNvPr>
          <p:cNvGrpSpPr/>
          <p:nvPr/>
        </p:nvGrpSpPr>
        <p:grpSpPr>
          <a:xfrm>
            <a:off x="847101" y="3565638"/>
            <a:ext cx="4650267" cy="2409092"/>
            <a:chOff x="959226" y="4053254"/>
            <a:chExt cx="4650266" cy="240909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9922640-2E44-465E-4617-242A8A5B2A29}"/>
                </a:ext>
              </a:extLst>
            </p:cNvPr>
            <p:cNvSpPr/>
            <p:nvPr/>
          </p:nvSpPr>
          <p:spPr>
            <a:xfrm>
              <a:off x="2919046" y="4053254"/>
              <a:ext cx="2690446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4B5995B-378C-7EB8-42B3-8AC7985B7F45}"/>
                </a:ext>
              </a:extLst>
            </p:cNvPr>
            <p:cNvSpPr/>
            <p:nvPr/>
          </p:nvSpPr>
          <p:spPr>
            <a:xfrm>
              <a:off x="981862" y="4844562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1C07059-6DAC-1309-DD28-D2523F2D9F05}"/>
                </a:ext>
              </a:extLst>
            </p:cNvPr>
            <p:cNvSpPr/>
            <p:nvPr/>
          </p:nvSpPr>
          <p:spPr>
            <a:xfrm>
              <a:off x="959226" y="567103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C6BE49-846B-81BB-2355-99C686FBAE51}"/>
              </a:ext>
            </a:extLst>
          </p:cNvPr>
          <p:cNvGrpSpPr/>
          <p:nvPr/>
        </p:nvGrpSpPr>
        <p:grpSpPr>
          <a:xfrm>
            <a:off x="6546119" y="2719328"/>
            <a:ext cx="4491432" cy="2428927"/>
            <a:chOff x="6606910" y="3188902"/>
            <a:chExt cx="4491432" cy="242892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3BB8BAF-1194-0D58-C256-C4BC1E33972B}"/>
                </a:ext>
              </a:extLst>
            </p:cNvPr>
            <p:cNvSpPr/>
            <p:nvPr/>
          </p:nvSpPr>
          <p:spPr>
            <a:xfrm>
              <a:off x="6606910" y="318890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E48787-7767-726A-3F65-89071C1FD871}"/>
                </a:ext>
              </a:extLst>
            </p:cNvPr>
            <p:cNvSpPr/>
            <p:nvPr/>
          </p:nvSpPr>
          <p:spPr>
            <a:xfrm>
              <a:off x="6606911" y="3980210"/>
              <a:ext cx="4491431" cy="8444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4E4A189-1695-F595-C3B4-CD78BF4FC010}"/>
                </a:ext>
              </a:extLst>
            </p:cNvPr>
            <p:cNvSpPr/>
            <p:nvPr/>
          </p:nvSpPr>
          <p:spPr>
            <a:xfrm>
              <a:off x="6606911" y="482652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C2BBD3-B3AE-21AE-DC69-F998D9A919D7}"/>
              </a:ext>
            </a:extLst>
          </p:cNvPr>
          <p:cNvSpPr txBox="1"/>
          <p:nvPr/>
        </p:nvSpPr>
        <p:spPr>
          <a:xfrm>
            <a:off x="2806635" y="3140234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FC2E78-559E-9CF6-705E-A3852D802071}"/>
              </a:ext>
            </a:extLst>
          </p:cNvPr>
          <p:cNvSpPr txBox="1"/>
          <p:nvPr/>
        </p:nvSpPr>
        <p:spPr>
          <a:xfrm>
            <a:off x="6612575" y="2301898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설계서 작성</a:t>
            </a:r>
          </a:p>
        </p:txBody>
      </p:sp>
    </p:spTree>
    <p:extLst>
      <p:ext uri="{BB962C8B-B14F-4D97-AF65-F5344CB8AC3E}">
        <p14:creationId xmlns:p14="http://schemas.microsoft.com/office/powerpoint/2010/main" val="13052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79A41-DB21-0A7F-0A4D-C13F53CA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0" y="1760653"/>
            <a:ext cx="5221780" cy="47922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DEEEAB-4FBF-8CF3-366A-64D8E6B1A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24" y="1755468"/>
            <a:ext cx="4929167" cy="446770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22A4B1-11E6-61A1-6EB2-BD3C0170D960}"/>
              </a:ext>
            </a:extLst>
          </p:cNvPr>
          <p:cNvGrpSpPr/>
          <p:nvPr/>
        </p:nvGrpSpPr>
        <p:grpSpPr>
          <a:xfrm>
            <a:off x="6248475" y="2942343"/>
            <a:ext cx="4816283" cy="2428929"/>
            <a:chOff x="6284534" y="3203972"/>
            <a:chExt cx="4816282" cy="242892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EC7515-C9DB-BAC5-AE06-095089A8EC93}"/>
                </a:ext>
              </a:extLst>
            </p:cNvPr>
            <p:cNvSpPr/>
            <p:nvPr/>
          </p:nvSpPr>
          <p:spPr>
            <a:xfrm>
              <a:off x="6284534" y="320397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BA4CEA-3713-9A42-5621-D92AF575B9E0}"/>
                </a:ext>
              </a:extLst>
            </p:cNvPr>
            <p:cNvSpPr/>
            <p:nvPr/>
          </p:nvSpPr>
          <p:spPr>
            <a:xfrm>
              <a:off x="6284534" y="399528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9F4C70C-763D-2E27-7A85-8D544DE67B85}"/>
                </a:ext>
              </a:extLst>
            </p:cNvPr>
            <p:cNvSpPr/>
            <p:nvPr/>
          </p:nvSpPr>
          <p:spPr>
            <a:xfrm>
              <a:off x="6284534" y="4786591"/>
              <a:ext cx="2743642" cy="8463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9E205-D7A9-2452-0CEE-014619487989}"/>
              </a:ext>
            </a:extLst>
          </p:cNvPr>
          <p:cNvGrpSpPr/>
          <p:nvPr/>
        </p:nvGrpSpPr>
        <p:grpSpPr>
          <a:xfrm>
            <a:off x="826480" y="2956519"/>
            <a:ext cx="4655641" cy="3274196"/>
            <a:chOff x="829886" y="3209984"/>
            <a:chExt cx="4655641" cy="327419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E03554A-9561-3DA9-EECA-49F717DD9D5E}"/>
                </a:ext>
              </a:extLst>
            </p:cNvPr>
            <p:cNvSpPr/>
            <p:nvPr/>
          </p:nvSpPr>
          <p:spPr>
            <a:xfrm>
              <a:off x="829886" y="4851936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C277CEF-3328-4022-777C-0CCDE08FB44E}"/>
                </a:ext>
              </a:extLst>
            </p:cNvPr>
            <p:cNvSpPr/>
            <p:nvPr/>
          </p:nvSpPr>
          <p:spPr>
            <a:xfrm>
              <a:off x="857897" y="406062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5AEA293-4FBA-F8A5-EF6B-15DB40E7ADB1}"/>
                </a:ext>
              </a:extLst>
            </p:cNvPr>
            <p:cNvSpPr/>
            <p:nvPr/>
          </p:nvSpPr>
          <p:spPr>
            <a:xfrm>
              <a:off x="829886" y="3209984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D5C277E-4A63-9970-25D5-270B4458F14B}"/>
                </a:ext>
              </a:extLst>
            </p:cNvPr>
            <p:cNvSpPr/>
            <p:nvPr/>
          </p:nvSpPr>
          <p:spPr>
            <a:xfrm>
              <a:off x="829886" y="5659429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D25D313-8F5F-9F02-7533-6279B8AD4D40}"/>
              </a:ext>
            </a:extLst>
          </p:cNvPr>
          <p:cNvSpPr txBox="1"/>
          <p:nvPr/>
        </p:nvSpPr>
        <p:spPr>
          <a:xfrm>
            <a:off x="826480" y="2530391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859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1857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1631</Words>
  <Application>Microsoft Office PowerPoint</Application>
  <PresentationFormat>와이드스크린</PresentationFormat>
  <Paragraphs>395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6" baseType="lpstr">
      <vt:lpstr>HGGothicE</vt:lpstr>
      <vt:lpstr>HGMaruGothicMPRO</vt:lpstr>
      <vt:lpstr>나눔고딕</vt:lpstr>
      <vt:lpstr>나눔스퀘어 ExtraBold</vt:lpstr>
      <vt:lpstr>나눔스퀘어라운드 Bold</vt:lpstr>
      <vt:lpstr>나눔스퀘어라운드 ExtraBold</vt:lpstr>
      <vt:lpstr>Abadi</vt:lpstr>
      <vt:lpstr>Arial</vt:lpstr>
      <vt:lpstr>Corbel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 가나</cp:lastModifiedBy>
  <cp:revision>64</cp:revision>
  <dcterms:created xsi:type="dcterms:W3CDTF">2022-04-04T15:26:03Z</dcterms:created>
  <dcterms:modified xsi:type="dcterms:W3CDTF">2022-06-23T02:48:00Z</dcterms:modified>
  <cp:version/>
</cp:coreProperties>
</file>