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7" r:id="rId2"/>
    <p:sldId id="375" r:id="rId3"/>
    <p:sldId id="465" r:id="rId4"/>
    <p:sldId id="439" r:id="rId5"/>
    <p:sldId id="463" r:id="rId6"/>
    <p:sldId id="440" r:id="rId7"/>
    <p:sldId id="441" r:id="rId8"/>
    <p:sldId id="442" r:id="rId9"/>
    <p:sldId id="466" r:id="rId10"/>
    <p:sldId id="467" r:id="rId11"/>
    <p:sldId id="470" r:id="rId12"/>
    <p:sldId id="443" r:id="rId13"/>
    <p:sldId id="446" r:id="rId14"/>
    <p:sldId id="468" r:id="rId15"/>
    <p:sldId id="469" r:id="rId16"/>
    <p:sldId id="444" r:id="rId17"/>
    <p:sldId id="445" r:id="rId18"/>
    <p:sldId id="447" r:id="rId19"/>
    <p:sldId id="448" r:id="rId20"/>
    <p:sldId id="450" r:id="rId21"/>
    <p:sldId id="451" r:id="rId22"/>
    <p:sldId id="452" r:id="rId23"/>
    <p:sldId id="453" r:id="rId24"/>
    <p:sldId id="454" r:id="rId25"/>
    <p:sldId id="455" r:id="rId26"/>
    <p:sldId id="457" r:id="rId27"/>
    <p:sldId id="464" r:id="rId28"/>
    <p:sldId id="458" r:id="rId29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7118" autoAdjust="0"/>
  </p:normalViewPr>
  <p:slideViewPr>
    <p:cSldViewPr>
      <p:cViewPr varScale="1">
        <p:scale>
          <a:sx n="85" d="100"/>
          <a:sy n="85" d="100"/>
        </p:scale>
        <p:origin x="9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2019-10-25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 dirty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 dirty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-jmini.tistory.com/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ko-KR" altLang="en-US" sz="3600" dirty="0" smtClean="0">
                <a:solidFill>
                  <a:srgbClr val="899B31"/>
                </a:solidFill>
                <a:cs typeface="Arial" panose="020B0604020202020204" pitchFamily="34" charset="0"/>
              </a:rPr>
              <a:t>동적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71563"/>
            <a:ext cx="5904656" cy="53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활성박스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라이프 라인 위에 그려지는 박스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smtClean="0"/>
              <a:t>박스위에서</a:t>
            </a:r>
            <a:r>
              <a:rPr lang="ko-KR" altLang="en-US" dirty="0" smtClean="0"/>
              <a:t> 객체의 호출이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특정 </a:t>
            </a:r>
            <a:r>
              <a:rPr lang="ko-KR" altLang="en-US" dirty="0" smtClean="0"/>
              <a:t>메소드</a:t>
            </a:r>
            <a:r>
              <a:rPr lang="ko-KR" altLang="en-US" dirty="0" smtClean="0"/>
              <a:t> 실행 혹은 정보 처리가 실행되고 있거나 다른 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</a:t>
            </a:r>
            <a:r>
              <a:rPr lang="ko-KR" altLang="en-US" dirty="0" smtClean="0"/>
              <a:t> 종료되기를 기다린다는 것을 의미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43225"/>
            <a:ext cx="4191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조건과 반복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선택 구조 </a:t>
            </a:r>
            <a:r>
              <a:rPr lang="en-US" altLang="ko-KR" dirty="0"/>
              <a:t>– alt</a:t>
            </a:r>
            <a:r>
              <a:rPr lang="ko-KR" altLang="en-US" dirty="0"/>
              <a:t>로 프레임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if/then/else frame</a:t>
            </a:r>
            <a:endParaRPr lang="en-US" altLang="ko-KR" dirty="0"/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ko-KR" altLang="en-US" dirty="0"/>
              <a:t>메시지의 호출이 반복적으로 일어나는 경우 </a:t>
            </a:r>
            <a:r>
              <a:rPr lang="en-US" altLang="ko-KR" dirty="0"/>
              <a:t>– loop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C4A26A-E60E-430E-8A9F-1BB06D90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43770"/>
            <a:ext cx="5904656" cy="37811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병렬 수향을 처리하는 동작</a:t>
            </a:r>
            <a:endParaRPr lang="en-US" altLang="ko-KR" dirty="0"/>
          </a:p>
          <a:p>
            <a:pPr marL="847725" lvl="1" indent="-457200"/>
            <a:r>
              <a:rPr lang="en-US" altLang="ko-KR" dirty="0"/>
              <a:t>Par</a:t>
            </a:r>
            <a:r>
              <a:rPr lang="ko-KR" altLang="en-US" dirty="0"/>
              <a:t>로 표시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68131-77D3-4D8C-862E-0C25FDD2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7" y="2132855"/>
            <a:ext cx="7099103" cy="37793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쇼핑몰 예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SzPct val="100000"/>
              <a:buChar char="&gt;"/>
              <a:defRPr sz="2000" b="1">
                <a:solidFill>
                  <a:srgbClr val="00279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v"/>
              <a:defRPr sz="1800" b="1">
                <a:solidFill>
                  <a:srgbClr val="081D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447675" indent="-457200"/>
            <a:r>
              <a:rPr lang="ko-KR" altLang="en-US" kern="0" dirty="0" smtClean="0"/>
              <a:t>작성 순서</a:t>
            </a:r>
            <a:endParaRPr lang="en-US" altLang="ko-KR" kern="0" dirty="0" smtClean="0"/>
          </a:p>
          <a:p>
            <a:pPr marL="847725" lvl="1" indent="-457200"/>
            <a:r>
              <a:rPr lang="ko-KR" altLang="en-US" kern="0" dirty="0" smtClean="0"/>
              <a:t>유스케이스</a:t>
            </a:r>
            <a:r>
              <a:rPr lang="ko-KR" altLang="en-US" kern="0" dirty="0" smtClean="0"/>
              <a:t> 정의서 분석을 통한 참여 객체 파악</a:t>
            </a:r>
            <a:endParaRPr lang="en-US" altLang="ko-KR" kern="0" dirty="0" smtClean="0"/>
          </a:p>
          <a:p>
            <a:pPr marL="847725" lvl="1" indent="-457200"/>
            <a:r>
              <a:rPr lang="ko-KR" altLang="en-US" kern="0" dirty="0" smtClean="0"/>
              <a:t>액터와</a:t>
            </a:r>
            <a:r>
              <a:rPr lang="ko-KR" altLang="en-US" kern="0" dirty="0" smtClean="0"/>
              <a:t> 참여 객체를 </a:t>
            </a:r>
            <a:r>
              <a:rPr lang="en-US" altLang="ko-KR" kern="0" dirty="0" smtClean="0"/>
              <a:t>x</a:t>
            </a:r>
            <a:r>
              <a:rPr lang="ko-KR" altLang="en-US" kern="0" dirty="0" smtClean="0"/>
              <a:t>축에 나열</a:t>
            </a:r>
            <a:endParaRPr lang="en-US" altLang="ko-KR" kern="0" dirty="0" smtClean="0"/>
          </a:p>
          <a:p>
            <a:pPr marL="847725" lvl="1" indent="-457200"/>
            <a:r>
              <a:rPr lang="ko-KR" altLang="en-US" kern="0" dirty="0" smtClean="0"/>
              <a:t>객체의 메시지를 정의하고 메시지 호출을 시간 순서에 따라 표시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8088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쇼핑몰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후 상품 선택하여 장바구니에 추가하는 상황</a:t>
            </a:r>
            <a:endParaRPr lang="en-US" altLang="ko-KR" dirty="0" smtClean="0"/>
          </a:p>
          <a:p>
            <a:r>
              <a:rPr lang="ko-KR" altLang="en-US" dirty="0" smtClean="0"/>
              <a:t>상품 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 반복 행위이지만 여기서는 단일 처리로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54927"/>
            <a:ext cx="6408712" cy="4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 다이어그램 그리기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다이어그램의 범위를 정한다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 사례 또는 오퍼레이션의 기능을 수행하기 위하여 필요한 객체 요소를 파악한다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여러 가지 시나리오에 대하여 생각해 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순서 다이어그램을 다음과 같은 순서로 그린다</a:t>
            </a:r>
            <a:r>
              <a:rPr lang="en-US" altLang="ko-KR" dirty="0"/>
              <a:t>. 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프레임을 생성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라이프라인을 왼쪽부터 배치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인터랙션을 시작하는 메시지를 위에 배치하고 이어지는 메시지들을 위에서부터 아래로 배치한다</a:t>
            </a:r>
            <a:r>
              <a:rPr lang="en-US" altLang="ko-KR" dirty="0"/>
              <a:t>. 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필요하다면 복합 프레임을 사용한다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시나리오가 있다면 이에 대하여 순서 다이어그램을 그린다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여러 대안</a:t>
            </a:r>
            <a:r>
              <a:rPr lang="en-US" altLang="ko-KR" dirty="0"/>
              <a:t>(alternatives)</a:t>
            </a:r>
            <a:r>
              <a:rPr lang="ko-KR" altLang="en-US" dirty="0"/>
              <a:t>들을 종합하여 하나의 순서 다이어그램으로 그린다</a:t>
            </a:r>
            <a:r>
              <a:rPr lang="en-US" altLang="ko-KR" dirty="0"/>
              <a:t>.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검증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표현하려는 내용이 다 표현되었는지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다이어그램에도 동일하게 표현되었는지 확인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D8F9B-0BA1-4CDE-9251-5E6A5BE6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9378"/>
            <a:ext cx="7772401" cy="38554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커뮤니케이션 다이어그램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 dirty="0"/>
              <a:t>인터랙션에</a:t>
            </a:r>
            <a:r>
              <a:rPr lang="ko-KR" altLang="en-US" dirty="0"/>
              <a:t> 참여하는 객체들의 연관을 나타내고 있음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2F622-2EAF-424F-BA5D-86942EC2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62188"/>
            <a:ext cx="4841185" cy="3108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ED07-733A-4C33-A5BC-D7BE7E12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43015"/>
            <a:ext cx="5616624" cy="1932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다이어그램의 요소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ko-KR" altLang="en-US" dirty="0"/>
              <a:t>순서 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8433" name="_x68798536" descr="DRW00000e9425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699" y="1700808"/>
            <a:ext cx="7235583" cy="1944216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8437" name="_x68165064" descr="DRW00000e94254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860" y="4714884"/>
            <a:ext cx="5824452" cy="1234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D992DE-9F35-4E73-90DA-4EE59AA9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 다이어그램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커뮤니케이션 다이어그램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다이어그램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</a:t>
            </a:r>
            <a:r>
              <a:rPr lang="ko-KR" altLang="en-US" dirty="0"/>
              <a:t>체킹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그리기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인터랙션의</a:t>
            </a:r>
            <a:r>
              <a:rPr lang="ko-KR" altLang="en-US" dirty="0"/>
              <a:t> 범위를 결정한다</a:t>
            </a:r>
            <a:r>
              <a:rPr lang="en-US" altLang="ko-KR" dirty="0"/>
              <a:t>. </a:t>
            </a:r>
            <a:r>
              <a:rPr lang="ko-KR" altLang="en-US" dirty="0"/>
              <a:t>사용 사례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오퍼레이션 중에 하나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인터랙션의</a:t>
            </a:r>
            <a:r>
              <a:rPr lang="ko-KR" altLang="en-US" dirty="0"/>
              <a:t> 기능을 수행하기 위하여 필요한 구조적인 요소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관계들을 찾아낸다</a:t>
            </a:r>
            <a:r>
              <a:rPr lang="en-US" altLang="ko-KR" dirty="0"/>
              <a:t>. 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커뮤니케이션 다이어그램을 레이아웃 한다</a:t>
            </a:r>
            <a:r>
              <a:rPr lang="en-US" altLang="ko-KR" dirty="0"/>
              <a:t>. 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메시지를 추가한다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제대로 그렸는지 검증한다</a:t>
            </a:r>
            <a:r>
              <a:rPr lang="en-US" altLang="ko-KR" dirty="0"/>
              <a:t>. 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/>
              <a:t>상태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시스템에서 중요한 역할을 담당하는 클래스의 상태 </a:t>
            </a:r>
            <a:r>
              <a:rPr lang="ko-KR" altLang="en-US" dirty="0" smtClean="0"/>
              <a:t>변화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ATM – account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17693-5666-479E-84FF-7DAB164F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552727" cy="49088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대상이 갖는 생명주기의 한 시점</a:t>
            </a:r>
            <a:endParaRPr lang="en-US" altLang="ko-KR" dirty="0"/>
          </a:p>
          <a:p>
            <a:pPr lvl="1"/>
            <a:r>
              <a:rPr lang="ko-KR" altLang="en-US" dirty="0"/>
              <a:t>액션이 수행되거나 이벤트를 기다림</a:t>
            </a:r>
            <a:endParaRPr lang="en-US" altLang="ko-KR" dirty="0"/>
          </a:p>
          <a:p>
            <a:r>
              <a:rPr lang="ko-KR" altLang="en-US" dirty="0"/>
              <a:t>상태 변환</a:t>
            </a:r>
            <a:endParaRPr lang="en-US" altLang="ko-KR" dirty="0"/>
          </a:p>
          <a:p>
            <a:pPr lvl="1"/>
            <a:r>
              <a:rPr lang="ko-KR" altLang="en-US" dirty="0"/>
              <a:t>상태 사이의 이동</a:t>
            </a:r>
            <a:endParaRPr lang="en-US" altLang="ko-KR" dirty="0"/>
          </a:p>
          <a:p>
            <a:pPr lvl="1"/>
            <a:r>
              <a:rPr lang="ko-KR" altLang="en-US" dirty="0"/>
              <a:t>이벤트에 대한 반응</a:t>
            </a:r>
            <a:endParaRPr lang="en-US" altLang="ko-KR" dirty="0"/>
          </a:p>
          <a:p>
            <a:r>
              <a:rPr lang="ko-KR" altLang="en-US" dirty="0"/>
              <a:t>액션</a:t>
            </a:r>
            <a:endParaRPr lang="en-US" altLang="ko-KR" dirty="0"/>
          </a:p>
          <a:p>
            <a:pPr lvl="1"/>
            <a:r>
              <a:rPr lang="en-US" altLang="ko-KR" dirty="0"/>
              <a:t>On Entry - </a:t>
            </a:r>
            <a:r>
              <a:rPr lang="ko-KR" altLang="en-US" dirty="0"/>
              <a:t>상태에 진입할 때 액션이 구동됨</a:t>
            </a:r>
          </a:p>
          <a:p>
            <a:pPr lvl="1"/>
            <a:r>
              <a:rPr lang="en-US" altLang="ko-KR" dirty="0"/>
              <a:t>Do - </a:t>
            </a:r>
            <a:r>
              <a:rPr lang="ko-KR" altLang="en-US" dirty="0"/>
              <a:t>상태 안에서 액션이 수행됨</a:t>
            </a:r>
          </a:p>
          <a:p>
            <a:pPr lvl="1"/>
            <a:r>
              <a:rPr lang="en-US" altLang="ko-KR" dirty="0"/>
              <a:t>On Event - </a:t>
            </a:r>
            <a:r>
              <a:rPr lang="ko-KR" altLang="en-US" dirty="0"/>
              <a:t>이벤트에 대한 반응으로 액션이 실행됨</a:t>
            </a:r>
          </a:p>
          <a:p>
            <a:pPr lvl="1"/>
            <a:r>
              <a:rPr lang="en-US" altLang="ko-KR" dirty="0"/>
              <a:t>On Exit - </a:t>
            </a:r>
            <a:r>
              <a:rPr lang="ko-KR" altLang="en-US" dirty="0"/>
              <a:t>상태에서 빠져나가기 바로 전에 액션이 실행됨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형태</a:t>
            </a:r>
            <a:r>
              <a:rPr lang="en-US" altLang="ko-KR" dirty="0"/>
              <a:t>: action-label / action</a:t>
            </a:r>
          </a:p>
          <a:p>
            <a:pPr lvl="1"/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7" name="_x68998816"/>
          <p:cNvSpPr>
            <a:spLocks noChangeArrowheads="1"/>
          </p:cNvSpPr>
          <p:nvPr/>
        </p:nvSpPr>
        <p:spPr bwMode="auto">
          <a:xfrm>
            <a:off x="5786446" y="1142984"/>
            <a:ext cx="2071702" cy="785818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14351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aState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4340" name="_x68998816" descr="DRW00000e9425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593173"/>
            <a:ext cx="5005383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상태로 분할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Order</a:t>
            </a:r>
            <a:r>
              <a:rPr lang="ko-KR" altLang="en-US" dirty="0"/>
              <a:t>의 상태 변환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313" name="_x68226624" descr="DRW00000e9425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571744"/>
            <a:ext cx="6151318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 상태 안에서 동시에 여러 개의 병렬 </a:t>
            </a:r>
            <a:r>
              <a:rPr lang="ko-KR" altLang="en-US" dirty="0"/>
              <a:t>서브상태로</a:t>
            </a:r>
            <a:r>
              <a:rPr lang="ko-KR" altLang="en-US" dirty="0"/>
              <a:t>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병행 흐름은 독립적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289" name="_x68796384" descr="DRW00000e9425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0999"/>
            <a:ext cx="6489788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범위를 정한다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종료 상태를 파악한다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객체나 서브시스템이 어떤 상태들을 갖는지 찾아낸다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상태를 전환시키는 이벤트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조건들을 파악한다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필요하면 </a:t>
            </a:r>
            <a:r>
              <a:rPr lang="ko-KR" altLang="en-US" dirty="0"/>
              <a:t>서브상태를</a:t>
            </a:r>
            <a:r>
              <a:rPr lang="ko-KR" altLang="en-US" dirty="0"/>
              <a:t> 이용하여 확장한다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</a:t>
            </a:r>
            <a:r>
              <a:rPr lang="ko-KR" altLang="en-US" dirty="0"/>
              <a:t>모델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일관성 분석을 통하여 설계의 결함을 </a:t>
            </a:r>
            <a:r>
              <a:rPr lang="ko-KR" altLang="en-US" dirty="0"/>
              <a:t>찾나내고</a:t>
            </a:r>
            <a:r>
              <a:rPr lang="ko-KR" altLang="en-US" dirty="0"/>
              <a:t> 품질을 높이려는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완전성</a:t>
            </a:r>
            <a:r>
              <a:rPr lang="en-US" altLang="ko-KR" dirty="0"/>
              <a:t>, </a:t>
            </a:r>
            <a:r>
              <a:rPr lang="ko-KR" altLang="en-US" dirty="0"/>
              <a:t>모순이 없는지 체크 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1A6EA-9A37-42A4-8EC6-87BD9E95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46411"/>
            <a:ext cx="5062513" cy="37543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검증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다이어그램 사이의 </a:t>
            </a:r>
            <a:r>
              <a:rPr lang="ko-KR" altLang="en-US" dirty="0"/>
              <a:t>크로스체크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1" name="_x71976096"/>
          <p:cNvSpPr>
            <a:spLocks noChangeArrowheads="1"/>
          </p:cNvSpPr>
          <p:nvPr/>
        </p:nvSpPr>
        <p:spPr bwMode="auto">
          <a:xfrm>
            <a:off x="928662" y="3000372"/>
            <a:ext cx="533400" cy="185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62CB-9032-42C6-8B2E-DD9883B0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9" y="1628800"/>
            <a:ext cx="7378402" cy="466575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검증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 도구 기능</a:t>
            </a:r>
            <a:endParaRPr lang="en-US" altLang="ko-KR" dirty="0"/>
          </a:p>
          <a:p>
            <a:pPr lvl="1"/>
            <a:r>
              <a:rPr lang="ko-KR" altLang="en-US" dirty="0"/>
              <a:t>일관성 분석</a:t>
            </a:r>
            <a:endParaRPr lang="en-US" altLang="ko-KR" dirty="0"/>
          </a:p>
          <a:p>
            <a:pPr lvl="1"/>
            <a:r>
              <a:rPr lang="ko-KR" altLang="en-US" dirty="0"/>
              <a:t>자동 코드 생성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다이어그램의 내용 분석</a:t>
            </a:r>
            <a:endParaRPr lang="en-US" altLang="ko-KR" dirty="0"/>
          </a:p>
          <a:p>
            <a:pPr lvl="1"/>
            <a:r>
              <a:rPr lang="ko-KR" altLang="en-US" dirty="0"/>
              <a:t>트랜지션의</a:t>
            </a:r>
            <a:r>
              <a:rPr lang="ko-KR" altLang="en-US" dirty="0"/>
              <a:t> 충돌</a:t>
            </a:r>
            <a:r>
              <a:rPr lang="en-US" altLang="ko-KR" dirty="0"/>
              <a:t>, </a:t>
            </a:r>
            <a:r>
              <a:rPr lang="ko-KR" altLang="en-US" dirty="0"/>
              <a:t>발생하지 않는 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시퀀스 다이어그램과 상태 다이어그램을 비교 검토</a:t>
            </a:r>
            <a:endParaRPr lang="en-US" altLang="ko-KR" dirty="0"/>
          </a:p>
          <a:p>
            <a:pPr lvl="1"/>
            <a:r>
              <a:rPr lang="ko-KR" altLang="en-US" dirty="0"/>
              <a:t>시스템의 특정 동작을 체크</a:t>
            </a:r>
            <a:endParaRPr lang="en-US" altLang="ko-KR" dirty="0"/>
          </a:p>
          <a:p>
            <a:pPr lvl="1"/>
            <a:r>
              <a:rPr lang="ko-KR" altLang="en-US" dirty="0"/>
              <a:t>시퀀스 다이어그램을 따라가면서 상태 다이어그램의 변화가 맞는지 체크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sz="3600" dirty="0"/>
          </a:p>
          <a:p>
            <a:pPr lvl="1"/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C3652-7C4B-4445-B40C-53724F8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7A3F-5C04-4241-B329-18AF11FB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시간의 흐름에 따라 시스템 내부 요소가 어떻게 상호작용하는지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레스토랑 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C48F0-BB9B-4A61-803C-92027942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5" y="3140968"/>
            <a:ext cx="8477250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58052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안내 서비스의 대화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6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모델링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구성 </a:t>
            </a:r>
            <a:r>
              <a:rPr lang="ko-KR" altLang="en-US" dirty="0"/>
              <a:t>요속들의</a:t>
            </a:r>
            <a:r>
              <a:rPr lang="ko-KR" altLang="en-US" dirty="0"/>
              <a:t> 시간의 흐름에 따라 어떻게 상태가 바뀌며 상호작용하는지 동적 관점에서 표현</a:t>
            </a:r>
            <a:endParaRPr lang="en-US" altLang="ko-KR" dirty="0"/>
          </a:p>
          <a:p>
            <a:pPr lvl="1"/>
            <a:r>
              <a:rPr lang="ko-KR" altLang="en-US" dirty="0"/>
              <a:t>순서 다이어그램</a:t>
            </a:r>
            <a:r>
              <a:rPr lang="en-US" altLang="ko-KR" dirty="0"/>
              <a:t>/</a:t>
            </a:r>
            <a:r>
              <a:rPr lang="ko-KR" altLang="en-US" dirty="0"/>
              <a:t>커뮤니케이션 다이어그램</a:t>
            </a:r>
            <a:endParaRPr lang="en-US" altLang="ko-KR" dirty="0"/>
          </a:p>
          <a:p>
            <a:pPr lvl="1"/>
            <a:r>
              <a:rPr lang="ko-KR" altLang="en-US" dirty="0"/>
              <a:t>상태 다이어그램</a:t>
            </a:r>
            <a:endParaRPr lang="en-US" altLang="ko-KR" dirty="0"/>
          </a:p>
          <a:p>
            <a:r>
              <a:rPr lang="ko-KR" altLang="en-US" dirty="0"/>
              <a:t>다이나믹한</a:t>
            </a:r>
            <a:r>
              <a:rPr lang="ko-KR" altLang="en-US" dirty="0"/>
              <a:t> 구조에 초점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2AC22-7EF4-4F59-A7B2-47097D05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2996951"/>
            <a:ext cx="6624736" cy="3834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동적 모델이란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시간의 흐름에 따른 시스템의 여러 요소의 변화를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모델의 목적</a:t>
            </a:r>
            <a:endParaRPr lang="en-US" altLang="ko-KR" dirty="0"/>
          </a:p>
          <a:p>
            <a:pPr lvl="1"/>
            <a:r>
              <a:rPr lang="ko-KR" altLang="en-US" dirty="0"/>
              <a:t>시스템에 존재하는 객체들 사이의 </a:t>
            </a:r>
            <a:r>
              <a:rPr lang="ko-KR" altLang="en-US" dirty="0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서브시스템 사이의 </a:t>
            </a:r>
            <a:r>
              <a:rPr lang="ko-KR" altLang="en-US" dirty="0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사용 사례를 구현하는 객체 인스턴스 사이의 </a:t>
            </a:r>
            <a:r>
              <a:rPr lang="ko-KR" altLang="en-US" dirty="0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오퍼레이션 안에 존재하는 객체 사이의 </a:t>
            </a:r>
            <a:r>
              <a:rPr lang="ko-KR" altLang="en-US" dirty="0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다른 순서 다이어그램과 결합하여 사용될 수 있는 </a:t>
            </a:r>
            <a:r>
              <a:rPr lang="ko-KR" altLang="en-US" dirty="0"/>
              <a:t>인터랙션</a:t>
            </a:r>
            <a:r>
              <a:rPr lang="ko-KR" altLang="en-US" dirty="0"/>
              <a:t> 조각을 모델링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시스템 실행의 스냅샷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7650" name="Picture 2" descr="C:\Documents and Settings\Administrator\Local Settings\Temporary Internet Files\Content.IE5\217850BE\MCj042422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023713"/>
            <a:ext cx="2015521" cy="137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모델의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사례에 참여하는 객체가 무엇이며 어떻게 서로 협력하고 있는지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커뮤니케이션 다이어그램 </a:t>
            </a:r>
            <a:endParaRPr lang="en-US" altLang="ko-KR" dirty="0"/>
          </a:p>
          <a:p>
            <a:pPr lvl="1"/>
            <a:r>
              <a:rPr lang="ko-KR" altLang="en-US" dirty="0"/>
              <a:t>객체들의 커뮤니케이션</a:t>
            </a:r>
            <a:endParaRPr lang="en-US" altLang="ko-KR" dirty="0"/>
          </a:p>
          <a:p>
            <a:pPr lvl="1"/>
            <a:r>
              <a:rPr lang="ko-KR" altLang="en-US" dirty="0"/>
              <a:t>객체 사이의 구조적 관계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시퀀스 </a:t>
            </a:r>
            <a:r>
              <a:rPr lang="ko-KR" altLang="en-US" dirty="0" smtClean="0"/>
              <a:t>다이어그램</a:t>
            </a:r>
            <a:r>
              <a:rPr lang="en-US" altLang="ko-KR" sz="2000" dirty="0" smtClean="0"/>
              <a:t>(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thinking-jmini.tistory.com/29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객체들의 커뮤니케이션</a:t>
            </a:r>
            <a:endParaRPr lang="en-US" altLang="ko-KR" dirty="0"/>
          </a:p>
          <a:p>
            <a:pPr lvl="1"/>
            <a:r>
              <a:rPr lang="ko-KR" altLang="en-US" dirty="0"/>
              <a:t>객체의 구동 기간</a:t>
            </a:r>
            <a:endParaRPr lang="en-US" altLang="ko-KR" dirty="0"/>
          </a:p>
          <a:p>
            <a:pPr lvl="1"/>
            <a:r>
              <a:rPr lang="ko-KR" altLang="en-US" dirty="0"/>
              <a:t>메시지의 호출 순서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상태 다이어그램</a:t>
            </a:r>
            <a:endParaRPr lang="en-US" altLang="ko-KR" dirty="0"/>
          </a:p>
          <a:p>
            <a:pPr lvl="1"/>
            <a:r>
              <a:rPr lang="ko-KR" altLang="en-US" dirty="0"/>
              <a:t>객체나 서브시스템의 상태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자극에 의하여 상태가 어떻게 바뀌는지를 나타낸 것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_x68247440" descr="DRW00000e9424f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50282"/>
            <a:ext cx="5539578" cy="121444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ko-KR" altLang="en-US" dirty="0"/>
              <a:t>복잡한 것을 계층화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라이프 라인</a:t>
            </a:r>
            <a:endParaRPr lang="en-US" altLang="ko-KR" dirty="0"/>
          </a:p>
          <a:p>
            <a:pPr lvl="1"/>
            <a:r>
              <a:rPr lang="ko-KR" altLang="en-US" dirty="0"/>
              <a:t>객체가 </a:t>
            </a:r>
            <a:r>
              <a:rPr lang="ko-KR" altLang="en-US" dirty="0"/>
              <a:t>인터랙션에</a:t>
            </a:r>
            <a:r>
              <a:rPr lang="ko-KR" altLang="en-US" dirty="0"/>
              <a:t> 참여함을 나타냄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5603" name="_x68224064" descr="DRW00000e9425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885782"/>
            <a:ext cx="1214446" cy="1448812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보내는 객체에서 받는 객체로 화살표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동기식</a:t>
            </a:r>
            <a:r>
              <a:rPr lang="en-US" altLang="ko-KR" dirty="0"/>
              <a:t>(synchronous)</a:t>
            </a:r>
            <a:endParaRPr lang="ko-KR" altLang="en-US" dirty="0"/>
          </a:p>
          <a:p>
            <a:pPr lvl="1"/>
            <a:r>
              <a:rPr lang="ko-KR" altLang="en-US" dirty="0"/>
              <a:t>비동기식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생성</a:t>
            </a:r>
            <a:r>
              <a:rPr lang="en-US" altLang="ko-KR" dirty="0"/>
              <a:t>(creation) </a:t>
            </a:r>
          </a:p>
          <a:p>
            <a:pPr lvl="1"/>
            <a:r>
              <a:rPr lang="ko-KR" altLang="en-US" dirty="0"/>
              <a:t>응답</a:t>
            </a:r>
            <a:r>
              <a:rPr lang="en-US" altLang="ko-KR" dirty="0"/>
              <a:t>(reply)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_x68259200" descr="DRW00000e94250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846186"/>
            <a:ext cx="3143272" cy="1675671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4577" name="_x68226496" descr="DRW00000e9425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173" y="5184623"/>
            <a:ext cx="4357718" cy="616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</a:t>
            </a:r>
            <a:r>
              <a:rPr lang="ko-KR" altLang="en-US" dirty="0" smtClean="0"/>
              <a:t>부가설명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객체간의 상호작용 혹은 의사소통 통신을 정의하는 요소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373507"/>
            <a:ext cx="2833923" cy="313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060848"/>
            <a:ext cx="6705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419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Pages>37</Pages>
  <Words>679</Words>
  <Application>Microsoft Office PowerPoint</Application>
  <PresentationFormat>Letter 용지(8.5x11in)</PresentationFormat>
  <Paragraphs>206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HY신명조</vt:lpstr>
      <vt:lpstr>HY크리스탈M</vt:lpstr>
      <vt:lpstr>굴림</vt:lpstr>
      <vt:lpstr>맑은 고딕</vt:lpstr>
      <vt:lpstr>Arial</vt:lpstr>
      <vt:lpstr>Wingdings</vt:lpstr>
      <vt:lpstr>Lectures</vt:lpstr>
      <vt:lpstr>UML로 배우는 시스템 분석 설계 동적 모델링</vt:lpstr>
      <vt:lpstr>목 차</vt:lpstr>
      <vt:lpstr>동적 모델</vt:lpstr>
      <vt:lpstr>동적 모델링 과정</vt:lpstr>
      <vt:lpstr>6.2 동적 모델이란?</vt:lpstr>
      <vt:lpstr>동적 모델의 내용</vt:lpstr>
      <vt:lpstr>시퀀스 다이어그램의 요소</vt:lpstr>
      <vt:lpstr>메시지</vt:lpstr>
      <vt:lpstr>메시지 부가설명</vt:lpstr>
      <vt:lpstr>메시지 유형</vt:lpstr>
      <vt:lpstr>활성박스</vt:lpstr>
      <vt:lpstr>조건과 반복</vt:lpstr>
      <vt:lpstr>병렬 프레임</vt:lpstr>
      <vt:lpstr>온라인 쇼핑몰 예</vt:lpstr>
      <vt:lpstr>온라인 쇼핑몰 예</vt:lpstr>
      <vt:lpstr>순서 다이어그램 그리기</vt:lpstr>
      <vt:lpstr>시퀀스 다이어그램의 검증</vt:lpstr>
      <vt:lpstr>6.4 커뮤니케이션 다이어그램</vt:lpstr>
      <vt:lpstr>커뮤니케이션 다이어그램의 요소</vt:lpstr>
      <vt:lpstr>커뮤니케이션 다이어그램 그리기</vt:lpstr>
      <vt:lpstr>6.5 상태 다이어그램</vt:lpstr>
      <vt:lpstr>상태 다이어그램의 요소</vt:lpstr>
      <vt:lpstr>복합 상태</vt:lpstr>
      <vt:lpstr>병렬 상태</vt:lpstr>
      <vt:lpstr>상태 다이어그램 그리기</vt:lpstr>
      <vt:lpstr>6.6 모델 검증</vt:lpstr>
      <vt:lpstr>모델 검증 방법</vt:lpstr>
      <vt:lpstr>모델 검증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park jaehyun</cp:lastModifiedBy>
  <cp:revision>548</cp:revision>
  <cp:lastPrinted>1998-09-23T13:25:09Z</cp:lastPrinted>
  <dcterms:created xsi:type="dcterms:W3CDTF">1997-09-19T00:00:41Z</dcterms:created>
  <dcterms:modified xsi:type="dcterms:W3CDTF">2019-10-24T22:20:09Z</dcterms:modified>
</cp:coreProperties>
</file>