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7" r:id="rId2"/>
    <p:sldId id="375" r:id="rId3"/>
    <p:sldId id="439" r:id="rId4"/>
    <p:sldId id="463" r:id="rId5"/>
    <p:sldId id="440" r:id="rId6"/>
    <p:sldId id="441" r:id="rId7"/>
    <p:sldId id="442" r:id="rId8"/>
    <p:sldId id="465" r:id="rId9"/>
    <p:sldId id="443" r:id="rId10"/>
    <p:sldId id="446" r:id="rId11"/>
    <p:sldId id="444" r:id="rId12"/>
    <p:sldId id="445" r:id="rId13"/>
    <p:sldId id="447" r:id="rId14"/>
    <p:sldId id="466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67" r:id="rId23"/>
    <p:sldId id="455" r:id="rId24"/>
    <p:sldId id="456" r:id="rId25"/>
    <p:sldId id="457" r:id="rId26"/>
    <p:sldId id="464" r:id="rId27"/>
    <p:sldId id="458" r:id="rId28"/>
    <p:sldId id="459" r:id="rId29"/>
  </p:sldIdLst>
  <p:sldSz cx="9144000" cy="6858000" type="letter"/>
  <p:notesSz cx="7099300" cy="10234613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HY신명조" panose="02030600000101010101" pitchFamily="18" charset="-127"/>
        <a:ea typeface="HY신명조" panose="02030600000101010101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3DE8"/>
    <a:srgbClr val="00279F"/>
    <a:srgbClr val="CCFFCC"/>
    <a:srgbClr val="CCECFF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 autoAdjust="0"/>
    <p:restoredTop sz="97118" autoAdjust="0"/>
  </p:normalViewPr>
  <p:slideViewPr>
    <p:cSldViewPr>
      <p:cViewPr varScale="1">
        <p:scale>
          <a:sx n="111" d="100"/>
          <a:sy n="111" d="100"/>
        </p:scale>
        <p:origin x="22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313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A578F1D-8933-42B0-959A-843C25AFC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9707563"/>
            <a:ext cx="371475" cy="279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3701" tIns="47703" rIns="93701" bIns="47703">
            <a:spAutoFit/>
          </a:bodyPr>
          <a:lstStyle>
            <a:lvl1pPr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lnSpc>
                <a:spcPct val="90000"/>
              </a:lnSpc>
              <a:defRPr/>
            </a:pPr>
            <a:fld id="{0BD867F4-3E0E-49F6-843D-90C938590BCE}" type="slidenum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r">
                <a:lnSpc>
                  <a:spcPct val="90000"/>
                </a:lnSpc>
                <a:defRPr/>
              </a:pPr>
              <a:t>‹#›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352919-21A4-4316-A9E8-9351B54FD4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3BF7173-7C6C-4F2A-8E41-73F18C6DC1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6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7111" tIns="47703" rIns="97111" bIns="47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3B1E5FFE-FD52-49B7-B047-EDEB41D1F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9707563"/>
            <a:ext cx="7016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701" tIns="47703" rIns="93701" bIns="47703">
            <a:spAutoFit/>
          </a:bodyPr>
          <a:lstStyle>
            <a:lvl1pPr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 defTabSz="931863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l">
              <a:lnSpc>
                <a:spcPct val="90000"/>
              </a:lnSpc>
              <a:defRPr/>
            </a:pPr>
            <a:fld id="{98730B82-9FA0-43FE-87B1-94E105A400F8}" type="datetime1">
              <a:rPr lang="ko-KR" altLang="en-US" sz="1300" b="0" smtClean="0">
                <a:latin typeface="Arial" panose="020B0604020202020204" pitchFamily="34" charset="0"/>
                <a:ea typeface="굴림" panose="020B0600000101010101" pitchFamily="50" charset="-127"/>
              </a:rPr>
              <a:pPr algn="l">
                <a:lnSpc>
                  <a:spcPct val="90000"/>
                </a:lnSpc>
                <a:defRPr/>
              </a:pPr>
              <a:t>2019-09-11</a:t>
            </a:fld>
            <a:endParaRPr lang="en-US" altLang="ko-KR" sz="1300" b="0" dirty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>
            <a:extLst>
              <a:ext uri="{FF2B5EF4-FFF2-40B4-BE49-F238E27FC236}">
                <a16:creationId xmlns:a16="http://schemas.microsoft.com/office/drawing/2014/main" id="{E98CE01B-259B-4A02-9CA3-7DEBFE9006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>
            <a:extLst>
              <a:ext uri="{FF2B5EF4-FFF2-40B4-BE49-F238E27FC236}">
                <a16:creationId xmlns:a16="http://schemas.microsoft.com/office/drawing/2014/main" id="{278F06D4-3E75-4AE0-AB6E-3A807ABDC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7172" name="슬라이드 번호 개체 틀 3">
            <a:extLst>
              <a:ext uri="{FF2B5EF4-FFF2-40B4-BE49-F238E27FC236}">
                <a16:creationId xmlns:a16="http://schemas.microsoft.com/office/drawing/2014/main" id="{953F1E9E-D9FD-484F-B6DC-7F7E7DF487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91" tIns="47745" rIns="95491" bIns="47745" anchor="b"/>
          <a:lstStyle>
            <a:lvl1pPr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/>
            <a:fld id="{FA063A0E-C74B-4765-8015-8D093FCDE669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384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35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8016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D21B09BE-5C43-4A5B-ABF1-9344C201222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C471CF99-D1DE-4ACF-BDD3-0BEF1AA9BC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E58E67-7A0B-42A9-AA64-0E0D4135E0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B178216-34A1-4140-A804-8F3DADE8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AE7A44E9-9AE6-44F1-A092-9A7BE7BE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DD838BF3-786C-41F3-B806-69C45E97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37D9F2F9-E3BD-4923-9E97-D03F1D869BFE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4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F9E085D9-783B-497B-B603-449D9400552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E854AD41-5C04-46EE-A52A-D74A6B34709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A0BD70E-DF63-41D3-9CC0-FA4CF750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D5F9945-3D66-4F75-AFB7-3F31B43F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E5F6CFA-388C-40A0-9D21-FCE66C419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38A3520-9352-495C-A271-03FA3C2C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AFE94616-8E07-4F3C-A69D-41DC5C2E96B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63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>
            <a:extLst>
              <a:ext uri="{FF2B5EF4-FFF2-40B4-BE49-F238E27FC236}">
                <a16:creationId xmlns:a16="http://schemas.microsoft.com/office/drawing/2014/main" id="{B2BC7918-CF91-4F50-84CF-CCAFAEC6F5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4375" y="6489700"/>
            <a:ext cx="77152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0AC90B2F-E66B-4710-92DB-4F8B58021E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52475" y="1143000"/>
            <a:ext cx="7639050" cy="0"/>
          </a:xfrm>
          <a:prstGeom prst="line">
            <a:avLst/>
          </a:prstGeom>
          <a:noFill/>
          <a:ln w="76200">
            <a:solidFill>
              <a:srgbClr val="DC00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44CA9A1-8EB6-428B-898B-93571D0C1C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2563" y="6577013"/>
            <a:ext cx="20748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900" b="0" i="1" dirty="0">
                <a:solidFill>
                  <a:srgbClr val="DC0081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Object-Oriented Analysis and Design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Slide Title</a:t>
            </a:r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95400"/>
            <a:ext cx="7772400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noProof="0"/>
              <a:t>Body Text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B96A934-F210-46B1-A3AC-DD6F9A9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7E2AD33-B5C6-4E8E-8886-4E6EFF01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FBB986A-DD69-4C38-B8EF-C6E31934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4043FD0A-F052-4314-B4E4-A0B0164D1ADA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58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2910" y="142852"/>
            <a:ext cx="7772400" cy="68580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buFont typeface="Wingdings" pitchFamily="2" charset="2"/>
              <a:buChar char="v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39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0550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939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23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974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20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477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60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00CE0B76-BC91-41D3-AAD9-622FB4A7F5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02088" y="6446838"/>
            <a:ext cx="5143500" cy="411162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0135CC1-5EED-43A9-A784-E5674BE52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2938" y="142875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Slide Title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9865635D-11DB-4811-85B9-EC8D0D6A0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071563"/>
            <a:ext cx="78152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F1EB245-476B-4F34-AFC1-3BF0CFD44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53000" y="928688"/>
            <a:ext cx="4191000" cy="69850"/>
          </a:xfrm>
          <a:prstGeom prst="rect">
            <a:avLst/>
          </a:prstGeom>
          <a:gradFill rotWithShape="1">
            <a:gsLst>
              <a:gs pos="0">
                <a:srgbClr val="3366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2" name="Rectangle 11">
            <a:extLst>
              <a:ext uri="{FF2B5EF4-FFF2-40B4-BE49-F238E27FC236}">
                <a16:creationId xmlns:a16="http://schemas.microsoft.com/office/drawing/2014/main" id="{DD481CEB-6466-4D43-B116-DDC6E6ED81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28688"/>
            <a:ext cx="5168900" cy="71437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1033" name="Rectangle 8">
            <a:extLst>
              <a:ext uri="{FF2B5EF4-FFF2-40B4-BE49-F238E27FC236}">
                <a16:creationId xmlns:a16="http://schemas.microsoft.com/office/drawing/2014/main" id="{046D4748-1E99-4591-B634-AEEF2B0174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23250" y="6500813"/>
            <a:ext cx="4794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9pPr>
          </a:lstStyle>
          <a:p>
            <a:pPr algn="r">
              <a:defRPr/>
            </a:pPr>
            <a:r>
              <a:rPr lang="en-US" altLang="ko-KR" sz="1000" b="0" dirty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t>   </a:t>
            </a:r>
            <a:fld id="{6B4BD68C-D234-4F03-9F81-1356275C42DF}" type="slidenum">
              <a:rPr lang="en-US" altLang="ko-KR" sz="1000" b="0" smtClean="0">
                <a:solidFill>
                  <a:srgbClr val="063DE8"/>
                </a:solidFill>
                <a:latin typeface="HY크리스탈M" pitchFamily="18" charset="-127"/>
                <a:ea typeface="HY크리스탈M" pitchFamily="18" charset="-127"/>
              </a:rPr>
              <a:pPr algn="r">
                <a:defRPr/>
              </a:pPr>
              <a:t>‹#›</a:t>
            </a:fld>
            <a:endParaRPr lang="en-US" altLang="ko-KR" sz="1000" b="0" dirty="0">
              <a:solidFill>
                <a:srgbClr val="063DE8"/>
              </a:solidFill>
              <a:latin typeface="HY크리스탈M" pitchFamily="18" charset="-127"/>
              <a:ea typeface="HY크리스탈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맑은 고딕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 b="1">
          <a:solidFill>
            <a:srgbClr val="063DE8"/>
          </a:solidFill>
          <a:latin typeface="+mn-lt"/>
          <a:ea typeface="HY신명조" pitchFamily="18" charset="-127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20000"/>
        </a:spcBef>
        <a:spcAft>
          <a:spcPct val="10000"/>
        </a:spcAft>
        <a:buSzPct val="100000"/>
        <a:buChar char="&gt;"/>
        <a:defRPr sz="2400" b="1">
          <a:solidFill>
            <a:srgbClr val="00279F"/>
          </a:solidFill>
          <a:latin typeface="+mn-lt"/>
          <a:ea typeface="HY신명조" pitchFamily="18" charset="-127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1">
          <a:solidFill>
            <a:srgbClr val="081D58"/>
          </a:solidFill>
          <a:latin typeface="+mn-lt"/>
          <a:ea typeface="HY신명조" pitchFamily="18" charset="-127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latin typeface="+mn-lt"/>
          <a:ea typeface="HY신명조" pitchFamily="18" charset="-127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  <a:ea typeface="HY신명조" pitchFamily="18" charset="-127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F9B1278-53D4-4A42-9653-26DE9822A9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2800" dirty="0">
                <a:solidFill>
                  <a:srgbClr val="899B31"/>
                </a:solidFill>
                <a:cs typeface="Arial" panose="020B0604020202020204" pitchFamily="34" charset="0"/>
              </a:rPr>
              <a:t>UML</a:t>
            </a:r>
            <a:r>
              <a:rPr lang="ko-KR" altLang="en-US" sz="2800" dirty="0">
                <a:solidFill>
                  <a:srgbClr val="899B31"/>
                </a:solidFill>
                <a:cs typeface="Arial" panose="020B0604020202020204" pitchFamily="34" charset="0"/>
              </a:rPr>
              <a:t>로 배우는 </a:t>
            </a:r>
            <a:r>
              <a:rPr lang="ko-KR" altLang="en-US" sz="3600" dirty="0">
                <a:solidFill>
                  <a:srgbClr val="FF0000"/>
                </a:solidFill>
                <a:cs typeface="Arial" panose="020B0604020202020204" pitchFamily="34" charset="0"/>
              </a:rPr>
              <a:t>시스템 분석 설계</a:t>
            </a:r>
            <a: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  <a:t/>
            </a:r>
            <a:br>
              <a:rPr lang="en-US" altLang="ko-KR" sz="3600" dirty="0">
                <a:solidFill>
                  <a:srgbClr val="899B31"/>
                </a:solidFill>
                <a:cs typeface="Arial" panose="020B0604020202020204" pitchFamily="34" charset="0"/>
              </a:rPr>
            </a:br>
            <a:r>
              <a:rPr lang="ko-KR" altLang="en-US" sz="3600" dirty="0" smtClean="0">
                <a:solidFill>
                  <a:srgbClr val="899B31"/>
                </a:solidFill>
                <a:cs typeface="Arial" panose="020B0604020202020204" pitchFamily="34" charset="0"/>
              </a:rPr>
              <a:t>요구 </a:t>
            </a:r>
            <a:r>
              <a:rPr lang="ko-KR" altLang="en-US" sz="3600" dirty="0">
                <a:solidFill>
                  <a:srgbClr val="899B31"/>
                </a:solidFill>
                <a:cs typeface="Arial" panose="020B0604020202020204" pitchFamily="34" charset="0"/>
              </a:rPr>
              <a:t>분석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2AB57304-B601-4939-82FF-9E8A47AC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357813"/>
            <a:ext cx="7772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10000"/>
              </a:lnSpc>
              <a:defRPr/>
            </a:pPr>
            <a:endParaRPr lang="en-US" altLang="ko-KR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분석 기법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시스템에 담길 변화의 정도에 따라 세 가지로 나눔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43675"/>
              </p:ext>
            </p:extLst>
          </p:nvPr>
        </p:nvGraphicFramePr>
        <p:xfrm>
          <a:off x="671458" y="1899402"/>
          <a:ext cx="8004998" cy="3864595"/>
        </p:xfrm>
        <a:graphic>
          <a:graphicData uri="http://schemas.openxmlformats.org/drawingml/2006/table">
            <a:tbl>
              <a:tblPr/>
              <a:tblGrid>
                <a:gridCol w="162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0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779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프로세스 분석 기법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자동화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범위가 한정된 비즈니스 프로세스의 문제를 해결하기 위한 원인 분석 기반 기법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4953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개선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프로세스의 효율을 개선하기 위한 기간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작업 비용 계산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벤치마킹 기법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8624"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 리엔지니어링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953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비즈니스 프로세스의 효과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기술 분석</a:t>
                      </a: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작업 삭제에 의한 프로세스 재정의 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507" name="_x105128080" descr="EMB00000348bc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534724"/>
            <a:ext cx="928694" cy="817837"/>
          </a:xfrm>
          <a:prstGeom prst="rect">
            <a:avLst/>
          </a:prstGeom>
          <a:noFill/>
        </p:spPr>
      </p:pic>
      <p:pic>
        <p:nvPicPr>
          <p:cNvPr id="21506" name="_x104952424" descr="EMB00000348bc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643476"/>
            <a:ext cx="857256" cy="811591"/>
          </a:xfrm>
          <a:prstGeom prst="rect">
            <a:avLst/>
          </a:prstGeom>
          <a:noFill/>
        </p:spPr>
      </p:pic>
      <p:pic>
        <p:nvPicPr>
          <p:cNvPr id="21505" name="_x104954344" descr="EMB00000348bc9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796766"/>
            <a:ext cx="1500198" cy="642942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분석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ko-KR" altLang="en-US" dirty="0"/>
              <a:t>세 가지 단계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현 상황 이해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개선할 점 파악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새 시스템을 정의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701003-6C51-434C-AE18-92B3D4FD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8" y="3068960"/>
            <a:ext cx="8929283" cy="20013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자동화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기술의 도입이 필요한 프로세스</a:t>
            </a:r>
            <a:endParaRPr lang="en-US" altLang="ko-KR" dirty="0"/>
          </a:p>
          <a:p>
            <a:r>
              <a:rPr lang="ko-KR" altLang="en-US" dirty="0"/>
              <a:t>효율을 높일 수는 있지만 비즈니스 가치나 영향을 적음</a:t>
            </a:r>
            <a:endParaRPr lang="en-US" altLang="ko-KR" dirty="0"/>
          </a:p>
          <a:p>
            <a:r>
              <a:rPr lang="ko-KR" altLang="en-US" dirty="0"/>
              <a:t>문제 분석</a:t>
            </a:r>
            <a:endParaRPr lang="en-US" altLang="ko-KR" dirty="0"/>
          </a:p>
          <a:p>
            <a:pPr lvl="1"/>
            <a:r>
              <a:rPr lang="ko-KR" altLang="en-US" dirty="0"/>
              <a:t>수작업 시스템에서 개선할 부분</a:t>
            </a:r>
            <a:endParaRPr lang="en-US" altLang="ko-KR" dirty="0"/>
          </a:p>
          <a:p>
            <a:r>
              <a:rPr lang="ko-KR" altLang="en-US" dirty="0"/>
              <a:t>근본 원인 분석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69C4F5-844F-40B5-B75C-1BC1A5128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" y="3573016"/>
            <a:ext cx="7766832" cy="27599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개선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ko-KR" altLang="en-US" dirty="0"/>
              <a:t>조직을 운영하는 방법을 적절히 바꾸는 것</a:t>
            </a:r>
            <a:endParaRPr lang="en-US" altLang="ko-KR" dirty="0"/>
          </a:p>
          <a:p>
            <a:pPr marL="847725" lvl="1" indent="-457200"/>
            <a:r>
              <a:rPr lang="ko-KR" altLang="en-US" dirty="0"/>
              <a:t>효율과 효과를 높일 수 있음</a:t>
            </a:r>
            <a:endParaRPr lang="en-US" altLang="ko-KR" dirty="0"/>
          </a:p>
          <a:p>
            <a:pPr marL="847725" lvl="1" indent="-457200"/>
            <a:r>
              <a:rPr lang="en-US" altLang="ko-KR" dirty="0"/>
              <a:t>BPA</a:t>
            </a:r>
            <a:r>
              <a:rPr lang="ko-KR" altLang="en-US" dirty="0"/>
              <a:t>보다 시스템 이해에 시간을 적게 할애하고 비즈니스 프로세스에 집중 </a:t>
            </a:r>
            <a:endParaRPr lang="en-US" altLang="ko-KR" dirty="0"/>
          </a:p>
          <a:p>
            <a:pPr marL="174625" indent="-174625"/>
            <a:r>
              <a:rPr lang="ko-KR" altLang="en-US" dirty="0"/>
              <a:t> 기간 분석</a:t>
            </a:r>
            <a:endParaRPr lang="en-US" altLang="ko-KR" dirty="0"/>
          </a:p>
          <a:p>
            <a:pPr lvl="1"/>
            <a:r>
              <a:rPr lang="ko-KR" altLang="en-US" dirty="0"/>
              <a:t>현재 시스템에 있는 각 프로세스를 수행하는 데 걸리는 시간 조사</a:t>
            </a:r>
            <a:endParaRPr lang="en-US" altLang="ko-KR" dirty="0"/>
          </a:p>
          <a:p>
            <a:r>
              <a:rPr lang="ko-KR" altLang="en-US" dirty="0"/>
              <a:t>작업 비용 분석</a:t>
            </a:r>
            <a:endParaRPr lang="en-US" altLang="ko-KR" dirty="0"/>
          </a:p>
          <a:p>
            <a:pPr lvl="1"/>
            <a:r>
              <a:rPr lang="ko-KR" altLang="en-US" dirty="0"/>
              <a:t>가장 비용이 많이 드는 프로세스를 찾아낸 후 이를 개선</a:t>
            </a:r>
            <a:endParaRPr lang="en-US" altLang="ko-KR" dirty="0"/>
          </a:p>
          <a:p>
            <a:r>
              <a:rPr lang="ko-KR" altLang="en-US" dirty="0"/>
              <a:t>비공식 벤치마킹</a:t>
            </a:r>
            <a:endParaRPr lang="en-US" altLang="ko-KR" dirty="0"/>
          </a:p>
          <a:p>
            <a:pPr lvl="1"/>
            <a:r>
              <a:rPr lang="ko-KR" altLang="en-US" dirty="0"/>
              <a:t>다른 기관과 비교 연구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9AA51-0C52-462A-8A0A-D96AD973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C50EA-A9C0-4AA1-B0ED-3A269C7B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0E2018-B55D-4679-BD57-662520CA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54993"/>
            <a:ext cx="82677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79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프로세스 리엔지니어링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조직이 수행하는 기본 틀을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 아이디어와 기술에 초점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성과 분석</a:t>
            </a:r>
            <a:endParaRPr lang="en-US" altLang="ko-KR" dirty="0"/>
          </a:p>
          <a:p>
            <a:pPr lvl="1"/>
            <a:r>
              <a:rPr lang="ko-KR" altLang="en-US" dirty="0"/>
              <a:t>고객에게 제공하는 근본 결과를 이해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기술 분석</a:t>
            </a:r>
            <a:endParaRPr lang="en-US" altLang="ko-KR" dirty="0"/>
          </a:p>
          <a:p>
            <a:pPr lvl="1"/>
            <a:r>
              <a:rPr lang="ko-KR" altLang="en-US" dirty="0"/>
              <a:t>새로운 적용 기술을 찾고 평가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부품 공급 네트워크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작업 제거</a:t>
            </a:r>
            <a:endParaRPr lang="en-US" altLang="ko-KR" dirty="0"/>
          </a:p>
          <a:p>
            <a:pPr lvl="1"/>
            <a:r>
              <a:rPr lang="ko-KR" altLang="en-US" dirty="0"/>
              <a:t>작업 삭제로 인한 파급 효과 분석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방법의 비교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B7C18-E12F-4399-9BBC-9A04383E5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66" y="2073126"/>
            <a:ext cx="8815717" cy="27117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요구 추출 방법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분석가는 명탐정이 되어야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명확하지 않은 것을 해결할 실마리를 찾아야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요구 추출의 실제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파생효과가 있음 </a:t>
            </a:r>
            <a:r>
              <a:rPr lang="en-US" altLang="ko-KR" dirty="0"/>
              <a:t>– </a:t>
            </a:r>
            <a:r>
              <a:rPr lang="ko-KR" altLang="en-US" dirty="0"/>
              <a:t>지지자 형성</a:t>
            </a:r>
            <a:r>
              <a:rPr lang="en-US" altLang="ko-KR" dirty="0"/>
              <a:t>, </a:t>
            </a:r>
            <a:r>
              <a:rPr lang="ko-KR" altLang="en-US" dirty="0"/>
              <a:t>신뢰감 구축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ko-KR" altLang="en-US" dirty="0"/>
              <a:t>누가 참여할 것인지 신중히 결정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참여자의 의견이 중요한 정보원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중요한 관련자</a:t>
            </a:r>
            <a:r>
              <a:rPr lang="en-US" altLang="ko-KR" dirty="0"/>
              <a:t>(stakeholder)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참여자에게 감사의 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다섯 가지 방법 중 가장 적합한 것을 선택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사용자와의 심층 </a:t>
            </a:r>
            <a:r>
              <a:rPr lang="ko-KR" altLang="en-US" dirty="0"/>
              <a:t>대화로부터</a:t>
            </a:r>
            <a:r>
              <a:rPr lang="ko-KR" altLang="en-US" dirty="0"/>
              <a:t> 요구를 끌어내는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질문의 준비가 중요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A5C5F-C1A6-4245-9DE1-60F93290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60" y="2443274"/>
            <a:ext cx="6218860" cy="3936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인터뷰 질문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곳에서 찾을 수 있는 질문은 피해야</a:t>
            </a:r>
            <a:endParaRPr lang="en-US" altLang="ko-KR" dirty="0"/>
          </a:p>
          <a:p>
            <a:r>
              <a:rPr lang="ko-KR" altLang="en-US" dirty="0"/>
              <a:t>대상자가 알 수 있다고 예상되는 질문만</a:t>
            </a:r>
            <a:endParaRPr lang="en-US" altLang="ko-KR" dirty="0"/>
          </a:p>
          <a:p>
            <a:r>
              <a:rPr lang="ko-KR" altLang="en-US" dirty="0"/>
              <a:t>세 가지 유형 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73238"/>
              </p:ext>
            </p:extLst>
          </p:nvPr>
        </p:nvGraphicFramePr>
        <p:xfrm>
          <a:off x="857224" y="2643182"/>
          <a:ext cx="7358114" cy="3631710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질문 유형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11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폐쇄형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하루에 받는 전화 주문은 몇 개인가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고객이 어떻게 주문하는가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월별 매출 보고에 빠진 정보는 무엇인가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자유 대답형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현재 주문을 처리하고 있는 방식에 대하여 어떻게 생각합니까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매일 겪는 문제점은 무엇입니까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주문 처리하는 방법에서 개선하고 싶은 것이 있다면 무엇입니까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 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유도형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왜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예를 들어 줄 수 있나요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● 더 자세히 말씀해 주시겠어요</a:t>
                      </a:r>
                      <a:r>
                        <a:rPr lang="en-US" altLang="ko-KR" sz="140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14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9F4EF2-CA09-48E6-9322-8DB561C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프로세스 분석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요구 취합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 정리</a:t>
            </a:r>
            <a:r>
              <a:rPr lang="en-US" altLang="ko-KR" dirty="0"/>
              <a:t>, </a:t>
            </a:r>
            <a:r>
              <a:rPr lang="ko-KR" altLang="en-US" dirty="0"/>
              <a:t>문서화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7" name="Picture 3" descr="C:\Users\최은만\AppData\Local\Microsoft\Windows\Temporary Internet Files\Content.IE5\UF0A9NAJ\MCj0281720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714488"/>
            <a:ext cx="1810512" cy="983894"/>
          </a:xfrm>
          <a:prstGeom prst="rect">
            <a:avLst/>
          </a:prstGeom>
          <a:noFill/>
        </p:spPr>
      </p:pic>
      <p:pic>
        <p:nvPicPr>
          <p:cNvPr id="1028" name="Picture 4" descr="C:\Users\최은만\AppData\Local\Microsoft\Windows\Temporary Internet Files\Content.IE5\UK6UI90Q\MCj044140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143248"/>
            <a:ext cx="2171696" cy="2171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인터뷰 후속 조치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인터뷰 보고서 작성</a:t>
            </a:r>
            <a:endParaRPr lang="en-US" altLang="ko-KR" dirty="0"/>
          </a:p>
          <a:p>
            <a:pPr lvl="1"/>
            <a:r>
              <a:rPr lang="ko-KR" altLang="en-US" dirty="0"/>
              <a:t>상대의 검토로 명확하게 하고 고칠 수 있게 함</a:t>
            </a:r>
            <a:endParaRPr lang="en-US" altLang="ko-KR" dirty="0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78723"/>
              </p:ext>
            </p:extLst>
          </p:nvPr>
        </p:nvGraphicFramePr>
        <p:xfrm>
          <a:off x="1000100" y="1920736"/>
          <a:ext cx="7429552" cy="4662728"/>
        </p:xfrm>
        <a:graphic>
          <a:graphicData uri="http://schemas.openxmlformats.org/drawingml/2006/table">
            <a:tbl>
              <a:tblPr/>
              <a:tblGrid>
                <a:gridCol w="166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latin typeface="휴먼명조"/>
                        </a:rPr>
                        <a:t>인터뷰 보고서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인터뷰 대상자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홍 길동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직 위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책임자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부서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인력팀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인터뷰 진행자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8796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김 동국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인터뷰 목적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082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인력 자원을 위하여 현재 시스템을 이용하여 작성된 보고서를 이해하기 위하여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미래 시스템을 위한 정보 요구를 결정하기 위하여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인터뷰 요약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244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현재 모든 인력 자원의 샘플 보고서를 이 보고서에 첨부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사용되지 않거나 없어진 정보 보고에 언급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현재 시스템에 가지는 두 가지 큰 문제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1.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데이터가 노후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인사 관리 부서는 월말 이후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2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주 이내 정보가 필요하나 현재 정보는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3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주 후에 제공한다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2.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현재 시스템에서 발견된 가장 흔한 데이터 오류는 잘못된 직급 정보와 급여 정보가 빠진 것이다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  <a:ea typeface="휴먼명조"/>
                        </a:rPr>
                        <a:t>. </a:t>
                      </a: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4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미해결 이슈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1778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rgbClr val="000000"/>
                        </a:solidFill>
                        <a:latin typeface="휴먼명조"/>
                      </a:endParaRP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082"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현재 사원 인원 보고서를 홍길동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구내전화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:4355)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으로부터 받음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홍길동과 함께 휴가 기간 결정을 위하여 사용된 계산 방법을 검토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● 자료 품질 문제에 대한 이영희와 인터뷰 일정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(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구내 </a:t>
                      </a:r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2337) </a:t>
                      </a: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계획 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자세한 내용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DCA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rgbClr val="000000"/>
                          </a:solidFill>
                          <a:latin typeface="휴먼명조"/>
                        </a:rPr>
                        <a:t>첨부된 자료 참조</a:t>
                      </a:r>
                    </a:p>
                  </a:txBody>
                  <a:tcPr marL="47726" marR="47726" marT="13195" marB="131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JAD </a:t>
            </a:r>
            <a:r>
              <a:rPr lang="ko-KR" altLang="en-US" dirty="0"/>
              <a:t>회의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Joint Application Development</a:t>
            </a:r>
          </a:p>
          <a:p>
            <a:endParaRPr lang="en-US" altLang="ko-KR" dirty="0"/>
          </a:p>
          <a:p>
            <a:r>
              <a:rPr lang="ko-KR" altLang="en-US" dirty="0"/>
              <a:t>프로젝트 팀</a:t>
            </a:r>
            <a:r>
              <a:rPr lang="en-US" altLang="ko-KR" dirty="0"/>
              <a:t>, </a:t>
            </a:r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관리자의 협의 회의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브레인스토밍</a:t>
            </a:r>
            <a:r>
              <a:rPr lang="ko-KR" altLang="en-US" dirty="0"/>
              <a:t> 아이디어 회의</a:t>
            </a:r>
            <a:endParaRPr lang="en-US" altLang="ko-KR" dirty="0"/>
          </a:p>
          <a:p>
            <a:pPr lvl="1"/>
            <a:r>
              <a:rPr lang="ko-KR" altLang="en-US" dirty="0"/>
              <a:t>아이디어에 대한 자신의 의견을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   </a:t>
            </a:r>
            <a:r>
              <a:rPr lang="ko-KR" altLang="en-US" dirty="0"/>
              <a:t>말하지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골고루 발언권이 주어져야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E-JAD </a:t>
            </a: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_x67311344" descr="EMB000017542c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4461" y="3736181"/>
            <a:ext cx="3500462" cy="2332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FD613-1915-4452-A57A-E550895E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JAD </a:t>
            </a:r>
            <a:r>
              <a:rPr lang="ko-KR" altLang="en-US" dirty="0"/>
              <a:t>회의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2B93F-240E-4534-B83D-D6FD5A16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96C10-D7E5-472E-9F59-5E1E00E86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1" y="1135626"/>
            <a:ext cx="804014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6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7815262" cy="5329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dirty="0"/>
              <a:t>개인으로부터 정보를 취하기 위한 질의서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광범위한 사용자로부터 의견이 필요할 때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지면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endParaRPr lang="en-US" altLang="ko-KR" dirty="0"/>
          </a:p>
          <a:p>
            <a:pPr eaLnBrk="1" hangingPunct="1">
              <a:lnSpc>
                <a:spcPct val="120000"/>
              </a:lnSpc>
            </a:pPr>
            <a:r>
              <a:rPr lang="ko-KR" altLang="en-US" dirty="0"/>
              <a:t>설문지 설계가 중요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일관된 형식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사실과 의견을 묻는 질문 구별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r>
              <a:rPr lang="ko-KR" altLang="en-US" dirty="0"/>
              <a:t>관심을 끌도록 유도</a:t>
            </a: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</a:pPr>
            <a:endParaRPr lang="en-US" altLang="ko-KR" dirty="0"/>
          </a:p>
          <a:p>
            <a:pPr lvl="1" eaLnBrk="1" hangingPunct="1">
              <a:lnSpc>
                <a:spcPct val="120000"/>
              </a:lnSpc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" name="_x67339560"/>
          <p:cNvSpPr>
            <a:spLocks noChangeArrowheads="1"/>
          </p:cNvSpPr>
          <p:nvPr/>
        </p:nvSpPr>
        <p:spPr bwMode="auto">
          <a:xfrm>
            <a:off x="4643406" y="3071786"/>
            <a:ext cx="4500594" cy="3786214"/>
          </a:xfrm>
          <a:prstGeom prst="rect">
            <a:avLst/>
          </a:prstGeom>
          <a:solidFill>
            <a:srgbClr val="FDDFC7"/>
          </a:solidFill>
          <a:ln w="9017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위협을 주는 것이 아니라 흥미를 유발시키는 질문으로 시작한다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각 질문을 논리적인 섹션으로 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그루핑하라</a:t>
            </a:r>
            <a:r>
              <a:rPr kumimoji="1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중요한 질문을 설문의 끝에 두지 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말것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한 페이지에 너무 많은 내용을 담지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말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약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어</a:t>
            </a: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피할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치우치거나 제안하는 듯한 질문이나 단어를 피할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혼돈 피하기 위하여 질문에 번호를 매길 것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177800" marR="0" lvl="0" indent="-1778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</a:rPr>
              <a:t>응답자에게 익명을 보장할 것 </a:t>
            </a:r>
            <a:endParaRPr kumimoji="1" 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서류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시스템을 이해하기 위하여</a:t>
            </a:r>
            <a:endParaRPr lang="en-US" altLang="ko-KR" dirty="0"/>
          </a:p>
          <a:p>
            <a:pPr lvl="1"/>
            <a:r>
              <a:rPr lang="ko-KR" altLang="en-US" dirty="0"/>
              <a:t>보고서</a:t>
            </a:r>
            <a:r>
              <a:rPr lang="en-US" altLang="ko-KR" dirty="0"/>
              <a:t>, </a:t>
            </a:r>
            <a:r>
              <a:rPr lang="ko-KR" altLang="en-US" dirty="0"/>
              <a:t>메모</a:t>
            </a:r>
            <a:r>
              <a:rPr lang="en-US" altLang="ko-KR" dirty="0"/>
              <a:t>, </a:t>
            </a:r>
            <a:r>
              <a:rPr lang="ko-KR" altLang="en-US" dirty="0"/>
              <a:t>정책 매뉴얼</a:t>
            </a:r>
            <a:r>
              <a:rPr lang="en-US" altLang="ko-KR" dirty="0"/>
              <a:t>, </a:t>
            </a:r>
            <a:r>
              <a:rPr lang="ko-KR" altLang="en-US" dirty="0"/>
              <a:t>교육 매뉴얼</a:t>
            </a:r>
            <a:r>
              <a:rPr lang="en-US" altLang="ko-KR" dirty="0"/>
              <a:t>, </a:t>
            </a:r>
            <a:r>
              <a:rPr lang="ko-KR" altLang="en-US" dirty="0"/>
              <a:t>조직도</a:t>
            </a:r>
            <a:r>
              <a:rPr lang="en-US" altLang="ko-KR" dirty="0"/>
              <a:t>, </a:t>
            </a:r>
            <a:r>
              <a:rPr lang="ko-KR" altLang="en-US" dirty="0"/>
              <a:t>양식 등 문서를 분석</a:t>
            </a:r>
            <a:endParaRPr lang="en-US" altLang="ko-KR" dirty="0"/>
          </a:p>
          <a:p>
            <a:r>
              <a:rPr lang="ko-KR" altLang="en-US" dirty="0"/>
              <a:t>사용한 적이 없는 문서는 제외</a:t>
            </a:r>
            <a:endParaRPr lang="en-US" altLang="ko-KR" dirty="0"/>
          </a:p>
          <a:p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개선할 필요성을 찾아내야 함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_x67223008" descr="DRW000017542c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6077" y="2985623"/>
            <a:ext cx="4714908" cy="3658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과정을 지켜보면서 현재 시스템에 관한 정보 수집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경험</a:t>
            </a:r>
            <a:endParaRPr lang="en-US" altLang="ko-KR" dirty="0"/>
          </a:p>
          <a:p>
            <a:pPr lvl="1"/>
            <a:r>
              <a:rPr lang="ko-KR" altLang="en-US" dirty="0"/>
              <a:t>메모</a:t>
            </a:r>
            <a:endParaRPr lang="en-US" altLang="ko-KR" dirty="0"/>
          </a:p>
          <a:p>
            <a:pPr lvl="1"/>
            <a:r>
              <a:rPr lang="ko-KR" altLang="en-US" dirty="0"/>
              <a:t>촬영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인터뷰 정보를 보완할 목적으로 사용</a:t>
            </a:r>
            <a:endParaRPr lang="en-US" altLang="ko-KR" dirty="0"/>
          </a:p>
          <a:p>
            <a:pPr lvl="1"/>
            <a:r>
              <a:rPr lang="ko-KR" altLang="en-US" dirty="0"/>
              <a:t>확인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	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D4D9E-4ED6-4EFA-86BA-25D3F602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56" y="1628800"/>
            <a:ext cx="3096344" cy="2520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취합 방법의 비교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강점과 약점 이해</a:t>
            </a:r>
            <a:endParaRPr lang="en-US" altLang="ko-KR" dirty="0"/>
          </a:p>
          <a:p>
            <a:r>
              <a:rPr lang="ko-KR" altLang="en-US" dirty="0"/>
              <a:t>적합한 방법을 선택할 수 있도록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80DA1-6D6D-4C39-A072-F2C04EB68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6487"/>
            <a:ext cx="8229600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문서화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사용자와 엔지니어가 같이 볼 수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포함될 내용</a:t>
            </a:r>
            <a:endParaRPr lang="en-US" altLang="ko-KR" dirty="0"/>
          </a:p>
          <a:p>
            <a:pPr lvl="1"/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 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수정 이력 </a:t>
            </a:r>
            <a:endParaRPr lang="en-US" altLang="ko-KR" dirty="0"/>
          </a:p>
          <a:p>
            <a:pPr lvl="1"/>
            <a:r>
              <a:rPr lang="ko-KR" altLang="en-US" dirty="0"/>
              <a:t>문제와 시스템 개요</a:t>
            </a:r>
            <a:endParaRPr lang="en-US" altLang="ko-KR" dirty="0"/>
          </a:p>
          <a:p>
            <a:pPr lvl="1"/>
            <a:r>
              <a:rPr lang="ko-KR" altLang="en-US" dirty="0"/>
              <a:t>배경 지식과 환경</a:t>
            </a:r>
            <a:endParaRPr lang="en-US" altLang="ko-KR" dirty="0"/>
          </a:p>
          <a:p>
            <a:pPr lvl="1"/>
            <a:r>
              <a:rPr lang="ko-KR" altLang="en-US" dirty="0"/>
              <a:t>기능적 요구</a:t>
            </a:r>
            <a:endParaRPr lang="en-US" altLang="ko-KR" dirty="0"/>
          </a:p>
          <a:p>
            <a:pPr lvl="1"/>
            <a:r>
              <a:rPr lang="ko-KR" altLang="en-US" dirty="0"/>
              <a:t>비기능적 요구</a:t>
            </a:r>
            <a:endParaRPr lang="en-US" altLang="ko-KR" dirty="0"/>
          </a:p>
          <a:p>
            <a:pPr lvl="1"/>
            <a:r>
              <a:rPr lang="ko-KR" altLang="en-US" dirty="0"/>
              <a:t>인수 테스트를 위한 기준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123" name="Picture 3" descr="C:\Documents and Settings\Administrator\Local Settings\Temporary Internet Files\Content.IE5\LGCNT14P\MPj0309662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2071678"/>
            <a:ext cx="1997579" cy="2800344"/>
          </a:xfrm>
          <a:prstGeom prst="rect">
            <a:avLst/>
          </a:prstGeom>
          <a:noFill/>
        </p:spPr>
      </p:pic>
      <p:pic>
        <p:nvPicPr>
          <p:cNvPr id="5124" name="Picture 4" descr="C:\Documents and Settings\Administrator\Local Settings\Temporary Internet Files\Content.IE5\LGCNT14P\MPj0422138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4500570"/>
            <a:ext cx="2745335" cy="1825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</a:t>
            </a:r>
            <a:r>
              <a:rPr lang="ko-KR" altLang="en-US" dirty="0"/>
              <a:t>분석서</a:t>
            </a:r>
            <a:r>
              <a:rPr lang="ko-KR" altLang="en-US" dirty="0"/>
              <a:t> 검토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지침 가이드라인을 준수하여야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리뷰 회의</a:t>
            </a:r>
            <a:endParaRPr lang="en-US" altLang="ko-KR" dirty="0"/>
          </a:p>
          <a:p>
            <a:pPr lvl="1"/>
            <a:r>
              <a:rPr lang="ko-KR" altLang="en-US" dirty="0"/>
              <a:t>발견된 결함은 수정하여 다시 검토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9880B1-17A3-4DDB-8740-B5A37D10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996952"/>
            <a:ext cx="61150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</a:t>
            </a:r>
            <a:r>
              <a:rPr lang="en-US" altLang="ko-KR" dirty="0"/>
              <a:t>(as-is) </a:t>
            </a:r>
            <a:r>
              <a:rPr lang="ko-KR" altLang="en-US" dirty="0"/>
              <a:t>시스템에서 새로운 시스템</a:t>
            </a:r>
            <a:r>
              <a:rPr lang="en-US" altLang="ko-KR" dirty="0"/>
              <a:t>(to-be)</a:t>
            </a:r>
            <a:r>
              <a:rPr lang="ko-KR" altLang="en-US" dirty="0"/>
              <a:t>로 옮겨 가는 과정</a:t>
            </a:r>
            <a:endParaRPr lang="en-US" altLang="ko-KR" dirty="0"/>
          </a:p>
          <a:p>
            <a:r>
              <a:rPr lang="ko-KR" altLang="en-US" dirty="0"/>
              <a:t>분석 단계</a:t>
            </a:r>
            <a:endParaRPr lang="en-US" altLang="ko-KR" dirty="0"/>
          </a:p>
          <a:p>
            <a:pPr lvl="1"/>
            <a:r>
              <a:rPr lang="ko-KR" altLang="en-US" dirty="0"/>
              <a:t>요구를 찾고</a:t>
            </a:r>
            <a:endParaRPr lang="en-US" altLang="ko-KR" dirty="0"/>
          </a:p>
          <a:p>
            <a:pPr lvl="1"/>
            <a:r>
              <a:rPr lang="ko-KR" altLang="en-US" dirty="0"/>
              <a:t>요구를 정리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99A88-37FB-4B43-AFA2-D0D560D1F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65" y="3068960"/>
            <a:ext cx="6562669" cy="32598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http://www.oracle.com/technology/sample_code/products/jdev/bc4jtoystore/images/toystoremodelbusinessobjectsumlmodel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5360" y="3857625"/>
            <a:ext cx="245864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36993"/>
            <a:ext cx="4114800" cy="20288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실체를 축약하여 표현하는 작업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 </a:t>
            </a:r>
            <a:r>
              <a:rPr lang="ko-KR" altLang="en-US" dirty="0"/>
              <a:t>지형</a:t>
            </a:r>
            <a:r>
              <a:rPr lang="en-US" altLang="ko-KR" dirty="0"/>
              <a:t>-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소프트웨어</a:t>
            </a:r>
            <a:r>
              <a:rPr lang="en-US" altLang="ko-KR" dirty="0"/>
              <a:t>-</a:t>
            </a:r>
            <a:r>
              <a:rPr lang="ko-KR" altLang="en-US" dirty="0"/>
              <a:t>자료흐름도</a:t>
            </a:r>
            <a:r>
              <a:rPr lang="en-US" altLang="ko-KR" dirty="0"/>
              <a:t>, </a:t>
            </a:r>
            <a:r>
              <a:rPr lang="ko-KR" altLang="en-US" dirty="0"/>
              <a:t>건물</a:t>
            </a:r>
            <a:r>
              <a:rPr lang="en-US" altLang="ko-KR" dirty="0"/>
              <a:t>-</a:t>
            </a:r>
            <a:r>
              <a:rPr lang="ko-KR" altLang="en-US" dirty="0"/>
              <a:t>설계도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-</a:t>
            </a:r>
            <a:r>
              <a:rPr lang="ko-KR" altLang="en-US" dirty="0"/>
              <a:t>회로도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기능적 모델</a:t>
            </a:r>
            <a:endParaRPr lang="en-US" altLang="ko-KR" dirty="0"/>
          </a:p>
          <a:p>
            <a:pPr lvl="1"/>
            <a:r>
              <a:rPr lang="ko-KR" altLang="en-US" dirty="0"/>
              <a:t>사용자와 환경이라는 관점의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</a:t>
            </a:r>
            <a:r>
              <a:rPr lang="en-US" altLang="ko-KR" dirty="0"/>
              <a:t>(</a:t>
            </a:r>
            <a:r>
              <a:rPr lang="ko-KR" altLang="en-US" dirty="0"/>
              <a:t>구조적</a:t>
            </a:r>
            <a:r>
              <a:rPr lang="en-US" altLang="ko-KR" dirty="0"/>
              <a:t>) </a:t>
            </a:r>
            <a:r>
              <a:rPr lang="ko-KR" altLang="en-US" dirty="0"/>
              <a:t>모델</a:t>
            </a:r>
            <a:endParaRPr lang="en-US" altLang="ko-KR" dirty="0"/>
          </a:p>
          <a:p>
            <a:pPr lvl="1"/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프로세스와 자료의 묶음</a:t>
            </a:r>
            <a:r>
              <a:rPr lang="en-US" altLang="ko-KR" dirty="0"/>
              <a:t>)</a:t>
            </a:r>
            <a:r>
              <a:rPr lang="ko-KR" altLang="en-US" dirty="0"/>
              <a:t>의 구조 관점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동적 모델</a:t>
            </a:r>
            <a:endParaRPr lang="en-US" altLang="ko-KR" dirty="0"/>
          </a:p>
          <a:p>
            <a:pPr lvl="1"/>
            <a:r>
              <a:rPr lang="ko-KR" altLang="en-US" dirty="0"/>
              <a:t>시스템의 동작과 내부요소의 상호작용</a:t>
            </a:r>
            <a:endParaRPr lang="en-US" altLang="ko-KR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요구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시스템이 무엇을 하여야 하는지</a:t>
            </a:r>
            <a:r>
              <a:rPr lang="en-US" altLang="ko-KR" dirty="0"/>
              <a:t>, </a:t>
            </a:r>
            <a:r>
              <a:rPr lang="ko-KR" altLang="en-US" dirty="0"/>
              <a:t>어떤 특성을 가져야 하는지를 기술한 것</a:t>
            </a:r>
            <a:endParaRPr lang="en-US" altLang="ko-KR" dirty="0"/>
          </a:p>
          <a:p>
            <a:pPr lvl="1"/>
            <a:r>
              <a:rPr lang="ko-KR" altLang="en-US" dirty="0"/>
              <a:t>사용자가 필요한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요구는 설계</a:t>
            </a:r>
            <a:r>
              <a:rPr lang="en-US" altLang="ko-KR" dirty="0"/>
              <a:t>, </a:t>
            </a:r>
            <a:r>
              <a:rPr lang="ko-KR" altLang="en-US" dirty="0"/>
              <a:t>구현에 이르면서 계속 변경될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요구의 종류</a:t>
            </a:r>
            <a:endParaRPr lang="en-US" altLang="ko-KR" dirty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1AF2C1-EAE5-4A74-9AA8-54F851A7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293096"/>
            <a:ext cx="6153150" cy="2009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기능적 요구와 비기능적 요구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기능적 요구</a:t>
            </a:r>
            <a:endParaRPr lang="en-US" altLang="ko-KR" dirty="0"/>
          </a:p>
          <a:p>
            <a:pPr lvl="1"/>
            <a:r>
              <a:rPr lang="ko-KR" altLang="en-US" dirty="0"/>
              <a:t>시스템이 수행하여야 할 처리나 정보 저장 등의 기능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비기능적 요구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사용용이성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프로젝트 환경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33A0A-C8E7-486F-B953-5C4C13EF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805961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정의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8" name="_x104106336"/>
          <p:cNvSpPr>
            <a:spLocks noChangeArrowheads="1"/>
          </p:cNvSpPr>
          <p:nvPr/>
        </p:nvSpPr>
        <p:spPr bwMode="auto">
          <a:xfrm>
            <a:off x="428596" y="785794"/>
            <a:ext cx="4429156" cy="4714908"/>
          </a:xfrm>
          <a:prstGeom prst="rect">
            <a:avLst/>
          </a:prstGeom>
          <a:solidFill>
            <a:srgbClr val="B3C5F3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네비게이션 시스템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기능적 요구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GPS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위치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지도의 어떤 부분을 디스플레이 할 것인지 계산하기 위하여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정보를 사용하여 접근하고 있는 인근 지역 지도를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디스를레이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1.2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속도와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방향회전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기록에 대한 정보를 통합하여 자동차의 위치 정보를 표현한다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셋업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셋업을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위하여 시스템은 지도를 보여준다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디폴트 지도는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1:25000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척도이며 중앙이 현재 자동차의 위치다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2.2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목적지를 선택하기 위하여 주소나 상호를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입력받는다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2.3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선택된 목적지를 찾아 위치를 지도에 디스플레이 하고 사용자에게 확인 시킨다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네비게이션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사용자의 현재 위치가 지도의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가시범위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안에 있을 때는 빨간 화살표로 표시한다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화살표는 사용자가 가야할 방향을 나타낸다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목적지까지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주행로를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다음의 두 가지 방법으로 안내한다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디스플레이 화살표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왼쪽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오른쪽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U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턴 심볼 등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3.2.2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음성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운전자가 어디로 운전하여야 하는지 ‘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건물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쪽으로 회전하십시오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.’ ‘&lt;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도로번호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에서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건물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까지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방향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쪽으로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직진하십시오’라고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안내한다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61" name="_x104108096"/>
          <p:cNvSpPr>
            <a:spLocks noChangeArrowheads="1"/>
          </p:cNvSpPr>
          <p:nvPr/>
        </p:nvSpPr>
        <p:spPr bwMode="auto">
          <a:xfrm>
            <a:off x="4786314" y="2714620"/>
            <a:ext cx="4071966" cy="3429024"/>
          </a:xfrm>
          <a:prstGeom prst="rect">
            <a:avLst/>
          </a:prstGeom>
          <a:solidFill>
            <a:srgbClr val="B3C5F3"/>
          </a:solidFill>
          <a:ln w="14351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비기능적 요구</a:t>
            </a:r>
            <a:endParaRPr kumimoji="1" 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운용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신호를 수신하는데 실패하더라도 서비스를 유지하도록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강인하여야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1.2 GPS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신호가 없는 경우 대신할 수 있는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관성항법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장치로부터의 입력을 받을 수 있도록 설계하여야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성능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2.1 GPS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에 의한 위치는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미터 이내의 정확도를 유지하여야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2.2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주행시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회전이나 길 안내는 적어도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미터 전에 이루어져야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2.3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목적지의 탐색은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초 이내에 이루어져야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융통성</a:t>
            </a: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3.1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시스템은 무선 인터넷이나 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GPS </a:t>
            </a:r>
            <a:r>
              <a:rPr kumimoji="1" lang="ko-KR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기술의 변경이 미래의 릴리스에 잘 통합되도록 설계되어야 한다</a:t>
            </a:r>
            <a:r>
              <a:rPr kumimoji="1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48EE5-1F13-471E-868C-56502C09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정의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CCE02-2286-4CE8-A456-3CD5ADD7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반복적이며 계속적인 작업</a:t>
            </a:r>
            <a:endParaRPr lang="en-US" altLang="ko-KR" dirty="0"/>
          </a:p>
          <a:p>
            <a:endParaRPr lang="en-US" altLang="ko-KR" b="0" dirty="0"/>
          </a:p>
          <a:p>
            <a:r>
              <a:rPr lang="ko-KR" altLang="en-US" dirty="0"/>
              <a:t>요구 작성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BFDCFC-AFA1-461D-A168-1B1595A15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5" y="2996952"/>
            <a:ext cx="7359695" cy="18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8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결정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비즈니스나 </a:t>
            </a:r>
            <a:r>
              <a:rPr lang="en-US" altLang="ko-KR" dirty="0"/>
              <a:t>IT </a:t>
            </a:r>
            <a:r>
              <a:rPr lang="ko-KR" altLang="en-US" dirty="0"/>
              <a:t>측면에서 요구 </a:t>
            </a:r>
            <a:r>
              <a:rPr lang="ko-KR" altLang="en-US" dirty="0"/>
              <a:t>제체를</a:t>
            </a:r>
            <a:r>
              <a:rPr lang="ko-KR" altLang="en-US" dirty="0"/>
              <a:t> 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사용자와 엔지니어가 정보를 나누고 이해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프로세스 분석</a:t>
            </a:r>
            <a:r>
              <a:rPr lang="en-US" altLang="ko-KR" dirty="0"/>
              <a:t> </a:t>
            </a:r>
            <a:r>
              <a:rPr lang="ko-KR" altLang="en-US" dirty="0"/>
              <a:t>기법을 사용</a:t>
            </a:r>
            <a:endParaRPr lang="en-US" altLang="ko-KR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AD9F49-6F00-47F7-BFE4-F119A4A7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10" y="2852936"/>
            <a:ext cx="7239000" cy="232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F39FD1"/>
      </a:lt2>
      <a:accent1>
        <a:srgbClr val="B760F9"/>
      </a:accent1>
      <a:accent2>
        <a:srgbClr val="00DFCA"/>
      </a:accent2>
      <a:accent3>
        <a:srgbClr val="FFFFFF"/>
      </a:accent3>
      <a:accent4>
        <a:srgbClr val="000000"/>
      </a:accent4>
      <a:accent5>
        <a:srgbClr val="D8B6FB"/>
      </a:accent5>
      <a:accent6>
        <a:srgbClr val="00CAB7"/>
      </a:accent6>
      <a:hlink>
        <a:srgbClr val="DC0081"/>
      </a:hlink>
      <a:folHlink>
        <a:srgbClr val="CF0E30"/>
      </a:folHlink>
    </a:clrScheme>
    <a:fontScheme name="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Pages>37</Pages>
  <Words>1155</Words>
  <Application>Microsoft Office PowerPoint</Application>
  <PresentationFormat>Letter 용지(8.5x11in)</PresentationFormat>
  <Paragraphs>267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HY신명조</vt:lpstr>
      <vt:lpstr>HY크리스탈M</vt:lpstr>
      <vt:lpstr>굴림</vt:lpstr>
      <vt:lpstr>맑은 고딕</vt:lpstr>
      <vt:lpstr>휴먼명조</vt:lpstr>
      <vt:lpstr>Arial</vt:lpstr>
      <vt:lpstr>Wingdings</vt:lpstr>
      <vt:lpstr>Lectures</vt:lpstr>
      <vt:lpstr>UML로 배우는 시스템 분석 설계 요구 분석</vt:lpstr>
      <vt:lpstr>목 차</vt:lpstr>
      <vt:lpstr>요구 분석 과정</vt:lpstr>
      <vt:lpstr>모델링</vt:lpstr>
      <vt:lpstr>3.2 요구 정의</vt:lpstr>
      <vt:lpstr>기능적 요구와 비기능적 요구</vt:lpstr>
      <vt:lpstr>요구 정의 사례</vt:lpstr>
      <vt:lpstr>요구 정의 작성</vt:lpstr>
      <vt:lpstr>요구 결정</vt:lpstr>
      <vt:lpstr>비즈니스 프로세스 분석 기법</vt:lpstr>
      <vt:lpstr>비즈니스 프로세스 분석</vt:lpstr>
      <vt:lpstr>비즈니스 프로세스 자동화</vt:lpstr>
      <vt:lpstr>비즈니스 프로세스 개선</vt:lpstr>
      <vt:lpstr>비즈니스 프로세스 개선</vt:lpstr>
      <vt:lpstr>비즈니스 프로세스 리엔지니어링</vt:lpstr>
      <vt:lpstr>분석 방법의 비교</vt:lpstr>
      <vt:lpstr>3.4 요구 추출 방법</vt:lpstr>
      <vt:lpstr>인터뷰</vt:lpstr>
      <vt:lpstr>인터뷰 질문 작성</vt:lpstr>
      <vt:lpstr>인터뷰 후속 조치</vt:lpstr>
      <vt:lpstr>JAD 회의</vt:lpstr>
      <vt:lpstr>JAD 회의 과정</vt:lpstr>
      <vt:lpstr>설문</vt:lpstr>
      <vt:lpstr>서류 분석</vt:lpstr>
      <vt:lpstr>관찰</vt:lpstr>
      <vt:lpstr>요구 취합 방법의 비교</vt:lpstr>
      <vt:lpstr>요구 문서화</vt:lpstr>
      <vt:lpstr>요구 분석서 검토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Z</dc:title>
  <dc:subject>Models of Software Systems</dc:subject>
  <dc:creator>David Garlan</dc:creator>
  <cp:lastModifiedBy>park jaehyun</cp:lastModifiedBy>
  <cp:revision>517</cp:revision>
  <cp:lastPrinted>1998-09-23T13:25:09Z</cp:lastPrinted>
  <dcterms:created xsi:type="dcterms:W3CDTF">1997-09-19T00:00:41Z</dcterms:created>
  <dcterms:modified xsi:type="dcterms:W3CDTF">2019-09-10T16:45:47Z</dcterms:modified>
</cp:coreProperties>
</file>