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  <p:sldId id="314" r:id="rId7"/>
    <p:sldId id="333" r:id="rId8"/>
    <p:sldId id="334" r:id="rId9"/>
    <p:sldId id="335" r:id="rId10"/>
    <p:sldId id="336" r:id="rId11"/>
    <p:sldId id="337" r:id="rId12"/>
    <p:sldId id="341" r:id="rId13"/>
    <p:sldId id="338" r:id="rId14"/>
    <p:sldId id="339" r:id="rId15"/>
    <p:sldId id="340" r:id="rId16"/>
    <p:sldId id="342" r:id="rId17"/>
    <p:sldId id="343" r:id="rId18"/>
    <p:sldId id="281" r:id="rId19"/>
    <p:sldId id="285" r:id="rId20"/>
    <p:sldId id="344" r:id="rId21"/>
    <p:sldId id="330" r:id="rId22"/>
    <p:sldId id="331" r:id="rId23"/>
    <p:sldId id="345" r:id="rId24"/>
    <p:sldId id="346" r:id="rId25"/>
    <p:sldId id="305" r:id="rId26"/>
    <p:sldId id="347" r:id="rId27"/>
    <p:sldId id="34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76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55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78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12870"/>
            <a:ext cx="10515600" cy="6911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30166"/>
            <a:ext cx="10515600" cy="524679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91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76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9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2019-10-22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79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78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24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88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26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1EAC1-41DA-4C87-B8FF-68AC5784A8A2}" type="datetimeFigureOut">
              <a:rPr lang="ko-KR" altLang="en-US" smtClean="0"/>
              <a:t>2019-10-22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dragon.tistory.com/669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dirty="0" smtClean="0"/>
              <a:t>요구사항확인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2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분석모델</a:t>
            </a:r>
            <a:r>
              <a:rPr lang="ko-KR" altLang="en-US" dirty="0"/>
              <a:t> 검증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(3) </a:t>
            </a:r>
            <a:r>
              <a:rPr lang="ko-KR" altLang="en-US" dirty="0"/>
              <a:t>클래스 간의 관계</a:t>
            </a:r>
            <a:r>
              <a:rPr lang="en-US" altLang="ko-KR" dirty="0"/>
              <a:t>, </a:t>
            </a:r>
            <a:r>
              <a:rPr lang="ko-KR" altLang="en-US" dirty="0"/>
              <a:t>클래스 정보의 상세화 정도 </a:t>
            </a:r>
            <a:r>
              <a:rPr lang="ko-KR" altLang="en-US" dirty="0" smtClean="0"/>
              <a:t>확인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10" y="1434826"/>
            <a:ext cx="8233213" cy="544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분석모델</a:t>
            </a:r>
            <a:r>
              <a:rPr lang="ko-KR" altLang="en-US" dirty="0"/>
              <a:t> 검증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0165"/>
            <a:ext cx="6713483" cy="590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6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분석모델</a:t>
            </a:r>
            <a:r>
              <a:rPr lang="ko-KR" altLang="en-US" dirty="0"/>
              <a:t> 검증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수행 내용 </a:t>
            </a:r>
            <a:r>
              <a:rPr lang="en-US" altLang="ko-KR" dirty="0" smtClean="0"/>
              <a:t>/ </a:t>
            </a:r>
            <a:r>
              <a:rPr lang="ko-KR" altLang="en-US" dirty="0"/>
              <a:t>분석모델</a:t>
            </a:r>
            <a:r>
              <a:rPr lang="ko-KR" altLang="en-US" dirty="0"/>
              <a:t> 검증하기</a:t>
            </a:r>
            <a:endParaRPr lang="ko-KR" altLang="en-US" dirty="0" smtClean="0"/>
          </a:p>
          <a:p>
            <a:r>
              <a:rPr lang="ko-KR" altLang="en-US" dirty="0" smtClean="0"/>
              <a:t>수행 순서</a:t>
            </a:r>
          </a:p>
          <a:p>
            <a:r>
              <a:rPr lang="en-US" altLang="ko-KR" dirty="0" smtClean="0"/>
              <a:t>I.</a:t>
            </a:r>
            <a:r>
              <a:rPr lang="ko-KR" altLang="en-US" dirty="0" smtClean="0"/>
              <a:t> </a:t>
            </a:r>
            <a:r>
              <a:rPr lang="ko-KR" altLang="en-US" dirty="0"/>
              <a:t>분석모델까지 요구사항 </a:t>
            </a:r>
            <a:r>
              <a:rPr lang="ko-KR" altLang="en-US" dirty="0"/>
              <a:t>추적표를</a:t>
            </a:r>
            <a:r>
              <a:rPr lang="ko-KR" altLang="en-US" dirty="0"/>
              <a:t> 작성하고 검토 의견 컬럼을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39" y="3365936"/>
            <a:ext cx="9937323" cy="267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7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분석모델</a:t>
            </a:r>
            <a:r>
              <a:rPr lang="ko-KR" altLang="en-US" dirty="0"/>
              <a:t> 검증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II.</a:t>
            </a:r>
            <a:r>
              <a:rPr lang="ko-KR" altLang="en-US" dirty="0"/>
              <a:t> 작성된 요구사항 </a:t>
            </a:r>
            <a:r>
              <a:rPr lang="ko-KR" altLang="en-US" dirty="0"/>
              <a:t>추적표에</a:t>
            </a:r>
            <a:r>
              <a:rPr lang="ko-KR" altLang="en-US" dirty="0"/>
              <a:t> 검토 의견을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</a:t>
            </a:r>
            <a:r>
              <a:rPr lang="ko-KR" altLang="en-US" dirty="0" smtClean="0"/>
              <a:t>요구사항 </a:t>
            </a:r>
            <a:r>
              <a:rPr lang="ko-KR" altLang="en-US" dirty="0"/>
              <a:t>목록을 참조하여 요구사항 </a:t>
            </a:r>
            <a:r>
              <a:rPr lang="en-US" altLang="ko-KR" dirty="0"/>
              <a:t>ID</a:t>
            </a:r>
            <a:r>
              <a:rPr lang="ko-KR" altLang="en-US" dirty="0"/>
              <a:t>와 요구사항 명을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</a:t>
            </a:r>
            <a:r>
              <a:rPr lang="ko-KR" altLang="en-US" dirty="0" smtClean="0"/>
              <a:t>유스케이스</a:t>
            </a:r>
            <a:r>
              <a:rPr lang="ko-KR" altLang="en-US" dirty="0" smtClean="0"/>
              <a:t> </a:t>
            </a:r>
            <a:r>
              <a:rPr lang="ko-KR" altLang="en-US" dirty="0"/>
              <a:t>모델 검토 의견을 </a:t>
            </a:r>
            <a:r>
              <a:rPr lang="ko-KR" altLang="en-US" dirty="0" smtClean="0"/>
              <a:t>작성</a:t>
            </a:r>
            <a:endParaRPr lang="en-US" altLang="ko-KR" dirty="0"/>
          </a:p>
          <a:p>
            <a:pPr lvl="2"/>
            <a:r>
              <a:rPr lang="ko-KR" altLang="en-US" dirty="0"/>
              <a:t>요구사항 정의서</a:t>
            </a:r>
            <a:r>
              <a:rPr lang="en-US" altLang="ko-KR" dirty="0"/>
              <a:t>, </a:t>
            </a:r>
            <a:r>
              <a:rPr lang="ko-KR" altLang="en-US" dirty="0"/>
              <a:t>액터</a:t>
            </a:r>
            <a:r>
              <a:rPr lang="ko-KR" altLang="en-US" dirty="0"/>
              <a:t> 목록</a:t>
            </a:r>
            <a:r>
              <a:rPr lang="en-US" altLang="ko-KR" dirty="0"/>
              <a:t>, </a:t>
            </a:r>
            <a:r>
              <a:rPr lang="ko-KR" altLang="en-US" dirty="0"/>
              <a:t>유스케이스</a:t>
            </a:r>
            <a:r>
              <a:rPr lang="ko-KR" altLang="en-US" dirty="0"/>
              <a:t> 목록</a:t>
            </a:r>
            <a:r>
              <a:rPr lang="en-US" altLang="ko-KR" dirty="0"/>
              <a:t>, </a:t>
            </a:r>
            <a:r>
              <a:rPr lang="ko-KR" altLang="en-US" dirty="0"/>
              <a:t>유스케이스</a:t>
            </a:r>
            <a:r>
              <a:rPr lang="ko-KR" altLang="en-US" dirty="0"/>
              <a:t> 다이어그램</a:t>
            </a:r>
            <a:r>
              <a:rPr lang="en-US" altLang="ko-KR" dirty="0"/>
              <a:t>, </a:t>
            </a:r>
            <a:r>
              <a:rPr lang="ko-KR" altLang="en-US" dirty="0" smtClean="0"/>
              <a:t>유스케이스</a:t>
            </a:r>
            <a:r>
              <a:rPr lang="ko-KR" altLang="en-US" dirty="0" smtClean="0"/>
              <a:t> 명세서를 참조</a:t>
            </a:r>
            <a:endParaRPr lang="en-US" altLang="ko-KR" dirty="0" smtClean="0"/>
          </a:p>
          <a:p>
            <a:pPr lvl="2"/>
            <a:r>
              <a:rPr lang="ko-KR" altLang="en-US" dirty="0"/>
              <a:t>유스케이스</a:t>
            </a:r>
            <a:r>
              <a:rPr lang="ko-KR" altLang="en-US" dirty="0"/>
              <a:t> </a:t>
            </a:r>
            <a:r>
              <a:rPr lang="en-US" altLang="ko-KR" dirty="0"/>
              <a:t>ID, </a:t>
            </a:r>
            <a:r>
              <a:rPr lang="ko-KR" altLang="en-US" dirty="0"/>
              <a:t>유스케이스</a:t>
            </a:r>
            <a:r>
              <a:rPr lang="ko-KR" altLang="en-US" dirty="0"/>
              <a:t> 이름</a:t>
            </a:r>
            <a:r>
              <a:rPr lang="en-US" altLang="ko-KR" dirty="0"/>
              <a:t>, </a:t>
            </a:r>
            <a:r>
              <a:rPr lang="ko-KR" altLang="en-US" dirty="0"/>
              <a:t>유스케이스</a:t>
            </a:r>
            <a:r>
              <a:rPr lang="ko-KR" altLang="en-US" dirty="0"/>
              <a:t> 명세서 명을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ko-KR" altLang="en-US" dirty="0"/>
              <a:t>관련된 </a:t>
            </a:r>
            <a:r>
              <a:rPr lang="ko-KR" altLang="en-US" dirty="0"/>
              <a:t>액터를</a:t>
            </a:r>
            <a:r>
              <a:rPr lang="ko-KR" altLang="en-US" dirty="0"/>
              <a:t> 찾아서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ko-KR" altLang="en-US" dirty="0"/>
              <a:t>지식에서 기술된 </a:t>
            </a:r>
            <a:r>
              <a:rPr lang="ko-KR" altLang="en-US" dirty="0"/>
              <a:t>유스케이스</a:t>
            </a:r>
            <a:r>
              <a:rPr lang="ko-KR" altLang="en-US" dirty="0"/>
              <a:t> 모델 검증 내용을 </a:t>
            </a:r>
            <a:r>
              <a:rPr lang="ko-KR" altLang="en-US" dirty="0" smtClean="0"/>
              <a:t>참조하여 </a:t>
            </a:r>
            <a:r>
              <a:rPr lang="ko-KR" altLang="en-US" dirty="0"/>
              <a:t>액터</a:t>
            </a:r>
            <a:r>
              <a:rPr lang="en-US" altLang="ko-KR" dirty="0"/>
              <a:t>, </a:t>
            </a:r>
            <a:r>
              <a:rPr lang="ko-KR" altLang="en-US" dirty="0"/>
              <a:t>유스케이스</a:t>
            </a:r>
            <a:r>
              <a:rPr lang="en-US" altLang="ko-KR" dirty="0"/>
              <a:t>, </a:t>
            </a:r>
            <a:r>
              <a:rPr lang="ko-KR" altLang="en-US" dirty="0"/>
              <a:t>유스케이스</a:t>
            </a:r>
            <a:r>
              <a:rPr lang="ko-KR" altLang="en-US" dirty="0"/>
              <a:t> 명세서 관련 검토 의견을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/>
              <a:t>해당 요구사항을 구현하기 위해서는 추가적으로 회원 공인 인증서로 인증하기</a:t>
            </a:r>
            <a:r>
              <a:rPr lang="en-US" altLang="ko-KR" dirty="0"/>
              <a:t>, </a:t>
            </a:r>
            <a:r>
              <a:rPr lang="ko-KR" altLang="en-US" dirty="0"/>
              <a:t>권한  </a:t>
            </a:r>
            <a:r>
              <a:rPr lang="ko-KR" altLang="en-US" dirty="0" smtClean="0"/>
              <a:t>부여하기 </a:t>
            </a:r>
            <a:r>
              <a:rPr lang="ko-KR" altLang="en-US" dirty="0"/>
              <a:t>유스케이스를</a:t>
            </a:r>
            <a:r>
              <a:rPr lang="ko-KR" altLang="en-US" dirty="0"/>
              <a:t> 검토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9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분석모델</a:t>
            </a:r>
            <a:r>
              <a:rPr lang="ko-KR" altLang="en-US" dirty="0"/>
              <a:t> 검증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0166"/>
            <a:ext cx="7832834" cy="585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분석모델</a:t>
            </a:r>
            <a:r>
              <a:rPr lang="ko-KR" altLang="en-US" dirty="0"/>
              <a:t> 검증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3. </a:t>
            </a:r>
            <a:r>
              <a:rPr lang="ko-KR" altLang="en-US" dirty="0"/>
              <a:t>개념 수준 분석 클래스 모델 검토 의견을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/>
            <a:r>
              <a:rPr lang="ko-KR" altLang="en-US" dirty="0"/>
              <a:t>유스케이스</a:t>
            </a:r>
            <a:r>
              <a:rPr lang="ko-KR" altLang="en-US" dirty="0"/>
              <a:t> 다이어그램 및 명세서</a:t>
            </a:r>
            <a:r>
              <a:rPr lang="en-US" altLang="ko-KR" dirty="0"/>
              <a:t>, </a:t>
            </a:r>
            <a:r>
              <a:rPr lang="ko-KR" altLang="en-US" dirty="0"/>
              <a:t>개념 수준 분석 클래스 다이어그램 및 명세서를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pPr lvl="3"/>
            <a:r>
              <a:rPr lang="ko-KR" altLang="en-US" dirty="0"/>
              <a:t>유스케이스에</a:t>
            </a:r>
            <a:r>
              <a:rPr lang="ko-KR" altLang="en-US" dirty="0"/>
              <a:t> 대응되는 클래스 명을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ko-KR" altLang="en-US" dirty="0"/>
              <a:t>필요 지식에서 기술된 </a:t>
            </a:r>
            <a:r>
              <a:rPr lang="ko-KR" altLang="en-US" dirty="0" smtClean="0"/>
              <a:t>개념 수준의 </a:t>
            </a:r>
            <a:r>
              <a:rPr lang="ko-KR" altLang="en-US" dirty="0"/>
              <a:t>분석 클래스 검증 내용을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검토 </a:t>
            </a:r>
            <a:r>
              <a:rPr lang="ko-KR" altLang="en-US" dirty="0"/>
              <a:t>의견을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분석 클래스 모델 검토 의견을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/>
            <a:r>
              <a:rPr lang="ko-KR" altLang="en-US" dirty="0"/>
              <a:t>유스케이스</a:t>
            </a:r>
            <a:r>
              <a:rPr lang="ko-KR" altLang="en-US" dirty="0"/>
              <a:t> 목록</a:t>
            </a:r>
            <a:r>
              <a:rPr lang="en-US" altLang="ko-KR" dirty="0"/>
              <a:t>, </a:t>
            </a:r>
            <a:r>
              <a:rPr lang="ko-KR" altLang="en-US" dirty="0"/>
              <a:t>유스케이스</a:t>
            </a:r>
            <a:r>
              <a:rPr lang="ko-KR" altLang="en-US" dirty="0"/>
              <a:t> 다이어그램</a:t>
            </a:r>
            <a:r>
              <a:rPr lang="en-US" altLang="ko-KR" dirty="0"/>
              <a:t>, </a:t>
            </a:r>
            <a:r>
              <a:rPr lang="ko-KR" altLang="en-US" dirty="0"/>
              <a:t>유스케이스</a:t>
            </a:r>
            <a:r>
              <a:rPr lang="ko-KR" altLang="en-US" dirty="0"/>
              <a:t> 명세서</a:t>
            </a:r>
            <a:r>
              <a:rPr lang="en-US" altLang="ko-KR" dirty="0"/>
              <a:t>, </a:t>
            </a:r>
            <a:r>
              <a:rPr lang="ko-KR" altLang="en-US" dirty="0"/>
              <a:t>개념 수준 분석 클래스 </a:t>
            </a:r>
            <a:r>
              <a:rPr lang="ko-KR" altLang="en-US" dirty="0" smtClean="0"/>
              <a:t>다이어그램 </a:t>
            </a:r>
            <a:r>
              <a:rPr lang="ko-KR" altLang="en-US" dirty="0"/>
              <a:t>및 명세서</a:t>
            </a:r>
            <a:r>
              <a:rPr lang="en-US" altLang="ko-KR" dirty="0"/>
              <a:t>, </a:t>
            </a:r>
            <a:r>
              <a:rPr lang="ko-KR" altLang="en-US" dirty="0"/>
              <a:t>분석 클래스 목록</a:t>
            </a:r>
            <a:r>
              <a:rPr lang="en-US" altLang="ko-KR" dirty="0"/>
              <a:t>, </a:t>
            </a:r>
            <a:r>
              <a:rPr lang="ko-KR" altLang="en-US" dirty="0"/>
              <a:t>분석 클래스 다이어그램 및 명세서를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pPr lvl="3"/>
            <a:r>
              <a:rPr lang="ko-KR" altLang="en-US" dirty="0"/>
              <a:t>대응되는 분석 클래스 명</a:t>
            </a:r>
            <a:r>
              <a:rPr lang="en-US" altLang="ko-KR" dirty="0"/>
              <a:t>, </a:t>
            </a:r>
            <a:r>
              <a:rPr lang="ko-KR" altLang="en-US" dirty="0"/>
              <a:t>분석 클래스의 유형</a:t>
            </a:r>
            <a:r>
              <a:rPr lang="en-US" altLang="ko-KR" dirty="0"/>
              <a:t>(</a:t>
            </a:r>
            <a:r>
              <a:rPr lang="ko-KR" altLang="en-US" dirty="0"/>
              <a:t>경계</a:t>
            </a:r>
            <a:r>
              <a:rPr lang="en-US" altLang="ko-KR" dirty="0"/>
              <a:t>, </a:t>
            </a:r>
            <a:r>
              <a:rPr lang="ko-KR" altLang="en-US" dirty="0"/>
              <a:t>제어</a:t>
            </a:r>
            <a:r>
              <a:rPr lang="en-US" altLang="ko-KR" dirty="0"/>
              <a:t>, </a:t>
            </a:r>
            <a:r>
              <a:rPr lang="ko-KR" altLang="en-US" dirty="0"/>
              <a:t>엔터티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ko-KR" altLang="en-US" dirty="0"/>
              <a:t>필요 지식에서 기술된 분석 클래스 검증 내용을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pPr lvl="3"/>
            <a:r>
              <a:rPr lang="ko-KR" altLang="en-US" dirty="0"/>
              <a:t>분석 클래스 도출 유형</a:t>
            </a:r>
            <a:r>
              <a:rPr lang="en-US" altLang="ko-KR" dirty="0"/>
              <a:t>, </a:t>
            </a:r>
            <a:r>
              <a:rPr lang="ko-KR" altLang="en-US" dirty="0" smtClean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연산 및 속성 상세화 관련 검토 의견을 작성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11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분석모델</a:t>
            </a:r>
            <a:r>
              <a:rPr lang="ko-KR" altLang="en-US" dirty="0"/>
              <a:t> 검증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0166"/>
            <a:ext cx="8958560" cy="524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7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분석모델</a:t>
            </a:r>
            <a:r>
              <a:rPr lang="ko-KR" altLang="en-US" dirty="0"/>
              <a:t> 검증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iii.</a:t>
            </a:r>
            <a:r>
              <a:rPr lang="ko-KR" altLang="en-US" dirty="0" smtClean="0"/>
              <a:t>요구사항 </a:t>
            </a:r>
            <a:r>
              <a:rPr lang="ko-KR" altLang="en-US" dirty="0" smtClean="0"/>
              <a:t>추적표에서</a:t>
            </a:r>
            <a:r>
              <a:rPr lang="ko-KR" altLang="en-US" dirty="0" smtClean="0"/>
              <a:t> 요구사항에 대한 검토 의견을 정제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1. </a:t>
            </a:r>
            <a:r>
              <a:rPr lang="ko-KR" altLang="en-US" dirty="0"/>
              <a:t>누락된 </a:t>
            </a:r>
            <a:r>
              <a:rPr lang="ko-KR" altLang="en-US" dirty="0"/>
              <a:t>유스케이스</a:t>
            </a:r>
            <a:r>
              <a:rPr lang="ko-KR" altLang="en-US" dirty="0"/>
              <a:t> 모델</a:t>
            </a:r>
            <a:r>
              <a:rPr lang="en-US" altLang="ko-KR" dirty="0"/>
              <a:t>/</a:t>
            </a:r>
            <a:r>
              <a:rPr lang="ko-KR" altLang="en-US" dirty="0"/>
              <a:t>개념 수준 분석 클래스</a:t>
            </a:r>
            <a:r>
              <a:rPr lang="en-US" altLang="ko-KR" dirty="0"/>
              <a:t>/</a:t>
            </a:r>
            <a:r>
              <a:rPr lang="ko-KR" altLang="en-US" dirty="0"/>
              <a:t>분석 클래스가 존재하는 </a:t>
            </a:r>
            <a:r>
              <a:rPr lang="ko-KR" altLang="en-US" dirty="0" smtClean="0"/>
              <a:t>경우</a:t>
            </a:r>
            <a:endParaRPr lang="en-US" altLang="ko-KR" dirty="0"/>
          </a:p>
          <a:p>
            <a:pPr lvl="2"/>
            <a:r>
              <a:rPr lang="ko-KR" altLang="en-US" dirty="0" smtClean="0"/>
              <a:t>검토 </a:t>
            </a:r>
            <a:r>
              <a:rPr lang="ko-KR" altLang="en-US" dirty="0"/>
              <a:t>의견에 “</a:t>
            </a:r>
            <a:r>
              <a:rPr lang="ko-KR" altLang="en-US" dirty="0"/>
              <a:t>작성필요”라고</a:t>
            </a:r>
            <a:r>
              <a:rPr lang="ko-KR" altLang="en-US" dirty="0"/>
              <a:t>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2.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비기능</a:t>
            </a:r>
            <a:r>
              <a:rPr lang="ko-KR" altLang="en-US" dirty="0"/>
              <a:t> 요구사항도 같이 관리하는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 </a:t>
            </a:r>
            <a:r>
              <a:rPr lang="ko-KR" altLang="en-US" dirty="0"/>
              <a:t>검토 의견에 “</a:t>
            </a:r>
            <a:r>
              <a:rPr lang="ko-KR" altLang="en-US" dirty="0"/>
              <a:t>비기능</a:t>
            </a:r>
            <a:r>
              <a:rPr lang="ko-KR" altLang="en-US" dirty="0"/>
              <a:t> </a:t>
            </a:r>
            <a:r>
              <a:rPr lang="ko-KR" altLang="en-US" dirty="0" smtClean="0"/>
              <a:t>요구사항</a:t>
            </a:r>
            <a:r>
              <a:rPr lang="en-US" altLang="ko-KR" dirty="0"/>
              <a:t>, </a:t>
            </a:r>
            <a:r>
              <a:rPr lang="ko-KR" altLang="en-US" dirty="0"/>
              <a:t>작성 </a:t>
            </a:r>
            <a:r>
              <a:rPr lang="ko-KR" altLang="en-US" dirty="0"/>
              <a:t>불필요”라고</a:t>
            </a:r>
            <a:r>
              <a:rPr lang="ko-KR" altLang="en-US" dirty="0"/>
              <a:t>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수행팁</a:t>
            </a:r>
            <a:endParaRPr lang="en-US" altLang="ko-KR" dirty="0" smtClean="0"/>
          </a:p>
          <a:p>
            <a:pPr lvl="1"/>
            <a:r>
              <a:rPr lang="ko-KR" altLang="en-US" dirty="0"/>
              <a:t> 개념 수준의 분석 클래스 모델링을 생략하거나</a:t>
            </a:r>
            <a:r>
              <a:rPr lang="en-US" altLang="ko-KR" dirty="0"/>
              <a:t>, </a:t>
            </a:r>
            <a:r>
              <a:rPr lang="ko-KR" altLang="en-US" dirty="0" smtClean="0"/>
              <a:t>관련된 </a:t>
            </a:r>
            <a:r>
              <a:rPr lang="ko-KR" altLang="en-US" dirty="0"/>
              <a:t>산출물의 일부</a:t>
            </a:r>
            <a:r>
              <a:rPr lang="en-US" altLang="ko-KR" dirty="0"/>
              <a:t>(</a:t>
            </a:r>
            <a:r>
              <a:rPr lang="ko-KR" altLang="en-US" dirty="0"/>
              <a:t>목록 등</a:t>
            </a:r>
            <a:r>
              <a:rPr lang="en-US" altLang="ko-KR" dirty="0"/>
              <a:t>)</a:t>
            </a:r>
            <a:r>
              <a:rPr lang="ko-KR" altLang="en-US" dirty="0"/>
              <a:t>를 제외하고 실습을 </a:t>
            </a:r>
            <a:r>
              <a:rPr lang="ko-KR" altLang="en-US" dirty="0" smtClean="0"/>
              <a:t>수행할 </a:t>
            </a:r>
            <a:r>
              <a:rPr lang="ko-KR" altLang="en-US" dirty="0"/>
              <a:t>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264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분석모델의</a:t>
            </a:r>
            <a:r>
              <a:rPr lang="ko-KR" altLang="en-US" dirty="0"/>
              <a:t> 시스템화 타당성 분석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en-US" altLang="ko-KR" dirty="0" smtClean="0"/>
          </a:p>
          <a:p>
            <a:pPr lvl="1"/>
            <a:r>
              <a:rPr lang="ko-KR" altLang="en-US" dirty="0"/>
              <a:t>업무 분석가가 제시한 </a:t>
            </a:r>
            <a:r>
              <a:rPr lang="ko-KR" altLang="en-US" dirty="0"/>
              <a:t>분석모델이</a:t>
            </a:r>
            <a:r>
              <a:rPr lang="ko-KR" altLang="en-US" dirty="0"/>
              <a:t> 개발할 응용소프트웨어에 미칠 영향을 검토하여 기술적인 타당성 조사를 할 수 있다</a:t>
            </a:r>
            <a:r>
              <a:rPr lang="en-US" altLang="ko-KR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791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분석모델의</a:t>
            </a:r>
            <a:r>
              <a:rPr lang="ko-KR" altLang="en-US" dirty="0"/>
              <a:t> 시스템화 타당성 분석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 </a:t>
            </a:r>
            <a:r>
              <a:rPr lang="ko-KR" altLang="en-US" dirty="0"/>
              <a:t>분석모델의</a:t>
            </a:r>
            <a:r>
              <a:rPr lang="ko-KR" altLang="en-US" dirty="0"/>
              <a:t> 기술적 타당성 </a:t>
            </a:r>
            <a:r>
              <a:rPr lang="ko-KR" altLang="en-US" dirty="0" smtClean="0"/>
              <a:t>검토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7261"/>
            <a:ext cx="9573950" cy="151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4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dirty="0" smtClean="0"/>
              <a:t>분석모델</a:t>
            </a:r>
            <a:r>
              <a:rPr lang="ko-KR" altLang="en-US" dirty="0" smtClean="0"/>
              <a:t> 확인하기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분석모델</a:t>
            </a:r>
            <a:r>
              <a:rPr lang="ko-KR" altLang="en-US" dirty="0" smtClean="0"/>
              <a:t> 검증</a:t>
            </a:r>
            <a:endParaRPr lang="en-US" altLang="ko-KR" dirty="0" smtClean="0"/>
          </a:p>
          <a:p>
            <a:r>
              <a:rPr lang="ko-KR" altLang="en-US" dirty="0" smtClean="0"/>
              <a:t>분석모델의</a:t>
            </a:r>
            <a:r>
              <a:rPr lang="ko-KR" altLang="en-US" dirty="0" smtClean="0"/>
              <a:t> 시스템화 타당성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18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분석모델의</a:t>
            </a:r>
            <a:r>
              <a:rPr lang="ko-KR" altLang="en-US" dirty="0"/>
              <a:t> 시스템화 타당성 분석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01239"/>
            <a:ext cx="7864366" cy="633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0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분석모델의</a:t>
            </a:r>
            <a:r>
              <a:rPr lang="ko-KR" altLang="en-US" dirty="0"/>
              <a:t> 시스템화 타당성 분석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수행 내용 </a:t>
            </a:r>
            <a:r>
              <a:rPr lang="en-US" altLang="ko-KR" dirty="0" smtClean="0"/>
              <a:t>/ </a:t>
            </a:r>
            <a:r>
              <a:rPr lang="ko-KR" altLang="en-US" dirty="0"/>
              <a:t> </a:t>
            </a:r>
            <a:r>
              <a:rPr lang="ko-KR" altLang="en-US" dirty="0"/>
              <a:t>분석모델의</a:t>
            </a:r>
            <a:r>
              <a:rPr lang="ko-KR" altLang="en-US" dirty="0"/>
              <a:t> 시스템화 타당성 </a:t>
            </a:r>
            <a:r>
              <a:rPr lang="ko-KR" altLang="en-US" dirty="0" smtClean="0"/>
              <a:t>분석하기</a:t>
            </a:r>
            <a:endParaRPr lang="ko-KR" altLang="en-US" dirty="0"/>
          </a:p>
          <a:p>
            <a:r>
              <a:rPr lang="ko-KR" altLang="en-US" dirty="0" smtClean="0"/>
              <a:t>수행 순서</a:t>
            </a:r>
          </a:p>
          <a:p>
            <a:r>
              <a:rPr lang="en-US" altLang="ko-KR" dirty="0" smtClean="0"/>
              <a:t>I.</a:t>
            </a:r>
            <a:r>
              <a:rPr lang="ko-KR" altLang="en-US" dirty="0"/>
              <a:t> 분석모델까지 요구사항 </a:t>
            </a:r>
            <a:r>
              <a:rPr lang="ko-KR" altLang="en-US" dirty="0"/>
              <a:t>추적표를</a:t>
            </a:r>
            <a:r>
              <a:rPr lang="ko-KR" altLang="en-US" dirty="0"/>
              <a:t> 작성하고</a:t>
            </a:r>
            <a:r>
              <a:rPr lang="en-US" altLang="ko-KR" dirty="0"/>
              <a:t>, </a:t>
            </a:r>
            <a:r>
              <a:rPr lang="ko-KR" altLang="en-US" dirty="0"/>
              <a:t>타당성 검토 의견 컬럼을 추가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75" y="3114182"/>
            <a:ext cx="10073017" cy="30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분석모델의</a:t>
            </a:r>
            <a:r>
              <a:rPr lang="ko-KR" altLang="en-US" dirty="0"/>
              <a:t> 시스템화 타당성 분석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II.</a:t>
            </a:r>
            <a:r>
              <a:rPr lang="ko-KR" altLang="en-US" dirty="0"/>
              <a:t> 작성된 요구사항 </a:t>
            </a:r>
            <a:r>
              <a:rPr lang="ko-KR" altLang="en-US" dirty="0"/>
              <a:t>추적표에</a:t>
            </a:r>
            <a:r>
              <a:rPr lang="ko-KR" altLang="en-US" dirty="0"/>
              <a:t> 타당성 검토 의견을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타당성 검토 의견을 제외한 나머지 속성들은 </a:t>
            </a:r>
            <a:r>
              <a:rPr lang="ko-KR" altLang="en-US" dirty="0"/>
              <a:t>분석모델</a:t>
            </a:r>
            <a:r>
              <a:rPr lang="ko-KR" altLang="en-US" dirty="0"/>
              <a:t> 검증 수행 내용의 작성 </a:t>
            </a:r>
            <a:r>
              <a:rPr lang="ko-KR" altLang="en-US" dirty="0" smtClean="0"/>
              <a:t>절차와 동일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유스케이스</a:t>
            </a:r>
            <a:r>
              <a:rPr lang="ko-KR" altLang="en-US" dirty="0"/>
              <a:t> 모델</a:t>
            </a:r>
            <a:r>
              <a:rPr lang="en-US" altLang="ko-KR" dirty="0"/>
              <a:t>, </a:t>
            </a:r>
            <a:r>
              <a:rPr lang="ko-KR" altLang="en-US" dirty="0"/>
              <a:t>개념 수준 분석 클래스 모델</a:t>
            </a:r>
            <a:r>
              <a:rPr lang="en-US" altLang="ko-KR" dirty="0"/>
              <a:t>, </a:t>
            </a:r>
            <a:r>
              <a:rPr lang="ko-KR" altLang="en-US" dirty="0"/>
              <a:t>분석 클래스 모델의 기술적 타당성 </a:t>
            </a:r>
            <a:r>
              <a:rPr lang="ko-KR" altLang="en-US" dirty="0" smtClean="0"/>
              <a:t>검토를 </a:t>
            </a:r>
            <a:r>
              <a:rPr lang="ko-KR" altLang="en-US" dirty="0"/>
              <a:t>위하여 필요 지식에 명시된 바와 같이 성능 및 용량</a:t>
            </a:r>
            <a:r>
              <a:rPr lang="en-US" altLang="ko-KR" dirty="0"/>
              <a:t>, </a:t>
            </a:r>
            <a:r>
              <a:rPr lang="ko-KR" altLang="en-US" dirty="0"/>
              <a:t>시스템 간 상호 </a:t>
            </a:r>
            <a:r>
              <a:rPr lang="ko-KR" altLang="en-US" dirty="0" smtClean="0"/>
              <a:t>운용성</a:t>
            </a:r>
            <a:r>
              <a:rPr lang="en-US" altLang="ko-KR" dirty="0"/>
              <a:t>, </a:t>
            </a:r>
            <a:r>
              <a:rPr lang="ko-KR" altLang="en-US" dirty="0"/>
              <a:t>시장 성숙도 및 트렌드 </a:t>
            </a:r>
            <a:r>
              <a:rPr lang="ko-KR" altLang="en-US" dirty="0"/>
              <a:t>부합성</a:t>
            </a:r>
            <a:r>
              <a:rPr lang="en-US" altLang="ko-KR" dirty="0"/>
              <a:t>, </a:t>
            </a:r>
            <a:r>
              <a:rPr lang="ko-KR" altLang="en-US" dirty="0"/>
              <a:t>기술적 위험 분석을 참조하여 검토 의견을 </a:t>
            </a:r>
            <a:r>
              <a:rPr lang="ko-KR" altLang="en-US" dirty="0" smtClean="0"/>
              <a:t>작성한다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모델별로</a:t>
            </a:r>
            <a:r>
              <a:rPr lang="ko-KR" altLang="en-US" dirty="0"/>
              <a:t> 다음 사항을 특히 유의해야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(1) </a:t>
            </a:r>
            <a:r>
              <a:rPr lang="ko-KR" altLang="en-US" dirty="0"/>
              <a:t>유스케이스</a:t>
            </a:r>
            <a:r>
              <a:rPr lang="ko-KR" altLang="en-US" dirty="0"/>
              <a:t> 모델 타당성 </a:t>
            </a:r>
            <a:r>
              <a:rPr lang="ko-KR" altLang="en-US" dirty="0" smtClean="0"/>
              <a:t>검토</a:t>
            </a:r>
            <a:endParaRPr lang="en-US" altLang="ko-KR" dirty="0" smtClean="0"/>
          </a:p>
          <a:p>
            <a:pPr lvl="2"/>
            <a:r>
              <a:rPr lang="ko-KR" altLang="en-US" dirty="0"/>
              <a:t>요구사항을 만족시키기 위한 </a:t>
            </a:r>
            <a:r>
              <a:rPr lang="ko-KR" altLang="en-US" dirty="0"/>
              <a:t>유스케이스</a:t>
            </a:r>
            <a:r>
              <a:rPr lang="ko-KR" altLang="en-US" dirty="0"/>
              <a:t> 모델을 검토하여 관련 </a:t>
            </a:r>
            <a:r>
              <a:rPr lang="ko-KR" altLang="en-US" dirty="0"/>
              <a:t>액터들이</a:t>
            </a:r>
            <a:r>
              <a:rPr lang="ko-KR" altLang="en-US" dirty="0"/>
              <a:t> </a:t>
            </a:r>
            <a:r>
              <a:rPr lang="ko-KR" altLang="en-US" dirty="0" smtClean="0"/>
              <a:t>지나치게 </a:t>
            </a:r>
            <a:r>
              <a:rPr lang="ko-KR" altLang="en-US" dirty="0"/>
              <a:t>많은지</a:t>
            </a:r>
            <a:r>
              <a:rPr lang="en-US" altLang="ko-KR" dirty="0"/>
              <a:t>, </a:t>
            </a:r>
            <a:r>
              <a:rPr lang="ko-KR" altLang="en-US" dirty="0"/>
              <a:t>이벤트 흐름과 예외 흐름이 지나치게 복잡한지 등을 검토해야 한다</a:t>
            </a:r>
            <a:r>
              <a:rPr lang="en-US" altLang="ko-KR" dirty="0"/>
              <a:t>. </a:t>
            </a:r>
            <a:r>
              <a:rPr lang="ko-KR" altLang="en-US" dirty="0" smtClean="0"/>
              <a:t>이는 </a:t>
            </a:r>
            <a:r>
              <a:rPr lang="ko-KR" altLang="en-US" dirty="0"/>
              <a:t>요구사항이 세분화되어 있지 않거나</a:t>
            </a:r>
            <a:r>
              <a:rPr lang="en-US" altLang="ko-KR" dirty="0"/>
              <a:t>, </a:t>
            </a:r>
            <a:r>
              <a:rPr lang="ko-KR" altLang="en-US" dirty="0"/>
              <a:t>해당 요구사항을 만족시키기 위한 </a:t>
            </a:r>
            <a:r>
              <a:rPr lang="ko-KR" altLang="en-US" dirty="0" smtClean="0"/>
              <a:t>기술적 </a:t>
            </a:r>
            <a:r>
              <a:rPr lang="ko-KR" altLang="en-US" dirty="0"/>
              <a:t>복잡도가 증가한다는 의미로 추가적인 비용 발생 가능성이 </a:t>
            </a:r>
            <a:r>
              <a:rPr lang="ko-KR" altLang="en-US" dirty="0" smtClean="0"/>
              <a:t>크다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18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분석모델의</a:t>
            </a:r>
            <a:r>
              <a:rPr lang="ko-KR" altLang="en-US" dirty="0"/>
              <a:t> 시스템화 타당성 분석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/>
              <a:t>(2) </a:t>
            </a:r>
            <a:r>
              <a:rPr lang="ko-KR" altLang="en-US" dirty="0"/>
              <a:t>개념 수준 분석 클래스 모델 타당성 </a:t>
            </a:r>
            <a:r>
              <a:rPr lang="ko-KR" altLang="en-US" dirty="0" smtClean="0"/>
              <a:t>검토</a:t>
            </a:r>
            <a:endParaRPr lang="en-US" altLang="ko-KR" dirty="0" smtClean="0"/>
          </a:p>
          <a:p>
            <a:pPr lvl="2"/>
            <a:r>
              <a:rPr lang="ko-KR" altLang="en-US" dirty="0"/>
              <a:t>중요도가 높은 요구사항을 위주로 작성된 개념 수준 분석 클래스 모델을 </a:t>
            </a:r>
            <a:r>
              <a:rPr lang="ko-KR" altLang="en-US" dirty="0" smtClean="0"/>
              <a:t>검토할 때는 </a:t>
            </a:r>
            <a:r>
              <a:rPr lang="ko-KR" altLang="en-US" dirty="0"/>
              <a:t>너무 많은 개념 수준 분석 클래스 모델들이 도출되지 않았는지 검토한다</a:t>
            </a:r>
            <a:r>
              <a:rPr lang="en-US" altLang="ko-KR" dirty="0"/>
              <a:t>. </a:t>
            </a:r>
            <a:r>
              <a:rPr lang="ko-KR" altLang="en-US" dirty="0" smtClean="0"/>
              <a:t>이는 </a:t>
            </a:r>
            <a:r>
              <a:rPr lang="ko-KR" altLang="en-US" dirty="0"/>
              <a:t>요구사항을 만족시키기 위한 전체 시스템의 복잡도가 높다는 의미이며</a:t>
            </a:r>
            <a:r>
              <a:rPr lang="en-US" altLang="ko-KR" dirty="0"/>
              <a:t>, </a:t>
            </a:r>
            <a:r>
              <a:rPr lang="ko-KR" altLang="en-US" dirty="0"/>
              <a:t>비용 </a:t>
            </a:r>
            <a:r>
              <a:rPr lang="ko-KR" altLang="en-US" dirty="0" smtClean="0"/>
              <a:t>추가 </a:t>
            </a:r>
            <a:r>
              <a:rPr lang="ko-KR" altLang="en-US" dirty="0"/>
              <a:t>가능성을 내포</a:t>
            </a:r>
          </a:p>
          <a:p>
            <a:pPr lvl="2"/>
            <a:r>
              <a:rPr lang="en-US" altLang="ko-KR" dirty="0" smtClean="0"/>
              <a:t>(</a:t>
            </a:r>
            <a:r>
              <a:rPr lang="en-US" altLang="ko-KR" dirty="0"/>
              <a:t>3) </a:t>
            </a:r>
            <a:r>
              <a:rPr lang="ko-KR" altLang="en-US" dirty="0"/>
              <a:t>분석 클래스 모델 타당성 </a:t>
            </a:r>
            <a:r>
              <a:rPr lang="ko-KR" altLang="en-US" dirty="0" smtClean="0"/>
              <a:t>검토</a:t>
            </a:r>
            <a:endParaRPr lang="en-US" altLang="ko-KR" dirty="0" smtClean="0"/>
          </a:p>
          <a:p>
            <a:pPr lvl="2"/>
            <a:r>
              <a:rPr lang="ko-KR" altLang="en-US" dirty="0"/>
              <a:t>요구사항을 만족시키기 위한 경계</a:t>
            </a:r>
            <a:r>
              <a:rPr lang="en-US" altLang="ko-KR" dirty="0"/>
              <a:t>/</a:t>
            </a:r>
            <a:r>
              <a:rPr lang="ko-KR" altLang="en-US" dirty="0"/>
              <a:t>제어</a:t>
            </a:r>
            <a:r>
              <a:rPr lang="en-US" altLang="ko-KR" dirty="0"/>
              <a:t>/</a:t>
            </a:r>
            <a:r>
              <a:rPr lang="ko-KR" altLang="en-US" dirty="0"/>
              <a:t>엔터티</a:t>
            </a:r>
            <a:r>
              <a:rPr lang="ko-KR" altLang="en-US" dirty="0"/>
              <a:t> 클래스들이 너무 많은지</a:t>
            </a:r>
            <a:r>
              <a:rPr lang="en-US" altLang="ko-KR" dirty="0"/>
              <a:t>, </a:t>
            </a:r>
            <a:r>
              <a:rPr lang="ko-KR" altLang="en-US" dirty="0"/>
              <a:t>관계가 </a:t>
            </a:r>
            <a:r>
              <a:rPr lang="ko-KR" altLang="en-US" dirty="0" smtClean="0"/>
              <a:t>너무 </a:t>
            </a:r>
            <a:r>
              <a:rPr lang="ko-KR" altLang="en-US" dirty="0"/>
              <a:t>복잡한지</a:t>
            </a:r>
            <a:r>
              <a:rPr lang="en-US" altLang="ko-KR" dirty="0"/>
              <a:t>, </a:t>
            </a:r>
            <a:r>
              <a:rPr lang="ko-KR" altLang="en-US" dirty="0"/>
              <a:t>관리해야 할 속성들이 지나치게 많은지 검토한다</a:t>
            </a:r>
            <a:r>
              <a:rPr lang="en-US" altLang="ko-KR" dirty="0"/>
              <a:t>. </a:t>
            </a:r>
            <a:r>
              <a:rPr lang="ko-KR" altLang="en-US" dirty="0"/>
              <a:t>이러한 분석 </a:t>
            </a:r>
            <a:r>
              <a:rPr lang="ko-KR" altLang="en-US" dirty="0" smtClean="0"/>
              <a:t>클래스는 </a:t>
            </a:r>
            <a:r>
              <a:rPr lang="ko-KR" altLang="en-US" dirty="0"/>
              <a:t>복잡성을 증가시켜 전체적인 성능을 저하시키고 개발 생산성을 저하시킬 </a:t>
            </a:r>
            <a:r>
              <a:rPr lang="ko-KR" altLang="en-US" dirty="0" smtClean="0"/>
              <a:t>가능성이 </a:t>
            </a:r>
            <a:r>
              <a:rPr lang="ko-KR" altLang="en-US" dirty="0"/>
              <a:t>크다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98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분석모델의</a:t>
            </a:r>
            <a:r>
              <a:rPr lang="ko-KR" altLang="en-US" dirty="0"/>
              <a:t> 시스템화 타당성 분석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39" y="724639"/>
            <a:ext cx="6829425" cy="5657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482" y="3171985"/>
            <a:ext cx="49434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89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분석모델의</a:t>
            </a:r>
            <a:r>
              <a:rPr lang="ko-KR" altLang="en-US" dirty="0"/>
              <a:t> 시스템화 타당성 분석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III.</a:t>
            </a:r>
            <a:r>
              <a:rPr lang="ko-KR" altLang="en-US" dirty="0"/>
              <a:t> 타당성 분석 결과를 관련 이해관계자가 </a:t>
            </a:r>
            <a:r>
              <a:rPr lang="ko-KR" altLang="en-US" dirty="0" smtClean="0"/>
              <a:t>검증</a:t>
            </a:r>
            <a:endParaRPr lang="en-US" altLang="ko-KR" dirty="0" smtClean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타당성 분석 결과를 관련 이해관계자에게 배포하여 사전 검토를 </a:t>
            </a:r>
            <a:r>
              <a:rPr lang="ko-KR" altLang="en-US" dirty="0" smtClean="0"/>
              <a:t>요청</a:t>
            </a:r>
            <a:endParaRPr lang="en-US" altLang="ko-KR" dirty="0" smtClean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관련 이해관계자가 모여 </a:t>
            </a:r>
            <a:r>
              <a:rPr lang="ko-KR" altLang="en-US" dirty="0"/>
              <a:t>분석모델</a:t>
            </a:r>
            <a:r>
              <a:rPr lang="ko-KR" altLang="en-US" dirty="0"/>
              <a:t> 타당성 분석 결과를 </a:t>
            </a:r>
            <a:r>
              <a:rPr lang="ko-KR" altLang="en-US" dirty="0" smtClean="0"/>
              <a:t>검증</a:t>
            </a:r>
            <a:endParaRPr lang="en-US" altLang="ko-KR" dirty="0" smtClean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타당성 분석 결과에 이견이 있는 경우 프로젝트 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(Project </a:t>
            </a:r>
            <a:r>
              <a:rPr lang="en-US" altLang="ko-KR" dirty="0"/>
              <a:t>Manager)</a:t>
            </a:r>
            <a:r>
              <a:rPr lang="ko-KR" altLang="en-US" dirty="0"/>
              <a:t>의 중재 </a:t>
            </a:r>
            <a:r>
              <a:rPr lang="ko-KR" altLang="en-US" dirty="0" smtClean="0"/>
              <a:t>하에 </a:t>
            </a:r>
            <a:r>
              <a:rPr lang="ko-KR" altLang="en-US" dirty="0"/>
              <a:t>합의를 </a:t>
            </a:r>
            <a:r>
              <a:rPr lang="ko-KR" altLang="en-US" dirty="0" smtClean="0"/>
              <a:t>도출</a:t>
            </a:r>
            <a:endParaRPr lang="en-US" altLang="ko-KR" dirty="0" smtClean="0"/>
          </a:p>
          <a:p>
            <a:r>
              <a:rPr lang="en-US" altLang="ko-KR" dirty="0" smtClean="0"/>
              <a:t>IV.</a:t>
            </a:r>
            <a:r>
              <a:rPr lang="ko-KR" altLang="en-US" dirty="0"/>
              <a:t> 관련 이해관계자 검증을 거친 타당성 분석 결과를 확인하고 배포 및 </a:t>
            </a:r>
            <a:r>
              <a:rPr lang="ko-KR" altLang="en-US" dirty="0" smtClean="0"/>
              <a:t>공유</a:t>
            </a:r>
            <a:endParaRPr lang="en-US" altLang="ko-KR" dirty="0" smtClean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관련 이해관계자 검증을 거친 타당성 분석 결과를 의사 결정자가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의사 결정자가 확인한 타당성 분석 결과를 이해관계자에게 배포하여 </a:t>
            </a:r>
            <a:r>
              <a:rPr lang="ko-KR" altLang="en-US" dirty="0" smtClean="0"/>
              <a:t>공유</a:t>
            </a:r>
            <a:endParaRPr lang="en-US" altLang="ko-KR" dirty="0" smtClean="0"/>
          </a:p>
          <a:p>
            <a:r>
              <a:rPr lang="ko-KR" altLang="en-US" dirty="0" smtClean="0"/>
              <a:t>수행 팁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ko-KR" altLang="en-US" dirty="0"/>
              <a:t> </a:t>
            </a:r>
            <a:r>
              <a:rPr lang="ko-KR" altLang="en-US" dirty="0"/>
              <a:t>분석모델의</a:t>
            </a:r>
            <a:r>
              <a:rPr lang="ko-KR" altLang="en-US" dirty="0"/>
              <a:t> 기술적 타당성 검토는 기술적 위험 분 석을 위주로 수행되는 것이 바람직하다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0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교수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학습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분석모델</a:t>
            </a:r>
            <a:r>
              <a:rPr lang="en-US" altLang="ko-KR" dirty="0"/>
              <a:t>, </a:t>
            </a:r>
            <a:r>
              <a:rPr lang="ko-KR" altLang="en-US" dirty="0"/>
              <a:t>기술적 타당성 분석의 </a:t>
            </a:r>
            <a:r>
              <a:rPr lang="ko-KR" altLang="en-US" dirty="0" smtClean="0"/>
              <a:t>이해</a:t>
            </a:r>
            <a:endParaRPr lang="en-US" altLang="ko-KR" dirty="0" smtClean="0"/>
          </a:p>
          <a:p>
            <a:r>
              <a:rPr lang="ko-KR" altLang="en-US" dirty="0"/>
              <a:t>유스케이스</a:t>
            </a:r>
            <a:r>
              <a:rPr lang="ko-KR" altLang="en-US" dirty="0"/>
              <a:t> 모델 검증</a:t>
            </a:r>
            <a:r>
              <a:rPr lang="en-US" altLang="ko-KR" dirty="0"/>
              <a:t>, </a:t>
            </a:r>
            <a:r>
              <a:rPr lang="ko-KR" altLang="en-US" dirty="0"/>
              <a:t>개념적 클래스 검증</a:t>
            </a:r>
            <a:r>
              <a:rPr lang="en-US" altLang="ko-KR" dirty="0"/>
              <a:t>, </a:t>
            </a:r>
            <a:r>
              <a:rPr lang="ko-KR" altLang="en-US" dirty="0"/>
              <a:t>분석 클래스 검증</a:t>
            </a:r>
            <a:r>
              <a:rPr lang="en-US" altLang="ko-KR" dirty="0"/>
              <a:t>, </a:t>
            </a:r>
            <a:r>
              <a:rPr lang="ko-KR" altLang="en-US" dirty="0"/>
              <a:t>분석 모델 타당성 검증 등의 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r>
              <a:rPr lang="ko-KR" altLang="en-US" dirty="0"/>
              <a:t>유스케이스</a:t>
            </a:r>
            <a:r>
              <a:rPr lang="ko-KR" altLang="en-US" dirty="0"/>
              <a:t> 모델 검증 시 </a:t>
            </a:r>
            <a:r>
              <a:rPr lang="ko-KR" altLang="en-US" dirty="0"/>
              <a:t>액터</a:t>
            </a:r>
            <a:r>
              <a:rPr lang="en-US" altLang="ko-KR" dirty="0"/>
              <a:t>, </a:t>
            </a:r>
            <a:r>
              <a:rPr lang="ko-KR" altLang="en-US" dirty="0"/>
              <a:t>유스케이스</a:t>
            </a:r>
            <a:r>
              <a:rPr lang="en-US" altLang="ko-KR" dirty="0"/>
              <a:t>, </a:t>
            </a:r>
            <a:r>
              <a:rPr lang="ko-KR" altLang="en-US" dirty="0"/>
              <a:t>유스케이스</a:t>
            </a:r>
            <a:r>
              <a:rPr lang="ko-KR" altLang="en-US" dirty="0"/>
              <a:t> 명세서에서 어떤 항목을 점검해야 하는지 중점적으로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r>
              <a:rPr lang="ko-KR" altLang="en-US" dirty="0"/>
              <a:t>개념적 분석 클래스 검증 시 어떤 항목을 점검해야 </a:t>
            </a:r>
            <a:r>
              <a:rPr lang="ko-KR" altLang="en-US" dirty="0" smtClean="0"/>
              <a:t>하는지</a:t>
            </a:r>
            <a:endParaRPr lang="en-US" altLang="ko-KR" dirty="0" smtClean="0"/>
          </a:p>
          <a:p>
            <a:r>
              <a:rPr lang="ko-KR" altLang="en-US" dirty="0"/>
              <a:t>분석 클래스 검증 시 분석 클래스 다이어그램에서 경계</a:t>
            </a:r>
            <a:r>
              <a:rPr lang="en-US" altLang="ko-KR" dirty="0"/>
              <a:t>, </a:t>
            </a:r>
            <a:r>
              <a:rPr lang="ko-KR" altLang="en-US" dirty="0"/>
              <a:t>엔터티</a:t>
            </a:r>
            <a:r>
              <a:rPr lang="en-US" altLang="ko-KR" dirty="0"/>
              <a:t>, </a:t>
            </a:r>
            <a:r>
              <a:rPr lang="ko-KR" altLang="en-US" dirty="0"/>
              <a:t>제어 클래스의 구분에 대한  필요성과 이들 간의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924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산출물 템플릿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codedragon.tistory.com/6698</a:t>
            </a:r>
            <a:r>
              <a:rPr lang="en-US" altLang="ko-KR" dirty="0"/>
              <a:t> 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52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학습 목표</a:t>
            </a:r>
            <a:r>
              <a:rPr lang="en-US" altLang="ko-KR" dirty="0" smtClean="0"/>
              <a:t>(</a:t>
            </a:r>
            <a:r>
              <a:rPr lang="ko-KR" altLang="en-US" dirty="0"/>
              <a:t>분석모델</a:t>
            </a:r>
            <a:r>
              <a:rPr lang="ko-KR" altLang="en-US" dirty="0"/>
              <a:t> </a:t>
            </a:r>
            <a:r>
              <a:rPr lang="ko-KR" altLang="en-US" dirty="0" smtClean="0"/>
              <a:t>검증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 공학기술의 요구사항 도출 기법을 활용하여 업무 분석가가 제시한 분석 모델에 대해서 확인할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업무 </a:t>
            </a:r>
            <a:r>
              <a:rPr lang="ko-KR" altLang="en-US" dirty="0"/>
              <a:t>분석가가 제시한 </a:t>
            </a:r>
            <a:r>
              <a:rPr lang="ko-KR" altLang="en-US" dirty="0" smtClean="0"/>
              <a:t>분석 모델에 </a:t>
            </a:r>
            <a:r>
              <a:rPr lang="ko-KR" altLang="en-US" dirty="0"/>
              <a:t>대해서 응용소프트웨어를 개발하기 위해 필요한 추가적인 의견을 제시할 수 있다</a:t>
            </a:r>
            <a:r>
              <a:rPr lang="en-US" altLang="ko-KR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682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 </a:t>
            </a:r>
            <a:r>
              <a:rPr lang="ko-KR" altLang="en-US" dirty="0" smtClean="0"/>
              <a:t>분석모델</a:t>
            </a:r>
            <a:r>
              <a:rPr lang="ko-KR" altLang="en-US" dirty="0" smtClean="0"/>
              <a:t> 검증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30617"/>
            <a:ext cx="10515600" cy="524679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I.</a:t>
            </a:r>
            <a:r>
              <a:rPr lang="ko-KR" altLang="en-US" dirty="0"/>
              <a:t> </a:t>
            </a:r>
            <a:r>
              <a:rPr lang="ko-KR" altLang="en-US" dirty="0" smtClean="0"/>
              <a:t>분석 모델 검증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</a:t>
            </a:r>
            <a:r>
              <a:rPr lang="ko-KR" altLang="en-US" dirty="0" smtClean="0"/>
              <a:t>검증 방법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145" y="1671472"/>
            <a:ext cx="9779847" cy="296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분석모델</a:t>
            </a:r>
            <a:r>
              <a:rPr lang="ko-KR" altLang="en-US" dirty="0"/>
              <a:t> 검증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30166"/>
            <a:ext cx="2283372" cy="5246797"/>
          </a:xfrm>
        </p:spPr>
        <p:txBody>
          <a:bodyPr/>
          <a:lstStyle/>
          <a:p>
            <a:pPr lvl="1"/>
            <a:r>
              <a:rPr lang="en-US" altLang="ko-KR" dirty="0" smtClean="0"/>
              <a:t>2.</a:t>
            </a:r>
            <a:r>
              <a:rPr lang="ko-KR" altLang="en-US" dirty="0" smtClean="0"/>
              <a:t>유스케이스</a:t>
            </a:r>
            <a:r>
              <a:rPr lang="ko-KR" altLang="en-US" dirty="0" smtClean="0"/>
              <a:t> 모델 검증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939" y="458455"/>
            <a:ext cx="8490061" cy="641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0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분석모델</a:t>
            </a:r>
            <a:r>
              <a:rPr lang="ko-KR" altLang="en-US" dirty="0"/>
              <a:t> 검증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3. </a:t>
            </a:r>
            <a:r>
              <a:rPr lang="ko-KR" altLang="en-US" dirty="0"/>
              <a:t>개념 수준의 분석 클래스 </a:t>
            </a:r>
            <a:r>
              <a:rPr lang="ko-KR" altLang="en-US" dirty="0" smtClean="0"/>
              <a:t>검증</a:t>
            </a:r>
            <a:endParaRPr lang="en-US" altLang="ko-KR" dirty="0" smtClean="0"/>
          </a:p>
          <a:p>
            <a:pPr lvl="1"/>
            <a:r>
              <a:rPr lang="ko-KR" altLang="en-US" dirty="0"/>
              <a:t>시스템의 주요 도메인 개념을 분석 클래스로 도출하여 </a:t>
            </a:r>
            <a:r>
              <a:rPr lang="ko-KR" altLang="en-US" dirty="0"/>
              <a:t>유스케이스</a:t>
            </a:r>
            <a:r>
              <a:rPr lang="ko-KR" altLang="en-US" dirty="0"/>
              <a:t> 분석에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 점검 항목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개별 </a:t>
            </a:r>
            <a:r>
              <a:rPr lang="ko-KR" altLang="en-US" dirty="0"/>
              <a:t>유스케이스</a:t>
            </a:r>
            <a:r>
              <a:rPr lang="ko-KR" altLang="en-US" dirty="0"/>
              <a:t> 단위로 작성하지 않고 시스템 전체를 대상으로 작성하였는가</a:t>
            </a:r>
            <a:r>
              <a:rPr lang="en-US" altLang="ko-KR" dirty="0"/>
              <a:t>?</a:t>
            </a:r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중요도가 높은 요구사항 또는 </a:t>
            </a:r>
            <a:r>
              <a:rPr lang="ko-KR" altLang="en-US" dirty="0"/>
              <a:t>유스케이스에</a:t>
            </a:r>
            <a:r>
              <a:rPr lang="ko-KR" altLang="en-US" dirty="0"/>
              <a:t> 필요한 </a:t>
            </a:r>
            <a:r>
              <a:rPr lang="ko-KR" altLang="en-US" dirty="0"/>
              <a:t>엔터티</a:t>
            </a:r>
            <a:r>
              <a:rPr lang="ko-KR" altLang="en-US" dirty="0"/>
              <a:t> 클래스가 도출되었는가</a:t>
            </a:r>
            <a:r>
              <a:rPr lang="en-US" altLang="ko-KR" dirty="0"/>
              <a:t>?</a:t>
            </a:r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도출된 클래스 이름과 설명이 이해관계자 간에 이견이 발생하지 않도록 </a:t>
            </a:r>
            <a:r>
              <a:rPr lang="ko-KR" altLang="en-US" dirty="0"/>
              <a:t>명확한가</a:t>
            </a:r>
            <a:r>
              <a:rPr lang="en-US" altLang="ko-KR" dirty="0"/>
              <a:t>?</a:t>
            </a:r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클래스의 속성은 도출하였는가</a:t>
            </a:r>
            <a:r>
              <a:rPr lang="en-US" altLang="ko-KR" dirty="0"/>
              <a:t>? </a:t>
            </a:r>
            <a:r>
              <a:rPr lang="ko-KR" altLang="en-US" dirty="0"/>
              <a:t>도출된 속성의 이름과 설명이 </a:t>
            </a:r>
            <a:r>
              <a:rPr lang="ko-KR" altLang="en-US" dirty="0"/>
              <a:t>명확한가</a:t>
            </a:r>
            <a:r>
              <a:rPr lang="en-US" altLang="ko-KR" dirty="0"/>
              <a:t>?</a:t>
            </a:r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클래스들 간에 순환적 관계가 불필요하게 정의되어 있는가</a:t>
            </a:r>
            <a:r>
              <a:rPr lang="en-US" altLang="ko-KR" dirty="0"/>
              <a:t>?</a:t>
            </a:r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클래스 간의 관계에서 다중성</a:t>
            </a:r>
            <a:r>
              <a:rPr lang="en-US" altLang="ko-KR" dirty="0"/>
              <a:t>(Multiplicity)</a:t>
            </a:r>
            <a:r>
              <a:rPr lang="ko-KR" altLang="en-US" dirty="0"/>
              <a:t>이 정의되었는가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345" y="4908488"/>
            <a:ext cx="4341179" cy="19495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275" y="4829665"/>
            <a:ext cx="45815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분석모델</a:t>
            </a:r>
            <a:r>
              <a:rPr lang="ko-KR" altLang="en-US" dirty="0"/>
              <a:t> 검증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4. </a:t>
            </a:r>
            <a:r>
              <a:rPr lang="ko-KR" altLang="en-US" dirty="0"/>
              <a:t>분석 클래스 검증</a:t>
            </a:r>
          </a:p>
          <a:p>
            <a:pPr lvl="1"/>
            <a:r>
              <a:rPr lang="ko-KR" altLang="en-US" dirty="0"/>
              <a:t>유스케이스마다</a:t>
            </a:r>
            <a:r>
              <a:rPr lang="ko-KR" altLang="en-US" dirty="0"/>
              <a:t> 분석 클래스가 적절히 도출되었고</a:t>
            </a:r>
            <a:r>
              <a:rPr lang="en-US" altLang="ko-KR" dirty="0"/>
              <a:t>, </a:t>
            </a:r>
            <a:r>
              <a:rPr lang="ko-KR" altLang="en-US" dirty="0"/>
              <a:t>제어 클래스의 도출 등이 충분하고 </a:t>
            </a:r>
            <a:r>
              <a:rPr lang="ko-KR" altLang="en-US" dirty="0" smtClean="0"/>
              <a:t>상세하게 </a:t>
            </a:r>
            <a:r>
              <a:rPr lang="ko-KR" altLang="en-US" dirty="0"/>
              <a:t>도출되어 클래스의 역할</a:t>
            </a:r>
            <a:r>
              <a:rPr lang="en-US" altLang="ko-KR" dirty="0"/>
              <a:t>, </a:t>
            </a:r>
            <a:r>
              <a:rPr lang="ko-KR" altLang="en-US" dirty="0"/>
              <a:t>클래스 간의 관계</a:t>
            </a:r>
            <a:r>
              <a:rPr lang="en-US" altLang="ko-KR" dirty="0"/>
              <a:t>, </a:t>
            </a:r>
            <a:r>
              <a:rPr lang="ko-KR" altLang="en-US" dirty="0"/>
              <a:t>메시지 흐름 등을 확인할 수 </a:t>
            </a:r>
            <a:r>
              <a:rPr lang="ko-KR" altLang="en-US" dirty="0" smtClean="0"/>
              <a:t>있는지 검토</a:t>
            </a:r>
            <a:endParaRPr lang="en-US" altLang="ko-KR" dirty="0" smtClean="0"/>
          </a:p>
          <a:p>
            <a:pPr lvl="1"/>
            <a:r>
              <a:rPr lang="en-US" altLang="ko-KR" dirty="0"/>
              <a:t>(1) </a:t>
            </a:r>
            <a:r>
              <a:rPr lang="ko-KR" altLang="en-US" dirty="0"/>
              <a:t>유스케이스</a:t>
            </a:r>
            <a:r>
              <a:rPr lang="ko-KR" altLang="en-US" dirty="0"/>
              <a:t> 실현</a:t>
            </a:r>
            <a:r>
              <a:rPr lang="en-US" altLang="ko-KR" dirty="0"/>
              <a:t>(Realization)</a:t>
            </a:r>
            <a:r>
              <a:rPr lang="ko-KR" altLang="en-US" dirty="0"/>
              <a:t>에 필요한 분석 클래스 도출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55" y="2959813"/>
            <a:ext cx="8003628" cy="381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9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분석모델</a:t>
            </a:r>
            <a:r>
              <a:rPr lang="ko-KR" altLang="en-US" dirty="0"/>
              <a:t> 검증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일반적으로 </a:t>
            </a:r>
            <a:r>
              <a:rPr lang="ko-KR" altLang="en-US" dirty="0"/>
              <a:t>유스케이스</a:t>
            </a:r>
            <a:r>
              <a:rPr lang="ko-KR" altLang="en-US" dirty="0"/>
              <a:t> 당 </a:t>
            </a:r>
            <a:r>
              <a:rPr lang="en-US" altLang="ko-KR" dirty="0"/>
              <a:t>1</a:t>
            </a:r>
            <a:r>
              <a:rPr lang="ko-KR" altLang="en-US" dirty="0"/>
              <a:t>개의 제어 </a:t>
            </a:r>
            <a:r>
              <a:rPr lang="ko-KR" altLang="en-US" dirty="0" smtClean="0"/>
              <a:t>클래스가 </a:t>
            </a:r>
            <a:r>
              <a:rPr lang="ko-KR" altLang="en-US" dirty="0"/>
              <a:t>존재하고</a:t>
            </a:r>
            <a:r>
              <a:rPr lang="en-US" altLang="ko-KR" dirty="0"/>
              <a:t>, </a:t>
            </a:r>
            <a:r>
              <a:rPr lang="ko-KR" altLang="en-US" dirty="0"/>
              <a:t>연결된 </a:t>
            </a:r>
            <a:r>
              <a:rPr lang="ko-KR" altLang="en-US" dirty="0"/>
              <a:t>액터마다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개의 경계 클래스가 존재하는지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069" y="1738313"/>
            <a:ext cx="64674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분석모델</a:t>
            </a:r>
            <a:r>
              <a:rPr lang="ko-KR" altLang="en-US" dirty="0"/>
              <a:t> 검증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ko-KR" dirty="0"/>
              <a:t>(2) </a:t>
            </a:r>
            <a:r>
              <a:rPr lang="ko-KR" altLang="en-US" dirty="0"/>
              <a:t>경계</a:t>
            </a:r>
            <a:r>
              <a:rPr lang="en-US" altLang="ko-KR" dirty="0"/>
              <a:t>(Boundary)</a:t>
            </a:r>
            <a:r>
              <a:rPr lang="ko-KR" altLang="en-US" dirty="0"/>
              <a:t>와 제어</a:t>
            </a:r>
            <a:r>
              <a:rPr lang="en-US" altLang="ko-KR" dirty="0"/>
              <a:t>(Control) </a:t>
            </a:r>
            <a:r>
              <a:rPr lang="ko-KR" altLang="en-US" dirty="0"/>
              <a:t>클래스의 도출 여부 및 상세화 정도 확인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547813"/>
            <a:ext cx="8361801" cy="545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3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1043</Words>
  <Application>Microsoft Office PowerPoint</Application>
  <PresentationFormat>와이드스크린</PresentationFormat>
  <Paragraphs>116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 요구사항확인</vt:lpstr>
      <vt:lpstr> 분석모델 확인하기</vt:lpstr>
      <vt:lpstr>학습 목표(분석모델 검증 )</vt:lpstr>
      <vt:lpstr> 분석모델 검증</vt:lpstr>
      <vt:lpstr>분석모델 검증</vt:lpstr>
      <vt:lpstr>분석모델 검증</vt:lpstr>
      <vt:lpstr>분석모델 검증</vt:lpstr>
      <vt:lpstr>분석모델 검증</vt:lpstr>
      <vt:lpstr>분석모델 검증</vt:lpstr>
      <vt:lpstr>분석모델 검증</vt:lpstr>
      <vt:lpstr>분석모델 검증</vt:lpstr>
      <vt:lpstr>분석모델 검증</vt:lpstr>
      <vt:lpstr>분석모델 검증</vt:lpstr>
      <vt:lpstr>분석모델 검증</vt:lpstr>
      <vt:lpstr>분석모델 검증</vt:lpstr>
      <vt:lpstr>분석모델 검증</vt:lpstr>
      <vt:lpstr>분석모델 검증</vt:lpstr>
      <vt:lpstr>분석모델의 시스템화 타당성 분석 </vt:lpstr>
      <vt:lpstr>분석모델의 시스템화 타당성 분석 </vt:lpstr>
      <vt:lpstr>분석모델의 시스템화 타당성 분석 </vt:lpstr>
      <vt:lpstr>분석모델의 시스템화 타당성 분석 </vt:lpstr>
      <vt:lpstr>분석모델의 시스템화 타당성 분석 </vt:lpstr>
      <vt:lpstr>분석모델의 시스템화 타당성 분석 </vt:lpstr>
      <vt:lpstr>분석모델의 시스템화 타당성 분석 </vt:lpstr>
      <vt:lpstr>분석모델의 시스템화 타당성 분석 </vt:lpstr>
      <vt:lpstr>교수 학습 방법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요구사항확인</dc:title>
  <dc:creator>park jaehyun</dc:creator>
  <cp:lastModifiedBy>park jaehyun</cp:lastModifiedBy>
  <cp:revision>49</cp:revision>
  <dcterms:created xsi:type="dcterms:W3CDTF">2019-10-14T13:09:46Z</dcterms:created>
  <dcterms:modified xsi:type="dcterms:W3CDTF">2019-10-22T13:23:30Z</dcterms:modified>
</cp:coreProperties>
</file>