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2" r:id="rId6"/>
    <p:sldId id="314" r:id="rId7"/>
    <p:sldId id="261" r:id="rId8"/>
    <p:sldId id="263" r:id="rId9"/>
    <p:sldId id="315" r:id="rId10"/>
    <p:sldId id="317" r:id="rId11"/>
    <p:sldId id="316" r:id="rId12"/>
    <p:sldId id="318" r:id="rId13"/>
    <p:sldId id="264" r:id="rId14"/>
    <p:sldId id="320" r:id="rId15"/>
    <p:sldId id="321" r:id="rId16"/>
    <p:sldId id="322" r:id="rId17"/>
    <p:sldId id="268" r:id="rId18"/>
    <p:sldId id="323" r:id="rId19"/>
    <p:sldId id="269" r:id="rId20"/>
    <p:sldId id="325" r:id="rId21"/>
    <p:sldId id="272" r:id="rId22"/>
    <p:sldId id="276" r:id="rId23"/>
    <p:sldId id="281" r:id="rId24"/>
    <p:sldId id="285" r:id="rId25"/>
    <p:sldId id="326" r:id="rId26"/>
    <p:sldId id="327" r:id="rId27"/>
    <p:sldId id="330" r:id="rId28"/>
    <p:sldId id="328" r:id="rId29"/>
    <p:sldId id="329" r:id="rId30"/>
    <p:sldId id="331" r:id="rId31"/>
    <p:sldId id="305" r:id="rId32"/>
    <p:sldId id="313" r:id="rId33"/>
    <p:sldId id="332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1EAC1-41DA-4C87-B8FF-68AC5784A8A2}" type="datetimeFigureOut">
              <a:rPr lang="ko-KR" altLang="en-US" smtClean="0"/>
              <a:t>2019-10-16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B036-A7C1-4E42-BF65-C389459CBA5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7769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1EAC1-41DA-4C87-B8FF-68AC5784A8A2}" type="datetimeFigureOut">
              <a:rPr lang="ko-KR" altLang="en-US" smtClean="0"/>
              <a:t>2019-10-16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B036-A7C1-4E42-BF65-C389459CBA5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8550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1EAC1-41DA-4C87-B8FF-68AC5784A8A2}" type="datetimeFigureOut">
              <a:rPr lang="ko-KR" altLang="en-US" smtClean="0"/>
              <a:t>2019-10-16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B036-A7C1-4E42-BF65-C389459CBA5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0783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12870"/>
            <a:ext cx="10515600" cy="6911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30166"/>
            <a:ext cx="10515600" cy="524679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1EAC1-41DA-4C87-B8FF-68AC5784A8A2}" type="datetimeFigureOut">
              <a:rPr lang="ko-KR" altLang="en-US" smtClean="0"/>
              <a:t>2019-10-16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B036-A7C1-4E42-BF65-C389459CBA5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8914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1EAC1-41DA-4C87-B8FF-68AC5784A8A2}" type="datetimeFigureOut">
              <a:rPr lang="ko-KR" altLang="en-US" smtClean="0"/>
              <a:t>2019-10-16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B036-A7C1-4E42-BF65-C389459CBA5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1766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1EAC1-41DA-4C87-B8FF-68AC5784A8A2}" type="datetimeFigureOut">
              <a:rPr lang="ko-KR" altLang="en-US" smtClean="0"/>
              <a:t>2019-10-16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B036-A7C1-4E42-BF65-C389459CBA5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697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1EAC1-41DA-4C87-B8FF-68AC5784A8A2}" type="datetimeFigureOut">
              <a:rPr lang="ko-KR" altLang="en-US" smtClean="0"/>
              <a:t>2019-10-16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B036-A7C1-4E42-BF65-C389459CBA5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879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1EAC1-41DA-4C87-B8FF-68AC5784A8A2}" type="datetimeFigureOut">
              <a:rPr lang="ko-KR" altLang="en-US" smtClean="0"/>
              <a:t>2019-10-16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B036-A7C1-4E42-BF65-C389459CBA5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6784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1EAC1-41DA-4C87-B8FF-68AC5784A8A2}" type="datetimeFigureOut">
              <a:rPr lang="ko-KR" altLang="en-US" smtClean="0"/>
              <a:t>2019-10-16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B036-A7C1-4E42-BF65-C389459CBA5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4247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1EAC1-41DA-4C87-B8FF-68AC5784A8A2}" type="datetimeFigureOut">
              <a:rPr lang="ko-KR" altLang="en-US" smtClean="0"/>
              <a:t>2019-10-16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B036-A7C1-4E42-BF65-C389459CBA5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1882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1EAC1-41DA-4C87-B8FF-68AC5784A8A2}" type="datetimeFigureOut">
              <a:rPr lang="ko-KR" altLang="en-US" smtClean="0"/>
              <a:t>2019-10-16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B036-A7C1-4E42-BF65-C389459CBA5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9268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1EAC1-41DA-4C87-B8FF-68AC5784A8A2}" type="datetimeFigureOut">
              <a:rPr lang="ko-KR" altLang="en-US" smtClean="0"/>
              <a:t>2019-10-16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3B036-A7C1-4E42-BF65-C389459CBA5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79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 요구사항확인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327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요구사항 확인하기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개념 모델링</a:t>
            </a:r>
            <a:r>
              <a:rPr lang="en-US" altLang="ko-KR" dirty="0"/>
              <a:t>(Conceptual Modeling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역할</a:t>
            </a:r>
            <a:endParaRPr lang="en-US" altLang="ko-KR" dirty="0" smtClean="0"/>
          </a:p>
          <a:p>
            <a:pPr lvl="1"/>
            <a:r>
              <a:rPr lang="ko-KR" altLang="en-US" dirty="0"/>
              <a:t>실세계</a:t>
            </a:r>
            <a:r>
              <a:rPr lang="ko-KR" altLang="en-US" dirty="0"/>
              <a:t> 문제에 대한 모델링이 소프트웨어 요구사항 분석의 </a:t>
            </a:r>
            <a:r>
              <a:rPr lang="ko-KR" altLang="en-US" dirty="0" smtClean="0"/>
              <a:t>핵심</a:t>
            </a:r>
            <a:r>
              <a:rPr lang="en-US" altLang="ko-KR" dirty="0" smtClean="0"/>
              <a:t>, </a:t>
            </a:r>
            <a:r>
              <a:rPr lang="ko-KR" altLang="en-US" dirty="0"/>
              <a:t>모델은 </a:t>
            </a:r>
            <a:r>
              <a:rPr lang="ko-KR" altLang="en-US" dirty="0" smtClean="0"/>
              <a:t>문제가 </a:t>
            </a:r>
            <a:r>
              <a:rPr lang="ko-KR" altLang="en-US" dirty="0"/>
              <a:t>발생하는 상황에 대한 이해를 </a:t>
            </a:r>
            <a:r>
              <a:rPr lang="ko-KR" altLang="en-US" dirty="0" smtClean="0"/>
              <a:t>증진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해결책을 </a:t>
            </a:r>
            <a:r>
              <a:rPr lang="ko-KR" altLang="en-US" dirty="0" smtClean="0"/>
              <a:t>설명</a:t>
            </a:r>
            <a:endParaRPr lang="en-US" altLang="ko-KR" dirty="0" smtClean="0"/>
          </a:p>
          <a:p>
            <a:pPr lvl="1"/>
            <a:r>
              <a:rPr lang="ko-KR" altLang="en-US" dirty="0"/>
              <a:t> 따라서 개념 모델은 문제 도메인의 </a:t>
            </a:r>
            <a:r>
              <a:rPr lang="ko-KR" altLang="en-US" dirty="0"/>
              <a:t>엔터티</a:t>
            </a:r>
            <a:r>
              <a:rPr lang="en-US" altLang="ko-KR" dirty="0"/>
              <a:t>(entity)</a:t>
            </a:r>
            <a:r>
              <a:rPr lang="ko-KR" altLang="en-US" dirty="0"/>
              <a:t>들과 그들의 관계 및 </a:t>
            </a:r>
            <a:r>
              <a:rPr lang="ko-KR" altLang="en-US" dirty="0" smtClean="0"/>
              <a:t>종속성을 반영</a:t>
            </a:r>
            <a:endParaRPr lang="en-US" altLang="ko-KR" dirty="0" smtClean="0"/>
          </a:p>
          <a:p>
            <a:r>
              <a:rPr lang="ko-KR" altLang="en-US" dirty="0"/>
              <a:t>개념 모델의 종류와 표기법</a:t>
            </a:r>
          </a:p>
          <a:p>
            <a:pPr lvl="1"/>
            <a:r>
              <a:rPr lang="ko-KR" altLang="en-US" dirty="0"/>
              <a:t>유스케이스</a:t>
            </a:r>
            <a:r>
              <a:rPr lang="ko-KR" altLang="en-US" dirty="0"/>
              <a:t> 다이어그램</a:t>
            </a:r>
            <a:r>
              <a:rPr lang="en-US" altLang="ko-KR" dirty="0"/>
              <a:t>(Use Case Diagram), </a:t>
            </a:r>
            <a:r>
              <a:rPr lang="ko-KR" altLang="en-US" dirty="0"/>
              <a:t>데이터 흐름 모델</a:t>
            </a:r>
            <a:r>
              <a:rPr lang="en-US" altLang="ko-KR" dirty="0"/>
              <a:t>(Data Flow Model), </a:t>
            </a:r>
            <a:r>
              <a:rPr lang="ko-KR" altLang="en-US" dirty="0" smtClean="0"/>
              <a:t>상태 </a:t>
            </a:r>
            <a:r>
              <a:rPr lang="ko-KR" altLang="en-US" dirty="0"/>
              <a:t>모델</a:t>
            </a:r>
            <a:r>
              <a:rPr lang="en-US" altLang="ko-KR" dirty="0"/>
              <a:t>(State Model), </a:t>
            </a:r>
            <a:r>
              <a:rPr lang="ko-KR" altLang="en-US" dirty="0"/>
              <a:t>목표기반</a:t>
            </a:r>
            <a:r>
              <a:rPr lang="ko-KR" altLang="en-US" dirty="0"/>
              <a:t> 모델</a:t>
            </a:r>
            <a:r>
              <a:rPr lang="en-US" altLang="ko-KR" dirty="0"/>
              <a:t>(Goal-Based Model), </a:t>
            </a:r>
            <a:r>
              <a:rPr lang="ko-KR" altLang="en-US" dirty="0"/>
              <a:t>사용자 </a:t>
            </a:r>
            <a:r>
              <a:rPr lang="ko-KR" altLang="en-US" dirty="0"/>
              <a:t>인터액션</a:t>
            </a:r>
            <a:r>
              <a:rPr lang="en-US" altLang="ko-KR" dirty="0"/>
              <a:t>(</a:t>
            </a:r>
            <a:r>
              <a:rPr lang="en-US" altLang="ko-KR" dirty="0" smtClean="0"/>
              <a:t>User Interactions</a:t>
            </a:r>
            <a:r>
              <a:rPr lang="en-US" altLang="ko-KR" dirty="0"/>
              <a:t>), </a:t>
            </a:r>
            <a:r>
              <a:rPr lang="ko-KR" altLang="en-US" dirty="0"/>
              <a:t>객체 모델</a:t>
            </a:r>
            <a:r>
              <a:rPr lang="en-US" altLang="ko-KR" dirty="0"/>
              <a:t>(Object Model), </a:t>
            </a:r>
            <a:r>
              <a:rPr lang="ko-KR" altLang="en-US" dirty="0"/>
              <a:t>데이터 모델</a:t>
            </a:r>
            <a:r>
              <a:rPr lang="en-US" altLang="ko-KR" dirty="0"/>
              <a:t>(Data Model) </a:t>
            </a:r>
            <a:r>
              <a:rPr lang="ko-KR" altLang="en-US" dirty="0"/>
              <a:t>등과 같은 </a:t>
            </a:r>
            <a:r>
              <a:rPr lang="ko-KR" altLang="en-US" dirty="0" smtClean="0"/>
              <a:t>다양한 모델을 </a:t>
            </a:r>
            <a:r>
              <a:rPr lang="ko-KR" altLang="en-US" dirty="0"/>
              <a:t>작성</a:t>
            </a:r>
            <a:endParaRPr lang="en-US" altLang="ko-KR" dirty="0"/>
          </a:p>
          <a:p>
            <a:pPr lvl="1"/>
            <a:r>
              <a:rPr lang="ko-KR" altLang="en-US" dirty="0"/>
              <a:t>대부분의 모델링 표기법은 </a:t>
            </a:r>
            <a:r>
              <a:rPr lang="en-US" altLang="ko-KR" dirty="0"/>
              <a:t>UML(Unified Modeling Language)</a:t>
            </a:r>
            <a:r>
              <a:rPr lang="ko-KR" altLang="en-US" dirty="0"/>
              <a:t>을 </a:t>
            </a:r>
            <a:r>
              <a:rPr lang="ko-KR" altLang="en-US" dirty="0" smtClean="0"/>
              <a:t>사용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11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요구사항 확인하기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UML </a:t>
            </a:r>
            <a:r>
              <a:rPr lang="ko-KR" altLang="en-US" dirty="0"/>
              <a:t>다이어그램의 사용</a:t>
            </a:r>
          </a:p>
          <a:p>
            <a:pPr lvl="1"/>
            <a:r>
              <a:rPr lang="ko-KR" altLang="en-US" dirty="0"/>
              <a:t>사용 시나리오를 나타내기 위하여 </a:t>
            </a:r>
            <a:r>
              <a:rPr lang="ko-KR" altLang="en-US" dirty="0"/>
              <a:t>유스케이스</a:t>
            </a:r>
            <a:r>
              <a:rPr lang="ko-KR" altLang="en-US" dirty="0"/>
              <a:t> 다이어그램이 많이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/>
              <a:t>구조 다이어그램</a:t>
            </a:r>
            <a:r>
              <a:rPr lang="en-US" altLang="ko-KR" dirty="0"/>
              <a:t>(Structure Diagram)</a:t>
            </a:r>
            <a:r>
              <a:rPr lang="ko-KR" altLang="en-US" dirty="0"/>
              <a:t>은 시스템의 정적 구조</a:t>
            </a:r>
            <a:r>
              <a:rPr lang="en-US" altLang="ko-KR" dirty="0"/>
              <a:t>(Static Structure)</a:t>
            </a:r>
            <a:r>
              <a:rPr lang="ko-KR" altLang="en-US" dirty="0"/>
              <a:t>와 </a:t>
            </a:r>
            <a:r>
              <a:rPr lang="ko-KR" altLang="en-US" dirty="0" smtClean="0"/>
              <a:t>다양한 </a:t>
            </a:r>
            <a:r>
              <a:rPr lang="ko-KR" altLang="en-US" dirty="0"/>
              <a:t>추상화 및 구현 수준에서 시스템의 구성 요소</a:t>
            </a:r>
            <a:r>
              <a:rPr lang="en-US" altLang="ko-KR" dirty="0"/>
              <a:t>, </a:t>
            </a:r>
            <a:r>
              <a:rPr lang="ko-KR" altLang="en-US" dirty="0"/>
              <a:t>구성 요소들 간의 </a:t>
            </a:r>
            <a:r>
              <a:rPr lang="ko-KR" altLang="en-US" dirty="0" smtClean="0"/>
              <a:t>관계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행위 </a:t>
            </a:r>
            <a:r>
              <a:rPr lang="ko-KR" altLang="en-US" dirty="0"/>
              <a:t>다이어그램</a:t>
            </a:r>
            <a:r>
              <a:rPr lang="en-US" altLang="ko-KR" dirty="0"/>
              <a:t>(Behavior Diagram)</a:t>
            </a:r>
            <a:r>
              <a:rPr lang="ko-KR" altLang="en-US" dirty="0"/>
              <a:t>은 시스템 내의 객체들의 동적인 행위</a:t>
            </a:r>
            <a:r>
              <a:rPr lang="en-US" altLang="ko-KR" dirty="0"/>
              <a:t>(</a:t>
            </a:r>
            <a:r>
              <a:rPr lang="en-US" altLang="ko-KR" dirty="0" smtClean="0"/>
              <a:t>Dynamic Behavior</a:t>
            </a:r>
            <a:r>
              <a:rPr lang="en-US" altLang="ko-KR" dirty="0"/>
              <a:t>)</a:t>
            </a:r>
            <a:r>
              <a:rPr lang="ko-KR" altLang="en-US" dirty="0"/>
              <a:t>를 보여 주며</a:t>
            </a:r>
            <a:r>
              <a:rPr lang="en-US" altLang="ko-KR" dirty="0"/>
              <a:t>, </a:t>
            </a:r>
            <a:r>
              <a:rPr lang="ko-KR" altLang="en-US" dirty="0"/>
              <a:t>시간의 변화에 따른 시스템의 연속된 변경을 </a:t>
            </a:r>
            <a:r>
              <a:rPr lang="ko-KR" altLang="en-US" dirty="0" smtClean="0"/>
              <a:t>설명</a:t>
            </a:r>
            <a:endParaRPr lang="en-US" altLang="ko-KR" dirty="0" smtClean="0"/>
          </a:p>
          <a:p>
            <a:r>
              <a:rPr lang="en-US" altLang="ko-KR" dirty="0"/>
              <a:t>3. </a:t>
            </a:r>
            <a:r>
              <a:rPr lang="ko-KR" altLang="en-US" dirty="0"/>
              <a:t>요구사항 할당</a:t>
            </a:r>
            <a:r>
              <a:rPr lang="en-US" altLang="ko-KR" dirty="0"/>
              <a:t>(Requirement Allocation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요구사항을  만족시키기 위한 아키텍처 구성 요소를 식별하는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다른 </a:t>
            </a:r>
            <a:r>
              <a:rPr lang="ko-KR" altLang="en-US" dirty="0"/>
              <a:t>구성 요소와 어떻게 상호 작용하는지 분석을 통하여 추가적인 요구사항을 발견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570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요구사항 확인하기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요구사항 협상</a:t>
            </a:r>
            <a:r>
              <a:rPr lang="en-US" altLang="ko-KR" dirty="0"/>
              <a:t>(Requirement Negotiation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두 명의 이해관계자가 서로 상충되는 내용을 요구하거나</a:t>
            </a:r>
            <a:r>
              <a:rPr lang="en-US" altLang="ko-KR" dirty="0"/>
              <a:t>, </a:t>
            </a:r>
            <a:r>
              <a:rPr lang="ko-KR" altLang="en-US" dirty="0"/>
              <a:t>요구사항과 리소스</a:t>
            </a:r>
            <a:r>
              <a:rPr lang="en-US" altLang="ko-KR" dirty="0"/>
              <a:t>, </a:t>
            </a:r>
            <a:r>
              <a:rPr lang="ko-KR" altLang="en-US" dirty="0"/>
              <a:t>기능과 </a:t>
            </a:r>
            <a:r>
              <a:rPr lang="ko-KR" altLang="en-US" dirty="0" smtClean="0"/>
              <a:t>비기능</a:t>
            </a:r>
            <a:r>
              <a:rPr lang="ko-KR" altLang="en-US" dirty="0" smtClean="0"/>
              <a:t> </a:t>
            </a:r>
            <a:r>
              <a:rPr lang="ko-KR" altLang="en-US" dirty="0"/>
              <a:t>요구사항들이 서로 상충되는 경우</a:t>
            </a:r>
            <a:r>
              <a:rPr lang="en-US" altLang="ko-KR" dirty="0"/>
              <a:t>, </a:t>
            </a:r>
            <a:r>
              <a:rPr lang="ko-KR" altLang="en-US" dirty="0" smtClean="0"/>
              <a:t>적절한 </a:t>
            </a:r>
            <a:r>
              <a:rPr lang="ko-KR" altLang="en-US" dirty="0"/>
              <a:t>트</a:t>
            </a:r>
          </a:p>
          <a:p>
            <a:pPr lvl="1"/>
            <a:r>
              <a:rPr lang="ko-KR" altLang="en-US" dirty="0"/>
              <a:t>레이드 오프 지점에서 합의가 </a:t>
            </a:r>
            <a:r>
              <a:rPr lang="ko-KR" altLang="en-US" dirty="0" smtClean="0"/>
              <a:t>중요</a:t>
            </a:r>
            <a:endParaRPr lang="en-US" altLang="ko-KR" dirty="0" smtClean="0"/>
          </a:p>
          <a:p>
            <a:pPr lvl="1"/>
            <a:r>
              <a:rPr lang="ko-KR" altLang="en-US" dirty="0"/>
              <a:t>요구사항에 우선순위를 부여하는 것은 중요한 요구사항을 필터링할 수 있으며</a:t>
            </a:r>
            <a:r>
              <a:rPr lang="en-US" altLang="ko-KR" dirty="0"/>
              <a:t>, </a:t>
            </a:r>
            <a:r>
              <a:rPr lang="ko-KR" altLang="en-US" dirty="0" smtClean="0"/>
              <a:t>요구 사항들 </a:t>
            </a:r>
            <a:r>
              <a:rPr lang="ko-KR" altLang="en-US" dirty="0"/>
              <a:t>간 상충되는 문제를 해결하는 데 </a:t>
            </a:r>
            <a:r>
              <a:rPr lang="ko-KR" altLang="en-US" dirty="0" smtClean="0"/>
              <a:t>사용 </a:t>
            </a:r>
            <a:endParaRPr lang="en-US" altLang="ko-KR" dirty="0" smtClean="0"/>
          </a:p>
          <a:p>
            <a:r>
              <a:rPr lang="en-US" altLang="ko-KR" dirty="0"/>
              <a:t>5. </a:t>
            </a:r>
            <a:r>
              <a:rPr lang="ko-KR" altLang="en-US" dirty="0"/>
              <a:t>정형 분석</a:t>
            </a:r>
            <a:r>
              <a:rPr lang="en-US" altLang="ko-KR" dirty="0"/>
              <a:t>(Formal Analysis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형식적으로 정의된 </a:t>
            </a:r>
            <a:r>
              <a:rPr lang="ko-KR" altLang="en-US" dirty="0"/>
              <a:t>시맨틱</a:t>
            </a:r>
            <a:r>
              <a:rPr lang="en-US" altLang="ko-KR" dirty="0"/>
              <a:t>(Semantics)</a:t>
            </a:r>
            <a:r>
              <a:rPr lang="ko-KR" altLang="en-US" dirty="0"/>
              <a:t>을 지닌 언어로 요구사항을 </a:t>
            </a:r>
            <a:r>
              <a:rPr lang="ko-KR" altLang="en-US" dirty="0" smtClean="0"/>
              <a:t>표현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ko-KR" altLang="en-US" dirty="0" smtClean="0"/>
              <a:t>정확하고 </a:t>
            </a:r>
            <a:r>
              <a:rPr lang="ko-KR" altLang="en-US" dirty="0"/>
              <a:t>명확하게 표현하여 오해를 </a:t>
            </a:r>
            <a:r>
              <a:rPr lang="ko-KR" altLang="en-US" dirty="0" smtClean="0"/>
              <a:t>최소화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ko-KR" altLang="en-US" dirty="0" smtClean="0"/>
              <a:t>정형 </a:t>
            </a:r>
            <a:r>
              <a:rPr lang="ko-KR" altLang="en-US" dirty="0"/>
              <a:t>분석</a:t>
            </a:r>
            <a:r>
              <a:rPr lang="en-US" altLang="ko-KR" dirty="0"/>
              <a:t>(Formal Analysis)</a:t>
            </a:r>
            <a:r>
              <a:rPr lang="ko-KR" altLang="en-US" dirty="0"/>
              <a:t>은 요구사항 분석의 마지막 </a:t>
            </a:r>
            <a:r>
              <a:rPr lang="ko-KR" altLang="en-US" dirty="0" smtClean="0"/>
              <a:t>단계에서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5933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요구사항 확인하기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III </a:t>
            </a:r>
            <a:r>
              <a:rPr lang="ko-KR" altLang="en-US" dirty="0" smtClean="0"/>
              <a:t>요구 사항 확인</a:t>
            </a:r>
            <a:endParaRPr lang="en-US" altLang="ko-KR" dirty="0" smtClean="0"/>
          </a:p>
          <a:p>
            <a:r>
              <a:rPr lang="en-US" altLang="ko-KR" dirty="0"/>
              <a:t>1. </a:t>
            </a:r>
            <a:r>
              <a:rPr lang="ko-KR" altLang="en-US" dirty="0"/>
              <a:t>요구사항 확인 </a:t>
            </a:r>
            <a:r>
              <a:rPr lang="ko-KR" altLang="en-US" dirty="0" smtClean="0"/>
              <a:t>기법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(1)</a:t>
            </a:r>
            <a:r>
              <a:rPr lang="ko-KR" altLang="en-US" dirty="0" smtClean="0"/>
              <a:t>요구사항 </a:t>
            </a:r>
            <a:r>
              <a:rPr lang="ko-KR" altLang="en-US" dirty="0"/>
              <a:t>검토</a:t>
            </a:r>
            <a:r>
              <a:rPr lang="en-US" altLang="ko-KR" dirty="0"/>
              <a:t>(Requirement Reviews)</a:t>
            </a:r>
          </a:p>
          <a:p>
            <a:pPr lvl="2"/>
            <a:r>
              <a:rPr lang="ko-KR" altLang="en-US" dirty="0" smtClean="0"/>
              <a:t>여러 </a:t>
            </a:r>
            <a:r>
              <a:rPr lang="ko-KR" altLang="en-US" dirty="0"/>
              <a:t>검토자들이</a:t>
            </a:r>
            <a:r>
              <a:rPr lang="ko-KR" altLang="en-US" dirty="0"/>
              <a:t> 에러</a:t>
            </a:r>
            <a:r>
              <a:rPr lang="en-US" altLang="ko-KR" dirty="0"/>
              <a:t>, </a:t>
            </a:r>
            <a:r>
              <a:rPr lang="ko-KR" altLang="en-US" dirty="0"/>
              <a:t>잘못된 가정</a:t>
            </a:r>
            <a:r>
              <a:rPr lang="en-US" altLang="ko-KR" dirty="0"/>
              <a:t>, </a:t>
            </a:r>
            <a:r>
              <a:rPr lang="ko-KR" altLang="en-US" dirty="0" smtClean="0"/>
              <a:t>불명확성</a:t>
            </a:r>
            <a:r>
              <a:rPr lang="en-US" altLang="ko-KR" dirty="0"/>
              <a:t>, </a:t>
            </a:r>
            <a:r>
              <a:rPr lang="ko-KR" altLang="en-US" dirty="0"/>
              <a:t>표준과의 차이 등을 찾아내는 작업을 수행하며</a:t>
            </a:r>
            <a:r>
              <a:rPr lang="en-US" altLang="ko-KR" dirty="0"/>
              <a:t>, </a:t>
            </a:r>
            <a:r>
              <a:rPr lang="ko-KR" altLang="en-US" dirty="0"/>
              <a:t>검토자 그룹을 어떻게 </a:t>
            </a:r>
            <a:r>
              <a:rPr lang="ko-KR" altLang="en-US" dirty="0" smtClean="0"/>
              <a:t>구성하느냐가</a:t>
            </a:r>
            <a:r>
              <a:rPr lang="ko-KR" altLang="en-US" dirty="0" smtClean="0"/>
              <a:t> 중요</a:t>
            </a:r>
            <a:endParaRPr lang="en-US" altLang="ko-KR" dirty="0" smtClean="0"/>
          </a:p>
          <a:p>
            <a:pPr lvl="2"/>
            <a:r>
              <a:rPr lang="ko-KR" altLang="en-US" dirty="0"/>
              <a:t> 예를 들어</a:t>
            </a:r>
            <a:r>
              <a:rPr lang="en-US" altLang="ko-KR" dirty="0"/>
              <a:t>, </a:t>
            </a:r>
            <a:r>
              <a:rPr lang="ko-KR" altLang="en-US" dirty="0"/>
              <a:t>고객 중심 프로젝트에서는 검토자 그룹에 고객 대표자가 </a:t>
            </a:r>
            <a:r>
              <a:rPr lang="en-US" altLang="ko-KR" dirty="0"/>
              <a:t>1</a:t>
            </a:r>
            <a:r>
              <a:rPr lang="ko-KR" altLang="en-US" dirty="0"/>
              <a:t>명 이상 포</a:t>
            </a:r>
          </a:p>
          <a:p>
            <a:pPr lvl="2"/>
            <a:r>
              <a:rPr lang="ko-KR" altLang="en-US" dirty="0"/>
              <a:t>함되어야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pPr lvl="2"/>
            <a:r>
              <a:rPr lang="ko-KR" altLang="en-US" dirty="0"/>
              <a:t>검토는 시스템 정의서</a:t>
            </a:r>
            <a:r>
              <a:rPr lang="en-US" altLang="ko-KR" dirty="0"/>
              <a:t>(System Definition Document), </a:t>
            </a:r>
            <a:r>
              <a:rPr lang="ko-KR" altLang="en-US" dirty="0"/>
              <a:t>시스템 사양서</a:t>
            </a:r>
            <a:r>
              <a:rPr lang="en-US" altLang="ko-KR" dirty="0"/>
              <a:t>(System Specification), </a:t>
            </a:r>
            <a:r>
              <a:rPr lang="ko-KR" altLang="en-US" dirty="0" smtClean="0"/>
              <a:t>소프트웨어 </a:t>
            </a:r>
            <a:r>
              <a:rPr lang="ko-KR" altLang="en-US" dirty="0"/>
              <a:t>요구사항 명세서</a:t>
            </a:r>
            <a:r>
              <a:rPr lang="en-US" altLang="ko-KR" dirty="0"/>
              <a:t>(SRS: Software Requirements Specification Document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</a:t>
            </a:r>
            <a:r>
              <a:rPr lang="ko-KR" altLang="en-US" dirty="0"/>
              <a:t>완성한 </a:t>
            </a:r>
            <a:r>
              <a:rPr lang="ko-KR" altLang="en-US" dirty="0" smtClean="0"/>
              <a:t>시점 등에서 이루어진다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126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요구사항 확인하기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96" y="930166"/>
            <a:ext cx="6636204" cy="576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요구사항 확인하기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b="1" dirty="0"/>
              <a:t>(2) </a:t>
            </a:r>
            <a:r>
              <a:rPr lang="ko-KR" altLang="en-US" b="1" dirty="0"/>
              <a:t>프로토타이핑</a:t>
            </a:r>
            <a:r>
              <a:rPr lang="en-US" altLang="ko-KR" b="1" dirty="0"/>
              <a:t>(Prototyping</a:t>
            </a:r>
            <a:r>
              <a:rPr lang="en-US" altLang="ko-KR" b="1" dirty="0" smtClean="0"/>
              <a:t>)</a:t>
            </a:r>
          </a:p>
          <a:p>
            <a:pPr lvl="2"/>
            <a:r>
              <a:rPr lang="ko-KR" altLang="en-US" b="1" dirty="0"/>
              <a:t>새로운 요구사항을 도출하기 위한 수단으로</a:t>
            </a:r>
            <a:r>
              <a:rPr lang="en-US" altLang="ko-KR" b="1" dirty="0"/>
              <a:t>, </a:t>
            </a:r>
            <a:r>
              <a:rPr lang="ko-KR" altLang="en-US" b="1" dirty="0"/>
              <a:t>또한 소프트웨어 </a:t>
            </a:r>
            <a:r>
              <a:rPr lang="ko-KR" altLang="en-US" b="1" dirty="0" smtClean="0"/>
              <a:t>요구사항에 </a:t>
            </a:r>
            <a:r>
              <a:rPr lang="ko-KR" altLang="en-US" b="1" dirty="0"/>
              <a:t>대해 소프트웨어 엔지니어가 해석한 것을 확인하기 위한 </a:t>
            </a:r>
            <a:r>
              <a:rPr lang="ko-KR" altLang="en-US" b="1" dirty="0" smtClean="0"/>
              <a:t>수단</a:t>
            </a:r>
            <a:endParaRPr lang="en-US" altLang="ko-KR" b="1" dirty="0" smtClean="0"/>
          </a:p>
          <a:p>
            <a:pPr lvl="2"/>
            <a:r>
              <a:rPr lang="ko-KR" altLang="en-US" b="1" dirty="0" smtClean="0"/>
              <a:t>장점 </a:t>
            </a:r>
            <a:r>
              <a:rPr lang="en-US" altLang="ko-KR" b="1" dirty="0" smtClean="0"/>
              <a:t>: </a:t>
            </a:r>
            <a:r>
              <a:rPr lang="ko-KR" altLang="en-US" b="1" dirty="0"/>
              <a:t> 분석가의 가정을 파악하고 잘못된 경우 유용한 </a:t>
            </a:r>
            <a:r>
              <a:rPr lang="ko-KR" altLang="en-US" b="1" dirty="0" smtClean="0"/>
              <a:t>피드백을 제공한다는 </a:t>
            </a:r>
            <a:r>
              <a:rPr lang="ko-KR" altLang="en-US" b="1" dirty="0"/>
              <a:t>점</a:t>
            </a:r>
            <a:r>
              <a:rPr lang="en-US" altLang="ko-KR" b="1" dirty="0"/>
              <a:t>, </a:t>
            </a:r>
            <a:r>
              <a:rPr lang="ko-KR" altLang="en-US" b="1" dirty="0"/>
              <a:t>사용자 인터페이스</a:t>
            </a:r>
            <a:r>
              <a:rPr lang="en-US" altLang="ko-KR" b="1" dirty="0"/>
              <a:t>(User Interface)</a:t>
            </a:r>
            <a:r>
              <a:rPr lang="ko-KR" altLang="en-US" b="1" dirty="0"/>
              <a:t>의 동적인 행위가 문서나 </a:t>
            </a:r>
            <a:r>
              <a:rPr lang="ko-KR" altLang="en-US" b="1" dirty="0" smtClean="0"/>
              <a:t>그래픽 </a:t>
            </a:r>
            <a:r>
              <a:rPr lang="ko-KR" altLang="en-US" b="1" dirty="0"/>
              <a:t>모델보다 프로토타입으로 이해하기 쉬운 점</a:t>
            </a:r>
            <a:r>
              <a:rPr lang="en-US" altLang="ko-KR" b="1" dirty="0"/>
              <a:t>, </a:t>
            </a:r>
            <a:r>
              <a:rPr lang="ko-KR" altLang="en-US" b="1" dirty="0"/>
              <a:t>요구사항의 가변성이 </a:t>
            </a:r>
            <a:r>
              <a:rPr lang="ko-KR" altLang="en-US" b="1" dirty="0" smtClean="0"/>
              <a:t>프로토타이핑 </a:t>
            </a:r>
            <a:r>
              <a:rPr lang="ko-KR" altLang="en-US" b="1" dirty="0"/>
              <a:t>이후에 급격히 감소하는 </a:t>
            </a:r>
            <a:r>
              <a:rPr lang="ko-KR" altLang="en-US" b="1" dirty="0" smtClean="0"/>
              <a:t>점</a:t>
            </a:r>
            <a:endParaRPr lang="en-US" altLang="ko-KR" b="1" dirty="0" smtClean="0"/>
          </a:p>
          <a:p>
            <a:pPr lvl="2"/>
            <a:r>
              <a:rPr lang="ko-KR" altLang="en-US" b="1" dirty="0" smtClean="0"/>
              <a:t>단점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 </a:t>
            </a:r>
            <a:r>
              <a:rPr lang="ko-KR" altLang="en-US" b="1" dirty="0"/>
              <a:t>사용자의 관심이 핵심 기능에서 멀어지고 프로토타입의 디자인이나 품질</a:t>
            </a:r>
          </a:p>
          <a:p>
            <a:pPr lvl="2"/>
            <a:r>
              <a:rPr lang="ko-KR" altLang="en-US" b="1" dirty="0"/>
              <a:t>문제로 집중될 수 있으며</a:t>
            </a:r>
            <a:r>
              <a:rPr lang="en-US" altLang="ko-KR" b="1" dirty="0"/>
              <a:t>, </a:t>
            </a:r>
            <a:r>
              <a:rPr lang="ko-KR" altLang="en-US" b="1" dirty="0"/>
              <a:t>프로토타입</a:t>
            </a:r>
            <a:r>
              <a:rPr lang="ko-KR" altLang="en-US" b="1" dirty="0"/>
              <a:t> 수행 비용이 발생한다는 </a:t>
            </a:r>
            <a:r>
              <a:rPr lang="ko-KR" altLang="en-US" b="1" dirty="0" smtClean="0"/>
              <a:t>것</a:t>
            </a:r>
            <a:endParaRPr lang="en-US" altLang="ko-KR" b="1" dirty="0" smtClean="0"/>
          </a:p>
          <a:p>
            <a:pPr lvl="2"/>
            <a:r>
              <a:rPr lang="ko-KR" altLang="en-US" b="1" dirty="0"/>
              <a:t>잘못된 요구사항을 만족시키기 위하여 자원을 낭비하는 것을 방지할 수 있다는 </a:t>
            </a:r>
          </a:p>
          <a:p>
            <a:pPr lvl="2"/>
            <a:r>
              <a:rPr lang="ko-KR" altLang="en-US" b="1" dirty="0"/>
              <a:t>점에서 프로토타이핑을 긍정적으로 </a:t>
            </a:r>
            <a:r>
              <a:rPr lang="ko-KR" altLang="en-US" b="1" dirty="0" smtClean="0"/>
              <a:t>검토 </a:t>
            </a:r>
            <a:endParaRPr lang="en-US" altLang="ko-KR" b="1" dirty="0"/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7922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요구사항 확인하기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(3) </a:t>
            </a:r>
            <a:r>
              <a:rPr lang="ko-KR" altLang="en-US" dirty="0"/>
              <a:t>모델 검증</a:t>
            </a:r>
            <a:r>
              <a:rPr lang="en-US" altLang="ko-KR" dirty="0"/>
              <a:t>(Model Verification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(</a:t>
            </a:r>
            <a:r>
              <a:rPr lang="ko-KR" altLang="en-US" dirty="0" smtClean="0"/>
              <a:t>가</a:t>
            </a:r>
            <a:r>
              <a:rPr lang="en-US" altLang="ko-KR" dirty="0" smtClean="0"/>
              <a:t>)</a:t>
            </a:r>
            <a:r>
              <a:rPr lang="ko-KR" altLang="en-US" dirty="0" smtClean="0"/>
              <a:t>분석단계에서 </a:t>
            </a:r>
            <a:r>
              <a:rPr lang="ko-KR" altLang="en-US" dirty="0"/>
              <a:t>개발된 모델의 품질을 검증할 필요가 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(</a:t>
            </a:r>
            <a:r>
              <a:rPr lang="ko-KR" altLang="en-US" dirty="0"/>
              <a:t>나</a:t>
            </a:r>
            <a:r>
              <a:rPr lang="en-US" altLang="ko-KR" dirty="0"/>
              <a:t>) 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객체 모델의 경우 객체들 사이의 존재하는 의사소통 경로</a:t>
            </a:r>
            <a:r>
              <a:rPr lang="en-US" altLang="ko-KR" dirty="0"/>
              <a:t>(</a:t>
            </a:r>
            <a:r>
              <a:rPr lang="en-US" altLang="ko-KR" dirty="0" smtClean="0"/>
              <a:t>Communication Path</a:t>
            </a:r>
            <a:r>
              <a:rPr lang="en-US" altLang="ko-KR" dirty="0"/>
              <a:t>)</a:t>
            </a:r>
            <a:r>
              <a:rPr lang="ko-KR" altLang="en-US" dirty="0"/>
              <a:t>를 검증</a:t>
            </a:r>
            <a:r>
              <a:rPr lang="en-US" altLang="ko-KR" dirty="0"/>
              <a:t>(Verify)</a:t>
            </a:r>
            <a:r>
              <a:rPr lang="ko-KR" altLang="en-US" dirty="0"/>
              <a:t>하기 위하여 정적 분석</a:t>
            </a:r>
            <a:r>
              <a:rPr lang="en-US" altLang="ko-KR" dirty="0"/>
              <a:t>(Static Analysis)</a:t>
            </a:r>
            <a:r>
              <a:rPr lang="ko-KR" altLang="en-US" dirty="0"/>
              <a:t>을 수행하는 것이 유용</a:t>
            </a:r>
          </a:p>
          <a:p>
            <a:pPr lvl="1"/>
            <a:r>
              <a:rPr lang="en-US" altLang="ko-KR" dirty="0"/>
              <a:t>(4) </a:t>
            </a:r>
            <a:r>
              <a:rPr lang="ko-KR" altLang="en-US" dirty="0"/>
              <a:t>인수 테스트</a:t>
            </a:r>
            <a:r>
              <a:rPr lang="en-US" altLang="ko-KR" dirty="0"/>
              <a:t>(Acceptance Tests)</a:t>
            </a:r>
          </a:p>
          <a:p>
            <a:pPr lvl="2"/>
            <a:r>
              <a:rPr lang="en-US" altLang="ko-KR" dirty="0" smtClean="0"/>
              <a:t>(</a:t>
            </a:r>
            <a:r>
              <a:rPr lang="ko-KR" altLang="en-US" dirty="0" smtClean="0"/>
              <a:t>가</a:t>
            </a:r>
            <a:r>
              <a:rPr lang="en-US" altLang="ko-KR" dirty="0" smtClean="0"/>
              <a:t>)</a:t>
            </a:r>
            <a:r>
              <a:rPr lang="ko-KR" altLang="en-US" dirty="0" smtClean="0"/>
              <a:t>요구사항의 </a:t>
            </a:r>
            <a:r>
              <a:rPr lang="ko-KR" altLang="en-US" dirty="0"/>
              <a:t>중요한 속성은 최종 제품이 요구사항을 만족시키는지 확인이 </a:t>
            </a:r>
            <a:r>
              <a:rPr lang="ko-KR" altLang="en-US" dirty="0" smtClean="0"/>
              <a:t>가능해야 </a:t>
            </a:r>
            <a:r>
              <a:rPr lang="ko-KR" altLang="en-US" dirty="0"/>
              <a:t>한다는 </a:t>
            </a:r>
            <a:r>
              <a:rPr lang="ko-KR" altLang="en-US" dirty="0" smtClean="0"/>
              <a:t>것</a:t>
            </a:r>
            <a:endParaRPr lang="ko-KR" altLang="en-US" dirty="0"/>
          </a:p>
          <a:p>
            <a:pPr lvl="2"/>
            <a:r>
              <a:rPr lang="en-US" altLang="ko-KR" dirty="0"/>
              <a:t>(</a:t>
            </a:r>
            <a:r>
              <a:rPr lang="ko-KR" altLang="en-US" dirty="0"/>
              <a:t>나</a:t>
            </a:r>
            <a:r>
              <a:rPr lang="en-US" altLang="ko-KR" dirty="0"/>
              <a:t>) </a:t>
            </a:r>
            <a:r>
              <a:rPr lang="ko-KR" altLang="en-US" dirty="0"/>
              <a:t>각각의 요구사항을 어떻게 확인할 것인지에 대한 계획을 세워야 한다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3620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요구사항 확인하기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수행 내용 </a:t>
            </a:r>
            <a:r>
              <a:rPr lang="en-US" altLang="ko-KR" dirty="0" smtClean="0"/>
              <a:t>/ </a:t>
            </a:r>
            <a:r>
              <a:rPr lang="ko-KR" altLang="en-US" dirty="0"/>
              <a:t> 요구사항 검증하기</a:t>
            </a:r>
          </a:p>
          <a:p>
            <a:r>
              <a:rPr lang="ko-KR" altLang="en-US" dirty="0" smtClean="0"/>
              <a:t>수행 </a:t>
            </a:r>
            <a:r>
              <a:rPr lang="ko-KR" altLang="en-US" dirty="0" smtClean="0"/>
              <a:t>순서</a:t>
            </a:r>
          </a:p>
          <a:p>
            <a:r>
              <a:rPr lang="en-US" altLang="ko-KR" dirty="0" smtClean="0"/>
              <a:t>1.</a:t>
            </a:r>
            <a:r>
              <a:rPr lang="ko-KR" altLang="en-US" dirty="0" smtClean="0"/>
              <a:t> </a:t>
            </a:r>
            <a:r>
              <a:rPr lang="ko-KR" altLang="en-US" dirty="0"/>
              <a:t>요구사항 목록에 업무 기능에 대한 요구사항이 모두 </a:t>
            </a:r>
            <a:r>
              <a:rPr lang="ko-KR" altLang="en-US" dirty="0" smtClean="0"/>
              <a:t>반영되었는지 확인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268" y="2370660"/>
            <a:ext cx="5770789" cy="454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7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30166"/>
            <a:ext cx="6368143" cy="598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920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요구사항 확인하기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2.</a:t>
            </a:r>
            <a:r>
              <a:rPr lang="ko-KR" altLang="en-US" dirty="0" smtClean="0"/>
              <a:t> </a:t>
            </a:r>
            <a:r>
              <a:rPr lang="ko-KR" altLang="en-US" dirty="0"/>
              <a:t>요구사항 정의서의 작성 여부를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pPr lvl="1"/>
            <a:r>
              <a:rPr lang="ko-KR" altLang="en-US" dirty="0"/>
              <a:t>요구사항 목록 중 수용 여부가 수락인 경우</a:t>
            </a:r>
            <a:r>
              <a:rPr lang="en-US" altLang="ko-KR" dirty="0"/>
              <a:t>, </a:t>
            </a:r>
            <a:r>
              <a:rPr lang="ko-KR" altLang="en-US" dirty="0"/>
              <a:t>요구사항 </a:t>
            </a:r>
            <a:r>
              <a:rPr lang="ko-KR" altLang="en-US" dirty="0"/>
              <a:t>정의서인</a:t>
            </a:r>
            <a:r>
              <a:rPr lang="ko-KR" altLang="en-US" dirty="0"/>
              <a:t> </a:t>
            </a:r>
            <a:r>
              <a:rPr lang="ko-KR" altLang="en-US" dirty="0"/>
              <a:t>유스케이스</a:t>
            </a:r>
            <a:r>
              <a:rPr lang="ko-KR" altLang="en-US" dirty="0"/>
              <a:t> </a:t>
            </a:r>
            <a:r>
              <a:rPr lang="ko-KR" altLang="en-US" dirty="0" smtClean="0"/>
              <a:t>명세서가 </a:t>
            </a:r>
            <a:r>
              <a:rPr lang="ko-KR" altLang="en-US" dirty="0"/>
              <a:t>작성되었는지 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유스케이스</a:t>
            </a:r>
            <a:r>
              <a:rPr lang="ko-KR" altLang="en-US" dirty="0" smtClean="0"/>
              <a:t> </a:t>
            </a:r>
            <a:r>
              <a:rPr lang="ko-KR" altLang="en-US" dirty="0"/>
              <a:t>명세서가 시스템이 어떻게 동작하여야 </a:t>
            </a:r>
            <a:r>
              <a:rPr lang="ko-KR" altLang="en-US" dirty="0" smtClean="0"/>
              <a:t>하는지를 </a:t>
            </a:r>
            <a:r>
              <a:rPr lang="ko-KR" altLang="en-US" dirty="0"/>
              <a:t>명확하고 구체적으로 기술하고 있는지 </a:t>
            </a:r>
            <a:r>
              <a:rPr lang="ko-KR" altLang="en-US" dirty="0" smtClean="0"/>
              <a:t>검토</a:t>
            </a:r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787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 </a:t>
            </a:r>
            <a:r>
              <a:rPr lang="ko-KR" altLang="en-US" dirty="0" smtClean="0"/>
              <a:t>요구 사항 확인하기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요구사항 정의</a:t>
            </a:r>
            <a:endParaRPr lang="en-US" altLang="ko-KR" dirty="0" smtClean="0"/>
          </a:p>
          <a:p>
            <a:r>
              <a:rPr lang="ko-KR" altLang="en-US" dirty="0" smtClean="0"/>
              <a:t>요구사항의 시스템화 타당성 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418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57" y="422901"/>
            <a:ext cx="8621485" cy="644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18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요구사항 확인하기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/>
              <a:t> 비기능적 요구사항이 명확하게 도출되었는지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기능적 </a:t>
            </a:r>
            <a:r>
              <a:rPr lang="ko-KR" altLang="en-US" dirty="0"/>
              <a:t>동작으로 표현되지 않는 시스템 특성</a:t>
            </a:r>
            <a:r>
              <a:rPr lang="en-US" altLang="ko-KR" dirty="0"/>
              <a:t>, </a:t>
            </a:r>
            <a:r>
              <a:rPr lang="ko-KR" altLang="en-US" dirty="0"/>
              <a:t>품질</a:t>
            </a:r>
            <a:r>
              <a:rPr lang="en-US" altLang="ko-KR" dirty="0"/>
              <a:t>, </a:t>
            </a:r>
            <a:r>
              <a:rPr lang="ko-KR" altLang="en-US" dirty="0"/>
              <a:t>제약사항 등 비기능적 </a:t>
            </a:r>
            <a:r>
              <a:rPr lang="ko-KR" altLang="en-US" dirty="0" smtClean="0"/>
              <a:t>요구사항이 </a:t>
            </a:r>
            <a:r>
              <a:rPr lang="ko-KR" altLang="en-US" dirty="0"/>
              <a:t>명확하게 도출되었는지 </a:t>
            </a:r>
            <a:r>
              <a:rPr lang="ko-KR" altLang="en-US" dirty="0" smtClean="0"/>
              <a:t>검토</a:t>
            </a:r>
            <a:endParaRPr lang="en-US" altLang="ko-KR" dirty="0"/>
          </a:p>
          <a:p>
            <a:pPr lvl="1"/>
            <a:r>
              <a:rPr lang="ko-KR" altLang="en-US" dirty="0" smtClean="0"/>
              <a:t>성능</a:t>
            </a:r>
            <a:r>
              <a:rPr lang="en-US" altLang="ko-KR" dirty="0"/>
              <a:t>, </a:t>
            </a:r>
            <a:r>
              <a:rPr lang="ko-KR" altLang="en-US" dirty="0"/>
              <a:t>가용성</a:t>
            </a:r>
            <a:r>
              <a:rPr lang="en-US" altLang="ko-KR" dirty="0"/>
              <a:t>, </a:t>
            </a:r>
            <a:r>
              <a:rPr lang="ko-KR" altLang="en-US" dirty="0"/>
              <a:t>사용 용이성</a:t>
            </a:r>
            <a:r>
              <a:rPr lang="en-US" altLang="ko-KR" dirty="0"/>
              <a:t>, </a:t>
            </a:r>
            <a:r>
              <a:rPr lang="ko-KR" altLang="en-US" dirty="0"/>
              <a:t>유지보수 용이성</a:t>
            </a:r>
            <a:r>
              <a:rPr lang="en-US" altLang="ko-KR" dirty="0"/>
              <a:t>, </a:t>
            </a:r>
            <a:r>
              <a:rPr lang="ko-KR" altLang="en-US" dirty="0"/>
              <a:t>안전성</a:t>
            </a:r>
            <a:r>
              <a:rPr lang="en-US" altLang="ko-KR" dirty="0"/>
              <a:t>, </a:t>
            </a:r>
            <a:r>
              <a:rPr lang="ko-KR" altLang="en-US" dirty="0"/>
              <a:t>보안성</a:t>
            </a:r>
            <a:r>
              <a:rPr lang="ko-KR" altLang="en-US" dirty="0"/>
              <a:t> 등에 대한 요구사항이 </a:t>
            </a:r>
            <a:r>
              <a:rPr lang="ko-KR" altLang="en-US" dirty="0" smtClean="0"/>
              <a:t>문서화되었는지</a:t>
            </a:r>
            <a:r>
              <a:rPr lang="ko-KR" altLang="en-US" dirty="0" smtClean="0"/>
              <a:t> 확인</a:t>
            </a:r>
            <a:endParaRPr lang="en-US" altLang="ko-KR" dirty="0"/>
          </a:p>
          <a:p>
            <a:pPr lvl="1"/>
            <a:r>
              <a:rPr lang="ko-KR" altLang="en-US" dirty="0" smtClean="0"/>
              <a:t>비기능적 </a:t>
            </a:r>
            <a:r>
              <a:rPr lang="ko-KR" altLang="en-US" dirty="0"/>
              <a:t>요구사항의 품질 목표가 정량적으로 정의되어 있으며 검증 가능한 </a:t>
            </a:r>
            <a:r>
              <a:rPr lang="ko-KR" altLang="en-US" dirty="0" smtClean="0"/>
              <a:t>것인지 검토</a:t>
            </a:r>
            <a:endParaRPr lang="en-US" altLang="ko-KR" dirty="0"/>
          </a:p>
          <a:p>
            <a:pPr lvl="1"/>
            <a:r>
              <a:rPr lang="ko-KR" altLang="en-US" dirty="0" smtClean="0"/>
              <a:t>정상 </a:t>
            </a:r>
            <a:r>
              <a:rPr lang="ko-KR" altLang="en-US" dirty="0"/>
              <a:t>업무 수행</a:t>
            </a:r>
            <a:r>
              <a:rPr lang="en-US" altLang="ko-KR" dirty="0"/>
              <a:t>, </a:t>
            </a:r>
            <a:r>
              <a:rPr lang="ko-KR" altLang="en-US" dirty="0"/>
              <a:t>시스템 부하가 높은 경우 등 상황에 따라 응용시스템의 성능</a:t>
            </a:r>
            <a:r>
              <a:rPr lang="en-US" altLang="ko-KR" dirty="0"/>
              <a:t>(</a:t>
            </a:r>
            <a:r>
              <a:rPr lang="ko-KR" altLang="en-US" dirty="0" smtClean="0"/>
              <a:t>응답 시간</a:t>
            </a:r>
            <a:r>
              <a:rPr lang="en-US" altLang="ko-KR" dirty="0"/>
              <a:t>, </a:t>
            </a:r>
            <a:r>
              <a:rPr lang="ko-KR" altLang="en-US" dirty="0"/>
              <a:t>데이터 처리량 등</a:t>
            </a:r>
            <a:r>
              <a:rPr lang="en-US" altLang="ko-KR" dirty="0"/>
              <a:t>) </a:t>
            </a:r>
            <a:r>
              <a:rPr lang="ko-KR" altLang="en-US" dirty="0"/>
              <a:t>목표치가 구체적으로 정해져 있는지 </a:t>
            </a:r>
            <a:r>
              <a:rPr lang="ko-KR" altLang="en-US" dirty="0" smtClean="0"/>
              <a:t>검토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비기능적 요구사항이 명확하게 도출되었는지 </a:t>
            </a:r>
            <a:r>
              <a:rPr lang="ko-KR" altLang="en-US" dirty="0" smtClean="0"/>
              <a:t>확인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9880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요구사항 확인하기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4.</a:t>
            </a:r>
            <a:r>
              <a:rPr lang="ko-KR" altLang="en-US" dirty="0" smtClean="0"/>
              <a:t>타 </a:t>
            </a:r>
            <a:r>
              <a:rPr lang="ko-KR" altLang="en-US" dirty="0"/>
              <a:t>시스템과 연계 및 인터페이스에 대한 요구사항이 적절히 도출되었는지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pPr lvl="1"/>
            <a:r>
              <a:rPr lang="ko-KR" altLang="en-US" dirty="0"/>
              <a:t>타 시스템 또는 하위 시스템 등과의 모든 인터페이스 요구사항이 정의되어 있는지 </a:t>
            </a:r>
            <a:r>
              <a:rPr lang="ko-KR" altLang="en-US" dirty="0" smtClean="0"/>
              <a:t>확인</a:t>
            </a:r>
            <a:endParaRPr lang="en-US" altLang="ko-KR" dirty="0"/>
          </a:p>
          <a:p>
            <a:pPr lvl="1"/>
            <a:r>
              <a:rPr lang="ko-KR" altLang="en-US" dirty="0" smtClean="0"/>
              <a:t>연계할 </a:t>
            </a:r>
            <a:r>
              <a:rPr lang="ko-KR" altLang="en-US" dirty="0"/>
              <a:t>기관과 연계에 대한 합의나 계약이 체결되어 있는지 </a:t>
            </a:r>
            <a:r>
              <a:rPr lang="ko-KR" altLang="en-US" dirty="0" smtClean="0"/>
              <a:t>확인</a:t>
            </a:r>
            <a:endParaRPr lang="en-US" altLang="ko-KR" dirty="0"/>
          </a:p>
          <a:p>
            <a:pPr lvl="1"/>
            <a:r>
              <a:rPr lang="ko-KR" altLang="en-US" dirty="0" smtClean="0"/>
              <a:t>인터페이스 </a:t>
            </a:r>
            <a:r>
              <a:rPr lang="ko-KR" altLang="en-US" dirty="0"/>
              <a:t>구분</a:t>
            </a:r>
            <a:r>
              <a:rPr lang="en-US" altLang="ko-KR" dirty="0"/>
              <a:t>(</a:t>
            </a:r>
            <a:r>
              <a:rPr lang="ko-KR" altLang="en-US" dirty="0"/>
              <a:t>내부</a:t>
            </a:r>
            <a:r>
              <a:rPr lang="en-US" altLang="ko-KR" dirty="0"/>
              <a:t>/</a:t>
            </a:r>
            <a:r>
              <a:rPr lang="ko-KR" altLang="en-US" dirty="0"/>
              <a:t>외부</a:t>
            </a:r>
            <a:r>
              <a:rPr lang="en-US" altLang="ko-KR" dirty="0"/>
              <a:t>)</a:t>
            </a:r>
            <a:r>
              <a:rPr lang="ko-KR" altLang="en-US" dirty="0"/>
              <a:t>이 명확하게 정의되어 있는지</a:t>
            </a:r>
            <a:r>
              <a:rPr lang="en-US" altLang="ko-KR" dirty="0"/>
              <a:t>, </a:t>
            </a:r>
            <a:r>
              <a:rPr lang="ko-KR" altLang="en-US" dirty="0" smtClean="0"/>
              <a:t>인터페이스 </a:t>
            </a:r>
            <a:r>
              <a:rPr lang="ko-KR" altLang="en-US" dirty="0"/>
              <a:t>주기</a:t>
            </a:r>
            <a:r>
              <a:rPr lang="en-US" altLang="ko-KR" dirty="0"/>
              <a:t>, </a:t>
            </a:r>
            <a:r>
              <a:rPr lang="ko-KR" altLang="en-US" dirty="0"/>
              <a:t>방법</a:t>
            </a:r>
            <a:r>
              <a:rPr lang="en-US" altLang="ko-KR" dirty="0"/>
              <a:t>, </a:t>
            </a:r>
            <a:r>
              <a:rPr lang="ko-KR" altLang="en-US" dirty="0" smtClean="0"/>
              <a:t>제공자</a:t>
            </a:r>
            <a:r>
              <a:rPr lang="en-US" altLang="ko-KR" dirty="0"/>
              <a:t>, </a:t>
            </a:r>
            <a:r>
              <a:rPr lang="ko-KR" altLang="en-US" dirty="0"/>
              <a:t>요청자</a:t>
            </a:r>
            <a:r>
              <a:rPr lang="ko-KR" altLang="en-US" dirty="0"/>
              <a:t> 등이 명확하게 정의되어 있는지 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ko-KR" altLang="en-US" dirty="0" smtClean="0"/>
              <a:t>인터페이스 </a:t>
            </a:r>
            <a:r>
              <a:rPr lang="ko-KR" altLang="en-US" dirty="0"/>
              <a:t>기능 구현과 관련된 제약사항 및 조건들이 기술되어 있는지 </a:t>
            </a:r>
            <a:r>
              <a:rPr lang="ko-KR" altLang="en-US" dirty="0" smtClean="0"/>
              <a:t>검토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/>
              <a:t>수행</a:t>
            </a:r>
            <a:r>
              <a:rPr lang="en-US" altLang="ko-KR" dirty="0"/>
              <a:t> </a:t>
            </a:r>
            <a:r>
              <a:rPr lang="ko-KR" altLang="en-US" dirty="0"/>
              <a:t>팁</a:t>
            </a:r>
            <a:endParaRPr lang="en-US" altLang="ko-KR" dirty="0"/>
          </a:p>
          <a:p>
            <a:pPr lvl="1"/>
            <a:r>
              <a:rPr lang="ko-KR" altLang="en-US" dirty="0"/>
              <a:t> </a:t>
            </a:r>
            <a:r>
              <a:rPr lang="ko-KR" altLang="en-US" dirty="0" smtClean="0"/>
              <a:t>요구사항 </a:t>
            </a:r>
            <a:r>
              <a:rPr lang="ko-KR" altLang="en-US" dirty="0"/>
              <a:t>목록의 속성은 필요에 따라 변경 및 추가 될 수 있다</a:t>
            </a:r>
            <a:r>
              <a:rPr lang="en-US" altLang="ko-KR" dirty="0"/>
              <a:t>. </a:t>
            </a:r>
            <a:r>
              <a:rPr lang="ko-KR" altLang="en-US" dirty="0"/>
              <a:t>요구사항에 대한 처리 프로세스나 평가 속성을 추가하는 경우도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813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요구사항의 시스템화 타당성 분석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학습 목표</a:t>
            </a:r>
            <a:endParaRPr lang="en-US" altLang="ko-KR" dirty="0" smtClean="0"/>
          </a:p>
          <a:p>
            <a:pPr lvl="1"/>
            <a:r>
              <a:rPr lang="ko-KR" altLang="en-US" dirty="0"/>
              <a:t>업무 분석가가 수집하고 분석한 요구사항이 개발하고자 하는 응용소프트웨어에 미칠 영향에 대해서 검토하고 확인할 수 있다</a:t>
            </a:r>
            <a:r>
              <a:rPr lang="en-US" altLang="ko-KR" dirty="0" smtClean="0"/>
              <a:t>.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791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요구사항의 시스템화 타당성 분석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 </a:t>
            </a:r>
            <a:r>
              <a:rPr lang="ko-KR" altLang="en-US" dirty="0"/>
              <a:t>요구사항의 기술적 타당성 </a:t>
            </a:r>
            <a:r>
              <a:rPr lang="ko-KR" altLang="en-US" dirty="0" smtClean="0"/>
              <a:t>검토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838200" y="1711779"/>
            <a:ext cx="4984057" cy="3994376"/>
            <a:chOff x="838200" y="1711779"/>
            <a:chExt cx="4984057" cy="399437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1793" y="1711779"/>
              <a:ext cx="3924300" cy="30861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838200" y="5059824"/>
              <a:ext cx="49840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[</a:t>
              </a:r>
              <a:r>
                <a:rPr lang="ko-KR" altLang="en-US" dirty="0"/>
                <a:t>그림 </a:t>
              </a:r>
              <a:r>
                <a:rPr lang="en-US" altLang="ko-KR" dirty="0"/>
                <a:t>2-3] </a:t>
              </a:r>
              <a:r>
                <a:rPr lang="ko-KR" altLang="en-US" dirty="0"/>
                <a:t>요구사항 기술적 타당성 검토 </a:t>
              </a:r>
              <a:r>
                <a:rPr lang="en-US" altLang="ko-KR" dirty="0"/>
                <a:t>4</a:t>
              </a:r>
              <a:r>
                <a:rPr lang="ko-KR" altLang="en-US" dirty="0"/>
                <a:t>단계</a:t>
              </a:r>
            </a:p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5274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요구사항의 시스템화 타당성 분석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성능 </a:t>
            </a:r>
            <a:r>
              <a:rPr lang="ko-KR" altLang="en-US" dirty="0"/>
              <a:t>및 </a:t>
            </a:r>
            <a:r>
              <a:rPr lang="ko-KR" altLang="en-US" dirty="0"/>
              <a:t>용량산정의</a:t>
            </a:r>
            <a:r>
              <a:rPr lang="ko-KR" altLang="en-US" dirty="0"/>
              <a:t> </a:t>
            </a:r>
            <a:r>
              <a:rPr lang="ko-KR" altLang="en-US" dirty="0" smtClean="0"/>
              <a:t>적정성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“</a:t>
            </a:r>
            <a:r>
              <a:rPr lang="en-US" altLang="ko-KR" dirty="0"/>
              <a:t>1-2. </a:t>
            </a:r>
            <a:r>
              <a:rPr lang="ko-KR" altLang="en-US" dirty="0"/>
              <a:t>개발 기술 환경 정의  시스템 </a:t>
            </a:r>
            <a:r>
              <a:rPr lang="ko-KR" altLang="en-US" dirty="0"/>
              <a:t>용량산정</a:t>
            </a:r>
            <a:r>
              <a:rPr lang="ko-KR" altLang="en-US" dirty="0"/>
              <a:t> </a:t>
            </a:r>
            <a:r>
              <a:rPr lang="ko-KR" altLang="en-US" dirty="0"/>
              <a:t>방법”에서</a:t>
            </a:r>
            <a:r>
              <a:rPr lang="ko-KR" altLang="en-US" dirty="0"/>
              <a:t> 목표 시스템의 용량이 산정 되면</a:t>
            </a:r>
            <a:r>
              <a:rPr lang="en-US" altLang="ko-KR" dirty="0"/>
              <a:t>, </a:t>
            </a:r>
            <a:r>
              <a:rPr lang="ko-KR" altLang="en-US" dirty="0"/>
              <a:t>과거 유사 프로젝트 경험치를 적용하여 필요시 재조정한 후</a:t>
            </a:r>
            <a:r>
              <a:rPr lang="en-US" altLang="ko-KR" dirty="0"/>
              <a:t>, </a:t>
            </a:r>
            <a:r>
              <a:rPr lang="ko-KR" altLang="en-US" dirty="0"/>
              <a:t>성능 관련 </a:t>
            </a:r>
            <a:r>
              <a:rPr lang="ko-KR" altLang="en-US" dirty="0"/>
              <a:t>비기능</a:t>
            </a:r>
            <a:r>
              <a:rPr lang="ko-KR" altLang="en-US" dirty="0"/>
              <a:t> </a:t>
            </a:r>
            <a:r>
              <a:rPr lang="ko-KR" altLang="en-US" dirty="0" smtClean="0"/>
              <a:t>요구 사항과 </a:t>
            </a:r>
            <a:r>
              <a:rPr lang="ko-KR" altLang="en-US" dirty="0"/>
              <a:t>비교하여 적정성 여부를 </a:t>
            </a:r>
            <a:r>
              <a:rPr lang="ko-KR" altLang="en-US" dirty="0" smtClean="0"/>
              <a:t>판단</a:t>
            </a:r>
            <a:endParaRPr lang="en-US" altLang="ko-KR" dirty="0"/>
          </a:p>
          <a:p>
            <a:r>
              <a:rPr lang="ko-KR" altLang="en-US" dirty="0" smtClean="0"/>
              <a:t>시스템 </a:t>
            </a:r>
            <a:r>
              <a:rPr lang="ko-KR" altLang="en-US" dirty="0"/>
              <a:t>간 상호 </a:t>
            </a:r>
            <a:r>
              <a:rPr lang="ko-KR" altLang="en-US" dirty="0"/>
              <a:t>운용성</a:t>
            </a:r>
            <a:endParaRPr lang="ko-KR" altLang="en-US" dirty="0"/>
          </a:p>
          <a:p>
            <a:pPr lvl="1"/>
            <a:r>
              <a:rPr lang="ko-KR" altLang="en-US" dirty="0"/>
              <a:t>상호 </a:t>
            </a:r>
            <a:r>
              <a:rPr lang="ko-KR" altLang="en-US" dirty="0" smtClean="0"/>
              <a:t>운용성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 </a:t>
            </a:r>
            <a:r>
              <a:rPr lang="ko-KR" altLang="en-US" dirty="0"/>
              <a:t>다른 목적을 지닌 </a:t>
            </a:r>
            <a:r>
              <a:rPr lang="en-US" altLang="ko-KR" dirty="0"/>
              <a:t>2</a:t>
            </a:r>
            <a:r>
              <a:rPr lang="ko-KR" altLang="en-US" dirty="0"/>
              <a:t>개 이상 시스템들이 상호 간 정보 및 서비스를 </a:t>
            </a:r>
            <a:r>
              <a:rPr lang="ko-KR" altLang="en-US" dirty="0" smtClean="0"/>
              <a:t>교환하면서 </a:t>
            </a:r>
            <a:r>
              <a:rPr lang="ko-KR" altLang="en-US" dirty="0"/>
              <a:t>효과적으로 운용될 수 있는 시스템의 능력을 </a:t>
            </a:r>
            <a:r>
              <a:rPr lang="ko-KR" altLang="en-US" dirty="0" smtClean="0"/>
              <a:t>의미</a:t>
            </a:r>
            <a:r>
              <a:rPr lang="en-US" altLang="ko-KR" dirty="0" smtClean="0"/>
              <a:t>(</a:t>
            </a:r>
            <a:r>
              <a:rPr lang="ko-KR" altLang="en-US" dirty="0"/>
              <a:t>한국전산원 </a:t>
            </a:r>
            <a:r>
              <a:rPr lang="en-US" altLang="ko-KR" dirty="0"/>
              <a:t>2004).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요구사항  중에서 </a:t>
            </a:r>
            <a:r>
              <a:rPr lang="ko-KR" altLang="en-US" dirty="0"/>
              <a:t>목표 시스템이 조직 내외 타 시스템과의 연동을 요구하는 경우</a:t>
            </a:r>
            <a:r>
              <a:rPr lang="en-US" altLang="ko-KR" dirty="0"/>
              <a:t>, </a:t>
            </a:r>
            <a:r>
              <a:rPr lang="ko-KR" altLang="en-US" dirty="0"/>
              <a:t>상호 운용이 </a:t>
            </a:r>
            <a:r>
              <a:rPr lang="ko-KR" altLang="en-US" dirty="0" smtClean="0"/>
              <a:t>가능한지 </a:t>
            </a:r>
            <a:r>
              <a:rPr lang="ko-KR" altLang="en-US" dirty="0"/>
              <a:t>여부를 </a:t>
            </a:r>
            <a:r>
              <a:rPr lang="ko-KR" altLang="en-US" dirty="0" smtClean="0"/>
              <a:t>판단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056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요구사항의 시스템화 타당성 분석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en-US" altLang="ko-KR" dirty="0"/>
              <a:t>IT </a:t>
            </a:r>
            <a:r>
              <a:rPr lang="ko-KR" altLang="en-US" dirty="0"/>
              <a:t>시장 성숙도 및 트렌드 </a:t>
            </a:r>
            <a:r>
              <a:rPr lang="ko-KR" altLang="en-US" dirty="0"/>
              <a:t>부합성</a:t>
            </a:r>
            <a:endParaRPr lang="ko-KR" altLang="en-US" dirty="0"/>
          </a:p>
          <a:p>
            <a:pPr lvl="1"/>
            <a:r>
              <a:rPr lang="ko-KR" altLang="en-US" dirty="0"/>
              <a:t>시스템 구축 시 요구되는 영역별 정보 기술들의 시장 성숙도 및 발전 방향을 파악하고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요구사항이 </a:t>
            </a:r>
            <a:r>
              <a:rPr lang="ko-KR" altLang="en-US" dirty="0"/>
              <a:t>이에 부합하는지 판단해야 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시장 </a:t>
            </a:r>
            <a:r>
              <a:rPr lang="ko-KR" altLang="en-US" dirty="0"/>
              <a:t>성숙도가 낮거나</a:t>
            </a:r>
            <a:r>
              <a:rPr lang="en-US" altLang="ko-KR" dirty="0"/>
              <a:t>, </a:t>
            </a:r>
            <a:r>
              <a:rPr lang="ko-KR" altLang="en-US" dirty="0"/>
              <a:t>발전 방향에 부합되지 </a:t>
            </a:r>
            <a:r>
              <a:rPr lang="ko-KR" altLang="en-US" dirty="0" smtClean="0"/>
              <a:t>않는 </a:t>
            </a:r>
            <a:r>
              <a:rPr lang="ko-KR" altLang="en-US" dirty="0"/>
              <a:t>기술들은 향후 더 이상 사용되지 않을 가능성이 높아 시스템의 유지보수가 어려운 </a:t>
            </a:r>
            <a:r>
              <a:rPr lang="ko-KR" altLang="en-US" dirty="0" smtClean="0"/>
              <a:t>상황이 </a:t>
            </a:r>
            <a:r>
              <a:rPr lang="ko-KR" altLang="en-US" dirty="0"/>
              <a:t>발생할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/>
              <a:t> 기술적 위험 분석</a:t>
            </a:r>
          </a:p>
          <a:p>
            <a:pPr lvl="1"/>
            <a:r>
              <a:rPr lang="ko-KR" altLang="en-US" dirty="0"/>
              <a:t>요구사항을 만족시키기 위하여 적용한 기술의 복잡성</a:t>
            </a:r>
            <a:r>
              <a:rPr lang="en-US" altLang="ko-KR" dirty="0"/>
              <a:t>, </a:t>
            </a:r>
            <a:r>
              <a:rPr lang="ko-KR" altLang="en-US" dirty="0"/>
              <a:t>검증 여부</a:t>
            </a:r>
            <a:r>
              <a:rPr lang="en-US" altLang="ko-KR" dirty="0"/>
              <a:t>, </a:t>
            </a:r>
            <a:r>
              <a:rPr lang="ko-KR" altLang="en-US" dirty="0"/>
              <a:t>의존성 등에 대하여 위 험 발생 가능성</a:t>
            </a:r>
            <a:r>
              <a:rPr lang="en-US" altLang="ko-KR" dirty="0"/>
              <a:t>, </a:t>
            </a:r>
            <a:r>
              <a:rPr lang="ko-KR" altLang="en-US" dirty="0"/>
              <a:t>영향도를</a:t>
            </a:r>
            <a:r>
              <a:rPr lang="ko-KR" altLang="en-US" dirty="0"/>
              <a:t> </a:t>
            </a:r>
            <a:r>
              <a:rPr lang="ko-KR" altLang="en-US" dirty="0" smtClean="0"/>
              <a:t>파악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759" y="4456600"/>
            <a:ext cx="6065384" cy="241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43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요구사항의 시스템화 타당성 분석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수행 내용 </a:t>
            </a:r>
            <a:r>
              <a:rPr lang="en-US" altLang="ko-KR" dirty="0" smtClean="0"/>
              <a:t>/ </a:t>
            </a:r>
            <a:r>
              <a:rPr lang="ko-KR" altLang="en-US" dirty="0"/>
              <a:t> 요구사항의 시스템화 타당성 분석하기</a:t>
            </a:r>
          </a:p>
          <a:p>
            <a:r>
              <a:rPr lang="ko-KR" altLang="en-US" dirty="0" smtClean="0"/>
              <a:t>수행 </a:t>
            </a:r>
            <a:r>
              <a:rPr lang="ko-KR" altLang="en-US" dirty="0" smtClean="0"/>
              <a:t>순서</a:t>
            </a:r>
          </a:p>
          <a:p>
            <a:r>
              <a:rPr lang="en-US" altLang="ko-KR" dirty="0" smtClean="0"/>
              <a:t>1.</a:t>
            </a:r>
            <a:r>
              <a:rPr lang="ko-KR" altLang="en-US" dirty="0" smtClean="0"/>
              <a:t> </a:t>
            </a:r>
            <a:r>
              <a:rPr lang="ko-KR" altLang="en-US" dirty="0"/>
              <a:t>요구사항 목록에 타당성 분석을 위한 속성을 추가하고 타당성 분석 결과를 </a:t>
            </a:r>
            <a:r>
              <a:rPr lang="ko-KR" altLang="en-US" dirty="0" smtClean="0"/>
              <a:t>기록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49" y="3010638"/>
            <a:ext cx="10418708" cy="225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54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7914"/>
            <a:ext cx="5210175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71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요구사항의 시스템화 타당성 분석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>
              <a:lnSpc>
                <a:spcPct val="120000"/>
              </a:lnSpc>
            </a:pPr>
            <a:r>
              <a:rPr lang="en-US" altLang="ko-KR" dirty="0"/>
              <a:t>(1) </a:t>
            </a:r>
            <a:r>
              <a:rPr lang="ko-KR" altLang="en-US" dirty="0"/>
              <a:t>요구사항 유형이 </a:t>
            </a:r>
            <a:r>
              <a:rPr lang="ko-KR" altLang="en-US" dirty="0"/>
              <a:t>비기능이고</a:t>
            </a:r>
            <a:r>
              <a:rPr lang="en-US" altLang="ko-KR" dirty="0"/>
              <a:t>, </a:t>
            </a:r>
            <a:r>
              <a:rPr lang="ko-KR" altLang="en-US" dirty="0"/>
              <a:t>품질 속성이 성능인 경우</a:t>
            </a:r>
            <a:r>
              <a:rPr lang="en-US" altLang="ko-KR" dirty="0"/>
              <a:t>, </a:t>
            </a:r>
            <a:r>
              <a:rPr lang="ko-KR" altLang="en-US" dirty="0"/>
              <a:t>요구되는 성능과 용량이 </a:t>
            </a:r>
            <a:r>
              <a:rPr lang="ko-KR" altLang="en-US" dirty="0" smtClean="0"/>
              <a:t>시스템 </a:t>
            </a:r>
            <a:r>
              <a:rPr lang="ko-KR" altLang="en-US" dirty="0"/>
              <a:t>용량산정</a:t>
            </a:r>
            <a:r>
              <a:rPr lang="ko-KR" altLang="en-US" dirty="0"/>
              <a:t> 결과 엑셀</a:t>
            </a:r>
            <a:r>
              <a:rPr lang="en-US" altLang="ko-KR" dirty="0"/>
              <a:t>(Excel) </a:t>
            </a:r>
            <a:r>
              <a:rPr lang="ko-KR" altLang="en-US" dirty="0"/>
              <a:t>파일과 비교하여 적합한지 </a:t>
            </a:r>
            <a:r>
              <a:rPr lang="ko-KR" altLang="en-US" dirty="0" smtClean="0"/>
              <a:t>검토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(2) </a:t>
            </a:r>
            <a:r>
              <a:rPr lang="ko-KR" altLang="en-US" dirty="0"/>
              <a:t>타 시스템과 연계 및 인터페이스에 대한 요구사항인 경우</a:t>
            </a:r>
            <a:r>
              <a:rPr lang="en-US" altLang="ko-KR" dirty="0"/>
              <a:t>, </a:t>
            </a:r>
            <a:r>
              <a:rPr lang="ko-KR" altLang="en-US" dirty="0"/>
              <a:t>현행 시스템 </a:t>
            </a:r>
            <a:r>
              <a:rPr lang="ko-KR" altLang="en-US" dirty="0" smtClean="0"/>
              <a:t>분석서</a:t>
            </a:r>
            <a:r>
              <a:rPr lang="ko-KR" altLang="en-US" dirty="0" smtClean="0"/>
              <a:t> 상의 </a:t>
            </a:r>
            <a:r>
              <a:rPr lang="ko-KR" altLang="en-US" dirty="0"/>
              <a:t>시스템 인터페이스 현황과 네트워크 구성도</a:t>
            </a:r>
            <a:r>
              <a:rPr lang="en-US" altLang="ko-KR" dirty="0"/>
              <a:t>, </a:t>
            </a:r>
            <a:r>
              <a:rPr lang="ko-KR" altLang="en-US" dirty="0"/>
              <a:t>사용자 면담 기록 등을 </a:t>
            </a:r>
            <a:r>
              <a:rPr lang="ko-KR" altLang="en-US" dirty="0" smtClean="0"/>
              <a:t>파악하여 </a:t>
            </a:r>
            <a:r>
              <a:rPr lang="ko-KR" altLang="en-US" dirty="0"/>
              <a:t>상호 운용이 가능한지 </a:t>
            </a:r>
            <a:r>
              <a:rPr lang="ko-KR" altLang="en-US" dirty="0" smtClean="0"/>
              <a:t>검토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(3) </a:t>
            </a:r>
            <a:r>
              <a:rPr lang="ko-KR" altLang="en-US" dirty="0"/>
              <a:t>요구사항을 만족시키기 위하여 요구되는 기술이 시장 성숙도가 낮고 </a:t>
            </a:r>
            <a:r>
              <a:rPr lang="ko-KR" altLang="en-US" dirty="0" smtClean="0"/>
              <a:t>트렌드와 </a:t>
            </a:r>
            <a:endParaRPr lang="ko-KR" altLang="en-US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일치하지 않아 관련된 소프트웨어나 하드웨어 환경 구축이 어렵고 관련 전문 </a:t>
            </a:r>
            <a:r>
              <a:rPr lang="ko-KR" altLang="en-US" dirty="0" smtClean="0"/>
              <a:t>지식이나 </a:t>
            </a:r>
            <a:r>
              <a:rPr lang="ko-KR" altLang="en-US" dirty="0"/>
              <a:t>전문가를 조달하기 어려운지 </a:t>
            </a:r>
            <a:r>
              <a:rPr lang="ko-KR" altLang="en-US" dirty="0" smtClean="0"/>
              <a:t>검토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(4) </a:t>
            </a:r>
            <a:r>
              <a:rPr lang="ko-KR" altLang="en-US" dirty="0"/>
              <a:t>요구사항을 만족시키기 위하여 적용한 기술의 복잡성 때문에 시스템을 구축하기 </a:t>
            </a:r>
            <a:r>
              <a:rPr lang="ko-KR" altLang="en-US" dirty="0" smtClean="0"/>
              <a:t>위한 </a:t>
            </a:r>
            <a:r>
              <a:rPr lang="ko-KR" altLang="en-US" dirty="0"/>
              <a:t>인력 자원 및 기간이 계획을 초과하여 추가적인 비용이 발생하는지 여부를 </a:t>
            </a:r>
            <a:r>
              <a:rPr lang="ko-KR" altLang="en-US" dirty="0" smtClean="0"/>
              <a:t>검토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(5) </a:t>
            </a:r>
            <a:r>
              <a:rPr lang="ko-KR" altLang="en-US" dirty="0"/>
              <a:t>요구사항을 만족시키기 위하여 적용한 기술을 기반으로 개발이나 문제 해결 </a:t>
            </a:r>
            <a:r>
              <a:rPr lang="ko-KR" altLang="en-US" dirty="0" smtClean="0"/>
              <a:t>등을 </a:t>
            </a:r>
            <a:r>
              <a:rPr lang="ko-KR" altLang="en-US" dirty="0"/>
              <a:t>조직 내 인적 자원으로 수행하기 어려워 외부 지원을 받아야 함으로써 </a:t>
            </a:r>
            <a:r>
              <a:rPr lang="ko-KR" altLang="en-US" dirty="0" smtClean="0"/>
              <a:t>추가적인 </a:t>
            </a:r>
            <a:r>
              <a:rPr lang="ko-KR" altLang="en-US" dirty="0"/>
              <a:t>비용이 발생하고 시스템 성공 가능성이 저하되는지 여부를 </a:t>
            </a:r>
            <a:r>
              <a:rPr lang="ko-KR" altLang="en-US" dirty="0" smtClean="0"/>
              <a:t>검토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(6) </a:t>
            </a:r>
            <a:r>
              <a:rPr lang="ko-KR" altLang="en-US" dirty="0"/>
              <a:t>요구사항을 만족시키기 위하여 적용한 기술을 사용하기 위해서 특허 사용료를 </a:t>
            </a:r>
            <a:r>
              <a:rPr lang="ko-KR" altLang="en-US" dirty="0" smtClean="0"/>
              <a:t>지불해야 </a:t>
            </a:r>
            <a:r>
              <a:rPr lang="ko-KR" altLang="en-US" dirty="0"/>
              <a:t>하거나</a:t>
            </a:r>
            <a:r>
              <a:rPr lang="en-US" altLang="ko-KR" dirty="0"/>
              <a:t>, </a:t>
            </a:r>
            <a:r>
              <a:rPr lang="ko-KR" altLang="en-US" dirty="0"/>
              <a:t>추가적인 라이선스를 구매하거나</a:t>
            </a:r>
            <a:r>
              <a:rPr lang="en-US" altLang="ko-KR" dirty="0"/>
              <a:t>, </a:t>
            </a:r>
            <a:r>
              <a:rPr lang="ko-KR" altLang="en-US" dirty="0"/>
              <a:t>특정 업체의 </a:t>
            </a:r>
            <a:r>
              <a:rPr lang="ko-KR" altLang="en-US" dirty="0" smtClean="0"/>
              <a:t>상용 기술 지원에 </a:t>
            </a:r>
            <a:r>
              <a:rPr lang="ko-KR" altLang="en-US" dirty="0"/>
              <a:t>의존해야 하는지 여부를 </a:t>
            </a:r>
            <a:r>
              <a:rPr lang="ko-KR" altLang="en-US" dirty="0" smtClean="0"/>
              <a:t>검토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996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학습 </a:t>
            </a:r>
            <a:r>
              <a:rPr lang="ko-KR" altLang="en-US" dirty="0" smtClean="0"/>
              <a:t>목표</a:t>
            </a:r>
            <a:r>
              <a:rPr lang="en-US" altLang="ko-KR" dirty="0" smtClean="0"/>
              <a:t>(</a:t>
            </a:r>
            <a:r>
              <a:rPr lang="ko-KR" altLang="en-US" dirty="0"/>
              <a:t>요구사항 </a:t>
            </a:r>
            <a:r>
              <a:rPr lang="ko-KR" altLang="en-US" dirty="0" smtClean="0"/>
              <a:t>정의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소프트웨어 공학기술의 요구사항 분석 기법을 활용하여 업무 분석가가 정의한 응용 소프트웨어의 요구사항을 확인할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/>
              <a:t>업무 분석가가 분석한 요구사항에 대해 정의된 </a:t>
            </a:r>
            <a:r>
              <a:rPr lang="ko-KR" altLang="en-US" dirty="0" smtClean="0"/>
              <a:t>검증 기준과 </a:t>
            </a:r>
            <a:r>
              <a:rPr lang="ko-KR" altLang="en-US" dirty="0"/>
              <a:t>절차에 따라서 요구사항 을 확인할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682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요구사항의 시스템화 타당성 분석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2.</a:t>
            </a:r>
            <a:r>
              <a:rPr lang="ko-KR" altLang="en-US" dirty="0"/>
              <a:t> 요구사항의 시스템화 타당성 분석 결과를 요구사항 관련 이해관계자가 </a:t>
            </a:r>
            <a:r>
              <a:rPr lang="ko-KR" altLang="en-US" dirty="0" smtClean="0"/>
              <a:t>검증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요구사항의 </a:t>
            </a:r>
            <a:r>
              <a:rPr lang="ko-KR" altLang="en-US" dirty="0"/>
              <a:t>시스템화 타당성 분석 결과를 요구사항 관련 이해관계자에게 배포하여 </a:t>
            </a:r>
            <a:r>
              <a:rPr lang="ko-KR" altLang="en-US" dirty="0" smtClean="0"/>
              <a:t>사전 </a:t>
            </a:r>
            <a:r>
              <a:rPr lang="ko-KR" altLang="en-US" dirty="0"/>
              <a:t>검토를 </a:t>
            </a:r>
            <a:r>
              <a:rPr lang="ko-KR" altLang="en-US" dirty="0" smtClean="0"/>
              <a:t>요청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ko-KR" altLang="en-US" dirty="0"/>
              <a:t>시스템화 타당성 분석 결과 검증을 위한 회의 이전에 관련 이해관계자가 사전 </a:t>
            </a:r>
            <a:r>
              <a:rPr lang="ko-KR" altLang="en-US" dirty="0" smtClean="0"/>
              <a:t>검토를 </a:t>
            </a:r>
            <a:r>
              <a:rPr lang="ko-KR" altLang="en-US" dirty="0"/>
              <a:t>하도록 함으로써 검증 작업이 효과적 효율적으로 진행될 수 있도록 만들기 위한 </a:t>
            </a:r>
            <a:r>
              <a:rPr lang="ko-KR" altLang="en-US" dirty="0" smtClean="0"/>
              <a:t>것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en-US" altLang="ko-KR" dirty="0"/>
              <a:t>2. </a:t>
            </a:r>
            <a:r>
              <a:rPr lang="ko-KR" altLang="en-US" dirty="0"/>
              <a:t>관련 이해관계자가 모여 시스템화 타당성 분석 결과를 </a:t>
            </a:r>
            <a:r>
              <a:rPr lang="ko-KR" altLang="en-US" dirty="0" smtClean="0"/>
              <a:t>검증</a:t>
            </a:r>
            <a:r>
              <a:rPr lang="en-US" altLang="ko-KR" dirty="0" smtClean="0"/>
              <a:t>. </a:t>
            </a:r>
            <a:r>
              <a:rPr lang="ko-KR" altLang="en-US" dirty="0" smtClean="0"/>
              <a:t>관련 </a:t>
            </a:r>
            <a:r>
              <a:rPr lang="ko-KR" altLang="en-US" dirty="0"/>
              <a:t>이해관계자 간 이견이 있을 수 있으므로 모든 관련 이해관계자가 검증 </a:t>
            </a:r>
            <a:r>
              <a:rPr lang="ko-KR" altLang="en-US" dirty="0" smtClean="0"/>
              <a:t>회의에 참여하는 </a:t>
            </a:r>
            <a:r>
              <a:rPr lang="ko-KR" altLang="en-US" dirty="0"/>
              <a:t>것이 </a:t>
            </a:r>
            <a:r>
              <a:rPr lang="ko-KR" altLang="en-US" dirty="0" smtClean="0"/>
              <a:t>중요</a:t>
            </a:r>
            <a:endParaRPr lang="en-US" altLang="ko-KR" dirty="0"/>
          </a:p>
          <a:p>
            <a:pPr lvl="1"/>
            <a:r>
              <a:rPr lang="en-US" altLang="ko-KR" dirty="0"/>
              <a:t>3. </a:t>
            </a:r>
            <a:r>
              <a:rPr lang="ko-KR" altLang="en-US" dirty="0"/>
              <a:t>타당성 분석 결과에 이견이 있는 경우 프로젝트 관리자</a:t>
            </a:r>
            <a:r>
              <a:rPr lang="en-US" altLang="ko-KR" dirty="0"/>
              <a:t>(Project Manager)</a:t>
            </a:r>
            <a:r>
              <a:rPr lang="ko-KR" altLang="en-US" dirty="0"/>
              <a:t>의 중재 </a:t>
            </a:r>
            <a:r>
              <a:rPr lang="ko-KR" altLang="en-US" dirty="0" smtClean="0"/>
              <a:t>하에 </a:t>
            </a:r>
            <a:r>
              <a:rPr lang="ko-KR" altLang="en-US" dirty="0"/>
              <a:t>합의를 </a:t>
            </a:r>
            <a:r>
              <a:rPr lang="ko-KR" altLang="en-US" dirty="0" smtClean="0"/>
              <a:t>도출</a:t>
            </a:r>
            <a:r>
              <a:rPr lang="en-US" altLang="ko-KR" dirty="0" smtClean="0"/>
              <a:t>. </a:t>
            </a:r>
            <a:r>
              <a:rPr lang="ko-KR" altLang="en-US" dirty="0" smtClean="0"/>
              <a:t>요구사항의 </a:t>
            </a:r>
            <a:r>
              <a:rPr lang="ko-KR" altLang="en-US" dirty="0"/>
              <a:t>시스템화 타당성 분석 결과가 관련 이해관계자 간 이견이 있는 상태로 </a:t>
            </a:r>
            <a:r>
              <a:rPr lang="ko-KR" altLang="en-US" dirty="0" smtClean="0"/>
              <a:t>남아 </a:t>
            </a:r>
            <a:r>
              <a:rPr lang="ko-KR" altLang="en-US" dirty="0"/>
              <a:t>있지 않도록 프로젝트 관리자의 중재 하에 타당성 분석 결과의 이견을 </a:t>
            </a:r>
            <a:r>
              <a:rPr lang="ko-KR" altLang="en-US" dirty="0" smtClean="0"/>
              <a:t>해소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1835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요구사항의 시스템화 타당성 분석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</a:t>
            </a:r>
            <a:r>
              <a:rPr lang="en-US" altLang="ko-KR" dirty="0" smtClean="0"/>
              <a:t>.</a:t>
            </a:r>
            <a:r>
              <a:rPr lang="ko-KR" altLang="en-US" dirty="0"/>
              <a:t> 이해관계자 검증을 거친 타당성 분석 결과를 확인하고 배포 및 </a:t>
            </a:r>
            <a:r>
              <a:rPr lang="ko-KR" altLang="en-US" dirty="0" smtClean="0"/>
              <a:t>공유</a:t>
            </a:r>
            <a:endParaRPr lang="en-US" altLang="ko-KR" dirty="0" smtClean="0"/>
          </a:p>
          <a:p>
            <a:pPr lvl="1"/>
            <a:r>
              <a:rPr lang="ko-KR" altLang="en-US" dirty="0"/>
              <a:t>이해관계자 검증을 거친 타당성 분석 결과를 의사 결정자가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pPr lvl="1"/>
            <a:r>
              <a:rPr lang="ko-KR" altLang="en-US" dirty="0"/>
              <a:t>확정된 타당성 분석 결과를 이해관계자에게 배포하여 </a:t>
            </a:r>
            <a:r>
              <a:rPr lang="ko-KR" altLang="en-US" dirty="0" smtClean="0"/>
              <a:t>공유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수행 팁</a:t>
            </a:r>
            <a:endParaRPr lang="en-US" altLang="ko-KR" dirty="0" smtClean="0"/>
          </a:p>
          <a:p>
            <a:pPr lvl="1"/>
            <a:r>
              <a:rPr lang="ko-KR" altLang="en-US" dirty="0"/>
              <a:t> 기술의 복잡성</a:t>
            </a:r>
            <a:r>
              <a:rPr lang="en-US" altLang="ko-KR" dirty="0"/>
              <a:t>, </a:t>
            </a:r>
            <a:r>
              <a:rPr lang="ko-KR" altLang="en-US" dirty="0"/>
              <a:t>검증 여부</a:t>
            </a:r>
            <a:r>
              <a:rPr lang="en-US" altLang="ko-KR" dirty="0"/>
              <a:t>, </a:t>
            </a:r>
            <a:r>
              <a:rPr lang="ko-KR" altLang="en-US" dirty="0"/>
              <a:t>의존성 등 기술적 위험  분석 시 위험의 발생 가능성과 </a:t>
            </a:r>
            <a:r>
              <a:rPr lang="ko-KR" altLang="en-US" dirty="0"/>
              <a:t>영향도를</a:t>
            </a:r>
            <a:r>
              <a:rPr lang="ko-KR" altLang="en-US" dirty="0"/>
              <a:t> 동시에 </a:t>
            </a:r>
            <a:r>
              <a:rPr lang="ko-KR" altLang="en-US" dirty="0" smtClean="0"/>
              <a:t>고려해야 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70404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요구사항의 시스템화 타당성 </a:t>
            </a:r>
            <a:r>
              <a:rPr lang="ko-KR" altLang="en-US" dirty="0" smtClean="0"/>
              <a:t>분석</a:t>
            </a:r>
            <a:r>
              <a:rPr lang="en-US" altLang="ko-KR" dirty="0" smtClean="0"/>
              <a:t>(</a:t>
            </a:r>
            <a:r>
              <a:rPr lang="ko-KR" altLang="en-US" dirty="0"/>
              <a:t>교수</a:t>
            </a:r>
            <a:r>
              <a:rPr lang="en-US" altLang="ko-KR" dirty="0"/>
              <a:t>·</a:t>
            </a:r>
            <a:r>
              <a:rPr lang="ko-KR" altLang="en-US" dirty="0"/>
              <a:t>학습 </a:t>
            </a:r>
            <a:r>
              <a:rPr lang="ko-KR" altLang="en-US" dirty="0" smtClean="0"/>
              <a:t>방법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ko-KR" altLang="en-US" dirty="0"/>
              <a:t>요구공학</a:t>
            </a:r>
            <a:r>
              <a:rPr lang="en-US" altLang="ko-KR" dirty="0"/>
              <a:t>, </a:t>
            </a:r>
            <a:r>
              <a:rPr lang="ko-KR" altLang="en-US" dirty="0"/>
              <a:t>요구사항 분석 기법</a:t>
            </a:r>
            <a:r>
              <a:rPr lang="en-US" altLang="ko-KR" dirty="0"/>
              <a:t>, </a:t>
            </a:r>
            <a:r>
              <a:rPr lang="ko-KR" altLang="en-US" dirty="0"/>
              <a:t>유스케이스</a:t>
            </a:r>
            <a:r>
              <a:rPr lang="ko-KR" altLang="en-US" dirty="0"/>
              <a:t> 모델링</a:t>
            </a:r>
            <a:r>
              <a:rPr lang="en-US" altLang="ko-KR" dirty="0"/>
              <a:t>, </a:t>
            </a:r>
            <a:r>
              <a:rPr lang="ko-KR" altLang="en-US" dirty="0"/>
              <a:t>요구사항 검증 등의 내용을 </a:t>
            </a:r>
            <a:r>
              <a:rPr lang="ko-KR" altLang="en-US" dirty="0" smtClean="0"/>
              <a:t>학습</a:t>
            </a:r>
            <a:endParaRPr lang="en-US" altLang="ko-KR" dirty="0" smtClean="0"/>
          </a:p>
          <a:p>
            <a:r>
              <a:rPr lang="ko-KR" altLang="en-US" dirty="0" smtClean="0"/>
              <a:t>요구사항 </a:t>
            </a:r>
            <a:r>
              <a:rPr lang="ko-KR" altLang="en-US" dirty="0"/>
              <a:t>종류 중 기능과 </a:t>
            </a:r>
            <a:r>
              <a:rPr lang="ko-KR" altLang="en-US" dirty="0"/>
              <a:t>비기능의</a:t>
            </a:r>
            <a:r>
              <a:rPr lang="ko-KR" altLang="en-US" dirty="0"/>
              <a:t> 차이를 이해하고 </a:t>
            </a:r>
            <a:r>
              <a:rPr lang="ko-KR" altLang="en-US" dirty="0"/>
              <a:t>비기능</a:t>
            </a:r>
            <a:r>
              <a:rPr lang="ko-KR" altLang="en-US" dirty="0"/>
              <a:t> 요구사항의 종류가 무엇이 있는지 학습</a:t>
            </a:r>
            <a:endParaRPr lang="en-US" altLang="ko-KR" dirty="0" smtClean="0"/>
          </a:p>
          <a:p>
            <a:r>
              <a:rPr lang="ko-KR" altLang="en-US" dirty="0"/>
              <a:t> 개념 모델링과 </a:t>
            </a:r>
            <a:r>
              <a:rPr lang="ko-KR" altLang="en-US" dirty="0"/>
              <a:t>유스케이스</a:t>
            </a:r>
            <a:r>
              <a:rPr lang="ko-KR" altLang="en-US" dirty="0"/>
              <a:t> 모델링에 대하여 </a:t>
            </a:r>
            <a:endParaRPr lang="en-US" altLang="ko-KR" dirty="0"/>
          </a:p>
          <a:p>
            <a:r>
              <a:rPr lang="ko-KR" altLang="en-US" dirty="0" smtClean="0"/>
              <a:t>현행 </a:t>
            </a:r>
            <a:r>
              <a:rPr lang="ko-KR" altLang="en-US" dirty="0"/>
              <a:t>시스템 </a:t>
            </a:r>
            <a:r>
              <a:rPr lang="ko-KR" altLang="en-US" dirty="0"/>
              <a:t>분석서</a:t>
            </a:r>
            <a:r>
              <a:rPr lang="en-US" altLang="ko-KR" dirty="0"/>
              <a:t>, </a:t>
            </a:r>
            <a:r>
              <a:rPr lang="ko-KR" altLang="en-US" dirty="0"/>
              <a:t>사용자 면담 기록</a:t>
            </a:r>
            <a:r>
              <a:rPr lang="en-US" altLang="ko-KR" dirty="0"/>
              <a:t>, </a:t>
            </a:r>
            <a:r>
              <a:rPr lang="ko-KR" altLang="en-US" dirty="0"/>
              <a:t>요구사항 목록</a:t>
            </a:r>
            <a:r>
              <a:rPr lang="en-US" altLang="ko-KR" dirty="0"/>
              <a:t>, </a:t>
            </a:r>
            <a:r>
              <a:rPr lang="ko-KR" altLang="en-US" dirty="0"/>
              <a:t>유스케이스</a:t>
            </a:r>
            <a:r>
              <a:rPr lang="ko-KR" altLang="en-US" dirty="0"/>
              <a:t> 명세서</a:t>
            </a:r>
            <a:r>
              <a:rPr lang="en-US" altLang="ko-KR" dirty="0"/>
              <a:t>, </a:t>
            </a:r>
            <a:r>
              <a:rPr lang="ko-KR" altLang="en-US" dirty="0"/>
              <a:t>시스템 </a:t>
            </a:r>
            <a:r>
              <a:rPr lang="ko-KR" altLang="en-US" dirty="0"/>
              <a:t>용량산정</a:t>
            </a:r>
            <a:r>
              <a:rPr lang="ko-KR" altLang="en-US" dirty="0"/>
              <a:t> 결과 엑셀</a:t>
            </a:r>
            <a:r>
              <a:rPr lang="en-US" altLang="ko-KR" dirty="0"/>
              <a:t>(Excel) </a:t>
            </a:r>
            <a:r>
              <a:rPr lang="ko-KR" altLang="en-US" dirty="0"/>
              <a:t>파일을 활용하여 </a:t>
            </a:r>
            <a:r>
              <a:rPr lang="ko-KR" altLang="en-US" dirty="0" smtClean="0"/>
              <a:t>학습</a:t>
            </a:r>
            <a:endParaRPr lang="en-US" altLang="ko-KR" dirty="0" smtClean="0"/>
          </a:p>
          <a:p>
            <a:r>
              <a:rPr lang="ko-KR" altLang="en-US" dirty="0"/>
              <a:t>유스케이스</a:t>
            </a:r>
            <a:r>
              <a:rPr lang="ko-KR" altLang="en-US" dirty="0"/>
              <a:t> 다이어그램 등을 </a:t>
            </a:r>
            <a:r>
              <a:rPr lang="en-US" altLang="ko-KR" dirty="0"/>
              <a:t>UML </a:t>
            </a:r>
            <a:r>
              <a:rPr lang="ko-KR" altLang="en-US" dirty="0"/>
              <a:t>저작 도구를 사용하여 다룰 수 있도록 기본적인 사용법을 학습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22962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부록</a:t>
            </a:r>
            <a:r>
              <a:rPr lang="en-US" altLang="ko-KR" dirty="0" smtClean="0"/>
              <a:t>(</a:t>
            </a:r>
            <a:r>
              <a:rPr lang="ko-KR" altLang="en-US" dirty="0" smtClean="0"/>
              <a:t>참조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면담 기록</a:t>
            </a:r>
            <a:r>
              <a:rPr lang="en-US" altLang="ko-KR" dirty="0" smtClean="0"/>
              <a:t>(</a:t>
            </a:r>
            <a:r>
              <a:rPr lang="ko-KR" altLang="en-US" dirty="0" smtClean="0"/>
              <a:t>회의록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요구사항 정의서</a:t>
            </a:r>
            <a:endParaRPr lang="en-US" altLang="ko-KR" dirty="0" smtClean="0"/>
          </a:p>
          <a:p>
            <a:r>
              <a:rPr lang="ko-KR" altLang="en-US" dirty="0" smtClean="0"/>
              <a:t>유스케이스</a:t>
            </a:r>
            <a:r>
              <a:rPr lang="ko-KR" altLang="en-US" dirty="0" smtClean="0"/>
              <a:t> 명세서</a:t>
            </a:r>
            <a:endParaRPr lang="en-US" altLang="ko-KR" dirty="0" smtClean="0"/>
          </a:p>
          <a:p>
            <a:r>
              <a:rPr lang="ko-KR" altLang="en-US" dirty="0" smtClean="0"/>
              <a:t>액터</a:t>
            </a:r>
            <a:r>
              <a:rPr lang="ko-KR" altLang="en-US" dirty="0" smtClean="0"/>
              <a:t> 목록</a:t>
            </a:r>
            <a:endParaRPr lang="en-US" altLang="ko-KR" dirty="0" smtClean="0"/>
          </a:p>
          <a:p>
            <a:r>
              <a:rPr lang="ko-KR" altLang="en-US" dirty="0" smtClean="0"/>
              <a:t>유스케이스</a:t>
            </a:r>
            <a:r>
              <a:rPr lang="ko-KR" altLang="en-US" dirty="0" smtClean="0"/>
              <a:t> 목록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6573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 </a:t>
            </a:r>
            <a:r>
              <a:rPr lang="ko-KR" altLang="en-US" dirty="0"/>
              <a:t>요구사항 확인하기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30617"/>
            <a:ext cx="10515600" cy="524679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I</a:t>
            </a:r>
            <a:r>
              <a:rPr lang="en-US" altLang="ko-KR" dirty="0" smtClean="0"/>
              <a:t>.</a:t>
            </a:r>
            <a:r>
              <a:rPr lang="ko-KR" altLang="en-US" dirty="0"/>
              <a:t> </a:t>
            </a:r>
            <a:r>
              <a:rPr lang="ko-KR" altLang="en-US" dirty="0" smtClean="0"/>
              <a:t>요구공학의</a:t>
            </a:r>
            <a:r>
              <a:rPr lang="ko-KR" altLang="en-US" dirty="0" smtClean="0"/>
              <a:t> 개요</a:t>
            </a:r>
            <a:endParaRPr lang="en-US" altLang="ko-KR" dirty="0"/>
          </a:p>
          <a:p>
            <a:r>
              <a:rPr lang="ko-KR" altLang="en-US" dirty="0" smtClean="0"/>
              <a:t>정의</a:t>
            </a:r>
            <a:endParaRPr lang="en-US" altLang="ko-KR" dirty="0" smtClean="0"/>
          </a:p>
          <a:p>
            <a:pPr lvl="1"/>
            <a:r>
              <a:rPr lang="ko-KR" altLang="en-US" dirty="0"/>
              <a:t>요구사항을 정의하고</a:t>
            </a:r>
            <a:r>
              <a:rPr lang="en-US" altLang="ko-KR" dirty="0"/>
              <a:t>, </a:t>
            </a:r>
            <a:r>
              <a:rPr lang="ko-KR" altLang="en-US" dirty="0"/>
              <a:t>문서화하고</a:t>
            </a:r>
            <a:r>
              <a:rPr lang="en-US" altLang="ko-KR" dirty="0"/>
              <a:t>, </a:t>
            </a:r>
            <a:r>
              <a:rPr lang="ko-KR" altLang="en-US" dirty="0"/>
              <a:t>관리하는 </a:t>
            </a:r>
            <a:r>
              <a:rPr lang="ko-KR" altLang="en-US" dirty="0" smtClean="0"/>
              <a:t>프로세스를 </a:t>
            </a:r>
            <a:r>
              <a:rPr lang="ko-KR" altLang="en-US" dirty="0"/>
              <a:t>의미한다 </a:t>
            </a:r>
            <a:endParaRPr lang="en-US" altLang="ko-KR" dirty="0" smtClean="0"/>
          </a:p>
          <a:p>
            <a:r>
              <a:rPr lang="ko-KR" altLang="en-US" dirty="0" smtClean="0"/>
              <a:t>요구 사항 개발 프로세스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49" y="2459420"/>
            <a:ext cx="9843596" cy="439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96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요구사항 확인하기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요구사항 도출</a:t>
            </a:r>
            <a:r>
              <a:rPr lang="en-US" altLang="ko-KR" dirty="0"/>
              <a:t>(Requirement Elicitation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소프트웨어가 해결해야 할 문제를 이해하는 첫 번째 </a:t>
            </a:r>
            <a:r>
              <a:rPr lang="ko-KR" altLang="en-US" dirty="0" smtClean="0"/>
              <a:t>단계</a:t>
            </a:r>
            <a:endParaRPr lang="en-US" altLang="ko-KR" dirty="0" smtClean="0"/>
          </a:p>
          <a:p>
            <a:pPr lvl="1"/>
            <a:r>
              <a:rPr lang="ko-KR" altLang="en-US" dirty="0"/>
              <a:t>요구사항이 어디에 있고</a:t>
            </a:r>
            <a:r>
              <a:rPr lang="en-US" altLang="ko-KR" dirty="0"/>
              <a:t>, </a:t>
            </a:r>
            <a:r>
              <a:rPr lang="ko-KR" altLang="en-US" dirty="0"/>
              <a:t>어떻게 수집할 것인가와 </a:t>
            </a:r>
            <a:r>
              <a:rPr lang="ko-KR" altLang="en-US" dirty="0" smtClean="0"/>
              <a:t>관련</a:t>
            </a:r>
            <a:endParaRPr lang="en-US" altLang="ko-KR" dirty="0" smtClean="0"/>
          </a:p>
          <a:p>
            <a:pPr lvl="1"/>
            <a:r>
              <a:rPr lang="ko-KR" altLang="en-US" dirty="0"/>
              <a:t>이해관계자</a:t>
            </a:r>
            <a:r>
              <a:rPr lang="en-US" altLang="ko-KR" dirty="0"/>
              <a:t>(Stakeholder)</a:t>
            </a:r>
            <a:r>
              <a:rPr lang="ko-KR" altLang="en-US" dirty="0"/>
              <a:t>가 식별되고</a:t>
            </a:r>
            <a:r>
              <a:rPr lang="en-US" altLang="ko-KR" dirty="0"/>
              <a:t>, </a:t>
            </a:r>
            <a:r>
              <a:rPr lang="ko-KR" altLang="en-US" dirty="0"/>
              <a:t>개발 팀과 고객 사이의 관계가 </a:t>
            </a:r>
            <a:r>
              <a:rPr lang="ko-KR" altLang="en-US" dirty="0" smtClean="0"/>
              <a:t>만들어진다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/>
              <a:t>다양한 이해관계자와 효율적인 의사소통이 </a:t>
            </a:r>
            <a:r>
              <a:rPr lang="ko-KR" altLang="en-US" dirty="0" smtClean="0"/>
              <a:t>중요</a:t>
            </a:r>
            <a:endParaRPr lang="en-US" altLang="ko-KR" dirty="0" smtClean="0"/>
          </a:p>
          <a:p>
            <a:r>
              <a:rPr lang="ko-KR" altLang="en-US" dirty="0"/>
              <a:t>요구사항 분석</a:t>
            </a:r>
            <a:r>
              <a:rPr lang="en-US" altLang="ko-KR" dirty="0"/>
              <a:t>(Requirement Analysis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요구사항들 간 상충되는 것을 </a:t>
            </a:r>
            <a:r>
              <a:rPr lang="ko-KR" altLang="en-US" dirty="0" smtClean="0"/>
              <a:t>해결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소프트웨어의 </a:t>
            </a:r>
            <a:r>
              <a:rPr lang="ko-KR" altLang="en-US" dirty="0"/>
              <a:t>범위를 </a:t>
            </a:r>
            <a:r>
              <a:rPr lang="ko-KR" altLang="en-US" dirty="0" smtClean="0"/>
              <a:t>파악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소프트웨어가 </a:t>
            </a:r>
            <a:r>
              <a:rPr lang="ko-KR" altLang="en-US" dirty="0"/>
              <a:t>환경과 어떻게 상호 작용하는지 </a:t>
            </a:r>
            <a:r>
              <a:rPr lang="ko-KR" altLang="en-US" dirty="0" smtClean="0"/>
              <a:t>이해</a:t>
            </a:r>
            <a:endParaRPr lang="en-US" altLang="ko-KR" dirty="0" smtClean="0"/>
          </a:p>
          <a:p>
            <a:pPr lvl="1"/>
            <a:r>
              <a:rPr lang="ko-KR" altLang="en-US" dirty="0"/>
              <a:t>시스템 요구사항을 정제하여 소프트웨어 요구사항을 </a:t>
            </a:r>
            <a:r>
              <a:rPr lang="ko-KR" altLang="en-US" dirty="0" smtClean="0"/>
              <a:t>도출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870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요구사항 확인하기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요구사항 명세</a:t>
            </a:r>
            <a:r>
              <a:rPr lang="en-US" altLang="ko-KR" dirty="0"/>
              <a:t>(Requirement Specification)</a:t>
            </a:r>
          </a:p>
          <a:p>
            <a:pPr lvl="1"/>
            <a:r>
              <a:rPr lang="ko-KR" altLang="en-US" dirty="0"/>
              <a:t>요구사항 </a:t>
            </a:r>
            <a:r>
              <a:rPr lang="ko-KR" altLang="en-US" dirty="0" smtClean="0"/>
              <a:t>명세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 </a:t>
            </a:r>
            <a:r>
              <a:rPr lang="ko-KR" altLang="en-US" dirty="0"/>
              <a:t>체계적으로 검토</a:t>
            </a:r>
            <a:r>
              <a:rPr lang="en-US" altLang="ko-KR" dirty="0"/>
              <a:t>, </a:t>
            </a:r>
            <a:r>
              <a:rPr lang="ko-KR" altLang="en-US" dirty="0"/>
              <a:t>평가</a:t>
            </a:r>
            <a:r>
              <a:rPr lang="en-US" altLang="ko-KR" dirty="0"/>
              <a:t>, </a:t>
            </a:r>
            <a:r>
              <a:rPr lang="ko-KR" altLang="en-US" dirty="0"/>
              <a:t>승인될 수 있는 문서를 작성하는 </a:t>
            </a:r>
            <a:r>
              <a:rPr lang="ko-KR" altLang="en-US" dirty="0" smtClean="0"/>
              <a:t>것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ko-KR" altLang="en-US" dirty="0" smtClean="0"/>
              <a:t>시스템 </a:t>
            </a:r>
            <a:r>
              <a:rPr lang="ko-KR" altLang="en-US" dirty="0"/>
              <a:t>정의</a:t>
            </a:r>
            <a:r>
              <a:rPr lang="en-US" altLang="ko-KR" dirty="0"/>
              <a:t>, </a:t>
            </a:r>
            <a:r>
              <a:rPr lang="ko-KR" altLang="en-US" dirty="0"/>
              <a:t>시스템 요구사항</a:t>
            </a:r>
            <a:r>
              <a:rPr lang="en-US" altLang="ko-KR" dirty="0"/>
              <a:t>, </a:t>
            </a:r>
            <a:r>
              <a:rPr lang="ko-KR" altLang="en-US" dirty="0"/>
              <a:t>소프트웨어 요구사항을 </a:t>
            </a:r>
            <a:r>
              <a:rPr lang="ko-KR" altLang="en-US" dirty="0" smtClean="0"/>
              <a:t>작성</a:t>
            </a:r>
            <a:r>
              <a:rPr lang="en-US" altLang="ko-KR" dirty="0" smtClean="0"/>
              <a:t>. </a:t>
            </a:r>
          </a:p>
          <a:p>
            <a:r>
              <a:rPr lang="ko-KR" altLang="en-US" dirty="0"/>
              <a:t>요구사항 확인</a:t>
            </a:r>
            <a:r>
              <a:rPr lang="en-US" altLang="ko-KR" dirty="0"/>
              <a:t>(Requirement Validation)</a:t>
            </a:r>
          </a:p>
          <a:p>
            <a:pPr lvl="1"/>
            <a:r>
              <a:rPr lang="ko-KR" altLang="en-US" dirty="0"/>
              <a:t>분석가가 요구사항을 이해했는지 확인</a:t>
            </a:r>
            <a:r>
              <a:rPr lang="en-US" altLang="ko-KR" dirty="0"/>
              <a:t>(Validation)</a:t>
            </a:r>
            <a:r>
              <a:rPr lang="ko-KR" altLang="en-US" dirty="0"/>
              <a:t>이 필요하고</a:t>
            </a:r>
            <a:r>
              <a:rPr lang="en-US" altLang="ko-KR" dirty="0"/>
              <a:t>, </a:t>
            </a:r>
            <a:r>
              <a:rPr lang="ko-KR" altLang="en-US" dirty="0"/>
              <a:t>요구사항 문서가 </a:t>
            </a:r>
            <a:r>
              <a:rPr lang="ko-KR" altLang="en-US" dirty="0" smtClean="0"/>
              <a:t>회사의 </a:t>
            </a:r>
            <a:r>
              <a:rPr lang="ko-KR" altLang="en-US" dirty="0"/>
              <a:t>표준에 적합하고 이해 가능하며</a:t>
            </a:r>
            <a:r>
              <a:rPr lang="en-US" altLang="ko-KR" dirty="0"/>
              <a:t>, </a:t>
            </a:r>
            <a:r>
              <a:rPr lang="ko-KR" altLang="en-US" dirty="0"/>
              <a:t>일관성이 있고</a:t>
            </a:r>
            <a:r>
              <a:rPr lang="en-US" altLang="ko-KR" dirty="0"/>
              <a:t>, </a:t>
            </a:r>
            <a:r>
              <a:rPr lang="ko-KR" altLang="en-US" dirty="0"/>
              <a:t>완전한지</a:t>
            </a:r>
            <a:r>
              <a:rPr lang="ko-KR" altLang="en-US" dirty="0"/>
              <a:t> </a:t>
            </a:r>
            <a:r>
              <a:rPr lang="ko-KR" altLang="en-US" dirty="0" smtClean="0"/>
              <a:t>검증</a:t>
            </a:r>
            <a:r>
              <a:rPr lang="en-US" altLang="ko-KR" dirty="0" smtClean="0"/>
              <a:t>(</a:t>
            </a:r>
            <a:r>
              <a:rPr lang="en-US" altLang="ko-KR" dirty="0"/>
              <a:t>Verification)</a:t>
            </a:r>
            <a:r>
              <a:rPr lang="ko-KR" altLang="en-US" dirty="0"/>
              <a:t>하는 것이 </a:t>
            </a:r>
            <a:r>
              <a:rPr lang="ko-KR" altLang="en-US" dirty="0" smtClean="0"/>
              <a:t>중요</a:t>
            </a:r>
            <a:endParaRPr lang="en-US" altLang="ko-KR" dirty="0" smtClean="0"/>
          </a:p>
          <a:p>
            <a:pPr lvl="1"/>
            <a:r>
              <a:rPr lang="ko-KR" altLang="en-US" dirty="0"/>
              <a:t> 이해관계자들이 문서를 검토해야 하고</a:t>
            </a:r>
            <a:r>
              <a:rPr lang="en-US" altLang="ko-KR" dirty="0"/>
              <a:t>, </a:t>
            </a:r>
            <a:r>
              <a:rPr lang="ko-KR" altLang="en-US" dirty="0"/>
              <a:t>요구사항 정의 문서들에 대해 형상 </a:t>
            </a:r>
            <a:r>
              <a:rPr lang="ko-KR" altLang="en-US" dirty="0" smtClean="0"/>
              <a:t>관리를 </a:t>
            </a:r>
            <a:r>
              <a:rPr lang="ko-KR" altLang="en-US" dirty="0"/>
              <a:t>해야 하는데</a:t>
            </a:r>
            <a:r>
              <a:rPr lang="en-US" altLang="ko-KR" dirty="0"/>
              <a:t>, </a:t>
            </a:r>
            <a:r>
              <a:rPr lang="ko-KR" altLang="en-US" dirty="0"/>
              <a:t>일반적으로 요구사항 관리 툴을 </a:t>
            </a:r>
            <a:r>
              <a:rPr lang="ko-KR" altLang="en-US" dirty="0" smtClean="0"/>
              <a:t>이용</a:t>
            </a:r>
            <a:endParaRPr lang="en-US" altLang="ko-KR" dirty="0" smtClean="0"/>
          </a:p>
          <a:p>
            <a:pPr lvl="1"/>
            <a:r>
              <a:rPr lang="ko-KR" altLang="en-US" dirty="0"/>
              <a:t> 리소스가 요구사항에 할당되기 전에 문제를 파악하기 위하여 검증을 수행한다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2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요구사항 확인하기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II </a:t>
            </a:r>
            <a:r>
              <a:rPr lang="ko-KR" altLang="en-US" dirty="0"/>
              <a:t>요구사항 분석 기법</a:t>
            </a:r>
          </a:p>
          <a:p>
            <a:r>
              <a:rPr lang="ko-KR" altLang="en-US" dirty="0" smtClean="0"/>
              <a:t>정확히 기술되어야 할 내용</a:t>
            </a:r>
            <a:endParaRPr lang="en-US" altLang="ko-KR" dirty="0" smtClean="0"/>
          </a:p>
          <a:p>
            <a:pPr lvl="2"/>
            <a:r>
              <a:rPr lang="ko-KR" altLang="en-US" dirty="0"/>
              <a:t>요구사항의 확인</a:t>
            </a:r>
            <a:r>
              <a:rPr lang="en-US" altLang="ko-KR" dirty="0"/>
              <a:t>(Validation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/>
              <a:t>요구사항 구현의 검증</a:t>
            </a:r>
            <a:r>
              <a:rPr lang="en-US" altLang="ko-KR" dirty="0"/>
              <a:t>(Verification)</a:t>
            </a:r>
          </a:p>
          <a:p>
            <a:pPr lvl="2"/>
            <a:r>
              <a:rPr lang="ko-KR" altLang="en-US" dirty="0"/>
              <a:t> 비용 </a:t>
            </a:r>
            <a:r>
              <a:rPr lang="ko-KR" altLang="en-US" dirty="0" smtClean="0"/>
              <a:t>추정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분석기법 </a:t>
            </a:r>
            <a:r>
              <a:rPr lang="en-US" altLang="ko-KR" dirty="0" smtClean="0"/>
              <a:t>: </a:t>
            </a:r>
            <a:r>
              <a:rPr lang="ko-KR" altLang="en-US" dirty="0"/>
              <a:t>요구사항 분류</a:t>
            </a:r>
            <a:r>
              <a:rPr lang="en-US" altLang="ko-KR" dirty="0"/>
              <a:t>((Requirement Classification), </a:t>
            </a:r>
            <a:r>
              <a:rPr lang="ko-KR" altLang="en-US" dirty="0"/>
              <a:t>개념 모델링</a:t>
            </a:r>
            <a:r>
              <a:rPr lang="en-US" altLang="ko-KR" dirty="0"/>
              <a:t>(Conceptual Modeling), </a:t>
            </a:r>
            <a:r>
              <a:rPr lang="ko-KR" altLang="en-US" dirty="0" smtClean="0"/>
              <a:t>요구사항 </a:t>
            </a:r>
            <a:r>
              <a:rPr lang="ko-KR" altLang="en-US" dirty="0"/>
              <a:t>할당</a:t>
            </a:r>
            <a:r>
              <a:rPr lang="en-US" altLang="ko-KR" dirty="0"/>
              <a:t>((Requirement Allocation), </a:t>
            </a:r>
            <a:r>
              <a:rPr lang="ko-KR" altLang="en-US" dirty="0"/>
              <a:t>요구사항 협상</a:t>
            </a:r>
            <a:r>
              <a:rPr lang="en-US" altLang="ko-KR" dirty="0"/>
              <a:t>((Requirement Negotiation), </a:t>
            </a:r>
            <a:r>
              <a:rPr lang="ko-KR" altLang="en-US" dirty="0"/>
              <a:t>정형 </a:t>
            </a:r>
            <a:r>
              <a:rPr lang="ko-KR" altLang="en-US" dirty="0" smtClean="0"/>
              <a:t>분석</a:t>
            </a:r>
            <a:r>
              <a:rPr lang="en-US" altLang="ko-KR" dirty="0"/>
              <a:t>(Formal Analysis) </a:t>
            </a:r>
            <a:r>
              <a:rPr lang="ko-KR" altLang="en-US" dirty="0" smtClean="0"/>
              <a:t>등 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525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요구사항 확인하기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요구사항 </a:t>
            </a:r>
            <a:r>
              <a:rPr lang="ko-KR" altLang="en-US" dirty="0"/>
              <a:t>분류</a:t>
            </a:r>
            <a:r>
              <a:rPr lang="en-US" altLang="ko-KR" dirty="0"/>
              <a:t>(Requirement Classification)</a:t>
            </a:r>
          </a:p>
          <a:p>
            <a:pPr lvl="1"/>
            <a:r>
              <a:rPr lang="ko-KR" altLang="en-US" dirty="0"/>
              <a:t>다음과 같은 기준으로 </a:t>
            </a:r>
            <a:r>
              <a:rPr lang="ko-KR" altLang="en-US" dirty="0" smtClean="0"/>
              <a:t>분류</a:t>
            </a:r>
            <a:endParaRPr lang="en-US" altLang="ko-KR" dirty="0" smtClean="0"/>
          </a:p>
          <a:p>
            <a:pPr lvl="1"/>
            <a:r>
              <a:rPr lang="en-US" altLang="ko-KR" dirty="0"/>
              <a:t>- </a:t>
            </a:r>
            <a:r>
              <a:rPr lang="ko-KR" altLang="en-US" dirty="0"/>
              <a:t>요구사항이 기능인지 </a:t>
            </a:r>
            <a:r>
              <a:rPr lang="ko-KR" altLang="en-US" dirty="0"/>
              <a:t>비기능인지</a:t>
            </a:r>
            <a:endParaRPr lang="ko-KR" altLang="en-US" dirty="0"/>
          </a:p>
          <a:p>
            <a:pPr lvl="1"/>
            <a:r>
              <a:rPr lang="en-US" altLang="ko-KR" dirty="0"/>
              <a:t>- </a:t>
            </a:r>
            <a:r>
              <a:rPr lang="ko-KR" altLang="en-US" dirty="0"/>
              <a:t>요구사항이 하나 이상의 고수준 </a:t>
            </a:r>
            <a:r>
              <a:rPr lang="ko-KR" altLang="en-US" dirty="0"/>
              <a:t>요구사항으로부터</a:t>
            </a:r>
            <a:r>
              <a:rPr lang="ko-KR" altLang="en-US" dirty="0"/>
              <a:t> 유도된 것인지 또는 이해관계자나 </a:t>
            </a:r>
            <a:r>
              <a:rPr lang="ko-KR" altLang="en-US" dirty="0" smtClean="0"/>
              <a:t>다른 </a:t>
            </a:r>
            <a:r>
              <a:rPr lang="ko-KR" altLang="en-US" dirty="0"/>
              <a:t>원천</a:t>
            </a:r>
            <a:r>
              <a:rPr lang="en-US" altLang="ko-KR" dirty="0"/>
              <a:t>(Source)</a:t>
            </a:r>
            <a:r>
              <a:rPr lang="ko-KR" altLang="en-US" dirty="0"/>
              <a:t>으로부터 직접 발생한 것인지</a:t>
            </a:r>
          </a:p>
          <a:p>
            <a:pPr lvl="1"/>
            <a:r>
              <a:rPr lang="en-US" altLang="ko-KR" dirty="0"/>
              <a:t>- </a:t>
            </a:r>
            <a:r>
              <a:rPr lang="ko-KR" altLang="en-US" dirty="0"/>
              <a:t>요구사항이 제품에 관한 것인지 프로세스에 관한 것인지</a:t>
            </a:r>
          </a:p>
          <a:p>
            <a:pPr lvl="1"/>
            <a:r>
              <a:rPr lang="en-US" altLang="ko-KR" dirty="0"/>
              <a:t>- </a:t>
            </a:r>
            <a:r>
              <a:rPr lang="ko-KR" altLang="en-US" dirty="0"/>
              <a:t>우선순위가 더 높은 것인지 여부</a:t>
            </a:r>
          </a:p>
          <a:p>
            <a:pPr lvl="1"/>
            <a:r>
              <a:rPr lang="en-US" altLang="ko-KR" dirty="0"/>
              <a:t>- </a:t>
            </a:r>
            <a:r>
              <a:rPr lang="ko-KR" altLang="en-US" dirty="0"/>
              <a:t>요구사항의 범위</a:t>
            </a:r>
            <a:r>
              <a:rPr lang="en-US" altLang="ko-KR" dirty="0"/>
              <a:t>(</a:t>
            </a:r>
            <a:r>
              <a:rPr lang="ko-KR" altLang="en-US" dirty="0"/>
              <a:t>요구사항이 소프트웨어에 미치는 영향의 범위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- </a:t>
            </a:r>
            <a:r>
              <a:rPr lang="ko-KR" altLang="en-US" dirty="0"/>
              <a:t>요구사항이 소프트웨어 생명 주기 동안에 변경이 발생하는지 여부</a:t>
            </a:r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2573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340069" y="796957"/>
            <a:ext cx="6327556" cy="6100616"/>
            <a:chOff x="1340069" y="796957"/>
            <a:chExt cx="6327556" cy="610061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40069" y="796957"/>
              <a:ext cx="6327556" cy="568332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340069" y="6528241"/>
              <a:ext cx="43140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[</a:t>
              </a:r>
              <a:r>
                <a:rPr lang="ko-KR" altLang="en-US" dirty="0"/>
                <a:t>그림 </a:t>
              </a:r>
              <a:r>
                <a:rPr lang="en-US" altLang="ko-KR" dirty="0"/>
                <a:t>2-2] </a:t>
              </a:r>
              <a:r>
                <a:rPr lang="ko-KR" altLang="en-US" dirty="0"/>
                <a:t>비기능</a:t>
              </a:r>
              <a:r>
                <a:rPr lang="ko-KR" altLang="en-US" dirty="0"/>
                <a:t> 요구사항의 분류 예시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696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1871</Words>
  <Application>Microsoft Office PowerPoint</Application>
  <PresentationFormat>와이드스크린</PresentationFormat>
  <Paragraphs>178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6" baseType="lpstr">
      <vt:lpstr>맑은 고딕</vt:lpstr>
      <vt:lpstr>Arial</vt:lpstr>
      <vt:lpstr>Office 테마</vt:lpstr>
      <vt:lpstr> 요구사항확인</vt:lpstr>
      <vt:lpstr> 요구 사항 확인하기</vt:lpstr>
      <vt:lpstr>학습 목표(요구사항 정의)</vt:lpstr>
      <vt:lpstr> 요구사항 확인하기</vt:lpstr>
      <vt:lpstr>요구사항 확인하기</vt:lpstr>
      <vt:lpstr>요구사항 확인하기</vt:lpstr>
      <vt:lpstr>요구사항 확인하기</vt:lpstr>
      <vt:lpstr>요구사항 확인하기</vt:lpstr>
      <vt:lpstr>PowerPoint 프레젠테이션</vt:lpstr>
      <vt:lpstr>요구사항 확인하기</vt:lpstr>
      <vt:lpstr>요구사항 확인하기</vt:lpstr>
      <vt:lpstr>요구사항 확인하기</vt:lpstr>
      <vt:lpstr>요구사항 확인하기</vt:lpstr>
      <vt:lpstr>요구사항 확인하기</vt:lpstr>
      <vt:lpstr>요구사항 확인하기</vt:lpstr>
      <vt:lpstr>요구사항 확인하기</vt:lpstr>
      <vt:lpstr>요구사항 확인하기</vt:lpstr>
      <vt:lpstr>PowerPoint 프레젠테이션</vt:lpstr>
      <vt:lpstr>요구사항 확인하기</vt:lpstr>
      <vt:lpstr>PowerPoint 프레젠테이션</vt:lpstr>
      <vt:lpstr>요구사항 확인하기</vt:lpstr>
      <vt:lpstr>요구사항 확인하기</vt:lpstr>
      <vt:lpstr>요구사항의 시스템화 타당성 분석 </vt:lpstr>
      <vt:lpstr>요구사항의 시스템화 타당성 분석 </vt:lpstr>
      <vt:lpstr>요구사항의 시스템화 타당성 분석 </vt:lpstr>
      <vt:lpstr>요구사항의 시스템화 타당성 분석 </vt:lpstr>
      <vt:lpstr>요구사항의 시스템화 타당성 분석 </vt:lpstr>
      <vt:lpstr>PowerPoint 프레젠테이션</vt:lpstr>
      <vt:lpstr>요구사항의 시스템화 타당성 분석 </vt:lpstr>
      <vt:lpstr>요구사항의 시스템화 타당성 분석 </vt:lpstr>
      <vt:lpstr>요구사항의 시스템화 타당성 분석 </vt:lpstr>
      <vt:lpstr>요구사항의 시스템화 타당성 분석(교수·학습 방법) </vt:lpstr>
      <vt:lpstr>부록(참조)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요구사항확인</dc:title>
  <dc:creator>park jaehyun</dc:creator>
  <cp:lastModifiedBy>park jaehyun</cp:lastModifiedBy>
  <cp:revision>35</cp:revision>
  <dcterms:created xsi:type="dcterms:W3CDTF">2019-10-14T13:09:46Z</dcterms:created>
  <dcterms:modified xsi:type="dcterms:W3CDTF">2019-10-16T15:32:56Z</dcterms:modified>
</cp:coreProperties>
</file>