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7" r:id="rId29"/>
    <p:sldId id="288" r:id="rId30"/>
    <p:sldId id="293" r:id="rId31"/>
    <p:sldId id="289" r:id="rId32"/>
    <p:sldId id="282" r:id="rId33"/>
    <p:sldId id="283" r:id="rId34"/>
    <p:sldId id="284" r:id="rId35"/>
    <p:sldId id="290" r:id="rId36"/>
    <p:sldId id="291" r:id="rId37"/>
    <p:sldId id="292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06" r:id="rId48"/>
    <p:sldId id="303" r:id="rId49"/>
    <p:sldId id="304" r:id="rId50"/>
    <p:sldId id="305" r:id="rId51"/>
    <p:sldId id="313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7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5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7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2870"/>
            <a:ext cx="10515600" cy="6911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0166"/>
            <a:ext cx="10515600" cy="524679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1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7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4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dragon.tistory.com/5433?category=94957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library.hpe.com/us/en/enterprise/servers/benchmarks/index.aspx#.WkHHZmhl-00" TargetMode="External"/><Relationship Id="rId2" Type="http://schemas.openxmlformats.org/officeDocument/2006/relationships/hyperlink" Target="https://www.ibm.com/downloads/cas/K90RQOW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요구사항확인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소프트웨어 구성도</a:t>
            </a:r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업무 시스템의 업무 처리를 위해 설치되어 있는 소프트웨어들의 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적용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수를 명시한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구축 시 인프라 구축 비용에서 하드웨어 비용뿐만 아니라 소프트웨어 비용이 적지 않기에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상용 소프트웨어의 경우에는 라이선스 적용 방식의 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(core), </a:t>
            </a:r>
            <a:r>
              <a:rPr lang="ko-KR" altLang="en-US" dirty="0" smtClean="0"/>
              <a:t>사용자 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보유한 라이선스 수량 파악이 중요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26" y="4148958"/>
            <a:ext cx="8324522" cy="25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IV </a:t>
            </a:r>
            <a:r>
              <a:rPr lang="ko-KR" altLang="en-US" dirty="0" smtClean="0"/>
              <a:t> 하드웨어 및 네트워크</a:t>
            </a:r>
          </a:p>
          <a:p>
            <a:r>
              <a:rPr lang="ko-KR" altLang="en-US" dirty="0" smtClean="0"/>
              <a:t>하드웨어 구성도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업무 시스템들이 어디에 위치하고 있는 서버에서 운용되고 있는지 서버의 주요 사양</a:t>
            </a:r>
            <a:r>
              <a:rPr lang="en-US" altLang="ko-KR" dirty="0" smtClean="0"/>
              <a:t>(CPU </a:t>
            </a:r>
            <a:r>
              <a:rPr lang="ko-KR" altLang="en-US" dirty="0" smtClean="0"/>
              <a:t>처리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하드디스크의 용량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이중화가 적용되어 있는지 여부를 명시한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이중화는 기간 업무의 서비스 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 대응 정책에 따라 필요성 여부가 결정되며 현행 시스템에서 이중화가 적용된 경우에는 목표 시스템에서도 이중화가 필요한 경우가 대부분이며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인프라 구축 기술 난이도 및 비용 증가 가능성이 존재한다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57" y="4721937"/>
            <a:ext cx="7630839" cy="24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구성도</a:t>
            </a:r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업무 처리 시스템들이 어떠한 네트워크 구성을 가지고 있는지 그림으로 표현한 것</a:t>
            </a:r>
          </a:p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간의 네트워크 연결 방식을 파악할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조직 내 서버들의 물리적인 위치 관계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 내 보안 취약성 분석 및 대응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장애 발생 추적 및 대응 등의 다양한 용도로 활용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19" y="3920029"/>
            <a:ext cx="8058315" cy="1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 내용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현행 시스템 분석서 작성 및 검토하기</a:t>
            </a:r>
          </a:p>
          <a:p>
            <a:r>
              <a:rPr lang="ko-KR" altLang="en-US" dirty="0" smtClean="0"/>
              <a:t>수행 순서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 현행 시스템 관련 자료를 수집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1. 3</a:t>
            </a:r>
            <a:r>
              <a:rPr lang="ko-KR" altLang="en-US" dirty="0" smtClean="0"/>
              <a:t>개의 팀으로 나눔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정보시스템 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기능 및 인터페이스</a:t>
            </a:r>
          </a:p>
          <a:p>
            <a:pPr lvl="2"/>
            <a:r>
              <a:rPr lang="ko-KR" altLang="en-US" dirty="0" smtClean="0"/>
              <a:t>현행 시스템 아키텍처 및 소프트웨어</a:t>
            </a:r>
          </a:p>
          <a:p>
            <a:pPr lvl="2"/>
            <a:r>
              <a:rPr lang="ko-KR" altLang="en-US" dirty="0" smtClean="0"/>
              <a:t>하드웨어 및 네트워크와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팀으로 나눈다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 각 팀 별로 수집할 자료의 목록을 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자료를 수집하기 위하여 현행 시스템 담당자가 제시한 자료와 면담 기록에 필요 자료의 존재여부를 파악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9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6"/>
            <a:ext cx="10793435" cy="49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수집한 자료를 분석한다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수집된 자료에 산발적으로 존재하는 정보들을 취합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정제 작업을 실시한다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자료가 존재하지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현행 시스템 담당자가 일부 내용만 알고 있는 경우에는 분석할 수 있는 내용까지 정리한다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불명확한 부분은 해당 내용을 명시하여 분석 및 설계 단계에서 참조하여 구체적으로 조사할 수 있게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팀은 자신이 담당하고 있는 분야와 관련된 현행 시스템의 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문제점을 파악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8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6"/>
            <a:ext cx="8810297" cy="53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분석한 결과를 산출물로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smtClean="0"/>
              <a:t>분석한 결과를 활용 서식을 참조하여 산출물을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942279"/>
            <a:ext cx="7567120" cy="27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12870"/>
            <a:ext cx="913264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982194"/>
            <a:ext cx="8952188" cy="31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1"/>
            <a:ext cx="7819697" cy="6526924"/>
            <a:chOff x="0" y="0"/>
            <a:chExt cx="8103476" cy="67414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103476" cy="61806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071" y="6176963"/>
              <a:ext cx="7690453" cy="564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5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현행 시스템 분석하기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현행 시스템 파악 </a:t>
            </a:r>
            <a:endParaRPr lang="en-US" altLang="ko-KR" dirty="0" smtClean="0"/>
          </a:p>
          <a:p>
            <a:r>
              <a:rPr lang="ko-KR" altLang="en-US" dirty="0" smtClean="0"/>
              <a:t>개발 기술 환경 정의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1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전자정부 모바일 공통 컴포넌트는 효율적인 전자정부 기반 시스템의 구축</a:t>
            </a:r>
            <a:r>
              <a:rPr lang="en-US" altLang="ko-KR" dirty="0" smtClean="0"/>
              <a:t>․ </a:t>
            </a:r>
            <a:r>
              <a:rPr lang="ko-KR" altLang="en-US" dirty="0" smtClean="0"/>
              <a:t>운영을 통해 전자정부의 서비스 품질 및 정보화 투자 효율 향상의 기반을 확보하고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 전자정부 서비스에 대한 접근성을 제고하기 위해 모바일 표준 프레임워크 기반으로 개발된 공통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공통 기반 계층</a:t>
            </a:r>
            <a:r>
              <a:rPr lang="en-US" altLang="ko-KR" dirty="0" smtClean="0"/>
              <a:t>(Foundation Layer): </a:t>
            </a:r>
            <a:r>
              <a:rPr lang="ko-KR" altLang="en-US" dirty="0" smtClean="0"/>
              <a:t>실행 환경 서비스 간에 공통적으로 사용되는 기능을 제공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화면 처리 계층</a:t>
            </a:r>
            <a:r>
              <a:rPr lang="en-US" altLang="ko-KR" dirty="0" smtClean="0"/>
              <a:t>(Presentation Layer/UX Layer): </a:t>
            </a:r>
            <a:r>
              <a:rPr lang="ko-KR" altLang="en-US" dirty="0" smtClean="0"/>
              <a:t>업무 처리 서비스와 사용자 간의 인터페이스를 담당하는 서비스로 사용자 화면 구성 및 사용자 입력 정보 검증 등의 기능을 지원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업무 처리 계층</a:t>
            </a:r>
            <a:r>
              <a:rPr lang="en-US" altLang="ko-KR" dirty="0" smtClean="0"/>
              <a:t>(Business Layer): </a:t>
            </a:r>
            <a:r>
              <a:rPr lang="ko-KR" altLang="en-US" dirty="0" smtClean="0"/>
              <a:t>업무 프로그램의 업무 로직을 담당하는 서비스로 업무 흐름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처리 등의 기능을 제공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처리 계층</a:t>
            </a:r>
            <a:r>
              <a:rPr lang="en-US" altLang="ko-KR" dirty="0" smtClean="0"/>
              <a:t>(Data Access Layer): </a:t>
            </a:r>
            <a:r>
              <a:rPr lang="ko-KR" altLang="en-US" dirty="0" smtClean="0"/>
              <a:t>업무 프로그램에서 사용할 수 있도록 데이터에 대한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기능을 지원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연계 통합 계층</a:t>
            </a:r>
            <a:r>
              <a:rPr lang="en-US" altLang="ko-KR" dirty="0" smtClean="0"/>
              <a:t>(Integration Layer): </a:t>
            </a:r>
            <a:r>
              <a:rPr lang="ko-KR" altLang="en-US" dirty="0" smtClean="0"/>
              <a:t>타 시스템과의 연동 기능을 지원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1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30165"/>
            <a:ext cx="8939385" cy="40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962763"/>
            <a:ext cx="10390058" cy="52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5"/>
            <a:ext cx="9948737" cy="52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산출물에는 현행 시스템의 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문제점을 포함한다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IV </a:t>
            </a:r>
            <a:r>
              <a:rPr lang="ko-KR" altLang="en-US" dirty="0" smtClean="0"/>
              <a:t>작성된 산출물에 대하여 검토를 수행한다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smtClean="0"/>
              <a:t>각 팀별로 작성된 산출물들은 서로 밀접하게 관련되어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팀별로 작성된 산출물을 발표하면 다른 팀은 자신의 산출물과 관련하여 의견을 제시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다른 팀의 검토 의견을 반영하여 산출물을 수정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수행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현행 시스템의 모든 내용을 상세히 분석하게 되면 많 은 시간과 노력이 소요되므로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구축될 시스템의 목적에 맞추어 분석 범위와 수준을 정하는 것이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2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개발하고자 하는 응용소프트웨어와 관련된 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데이터베이스관리시스템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미들웨어 등의 요구사항을 식별할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현행 시스템을 분석하여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개발하고자 하는 응용소프트웨어가 이후 적용될 목표시스템을 명확하고 구체적으로 기술할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ko-KR" altLang="en-US" dirty="0" smtClean="0"/>
              <a:t>개발 기술 환경</a:t>
            </a:r>
            <a:endParaRPr lang="en-US" altLang="ko-KR" dirty="0" smtClean="0"/>
          </a:p>
          <a:p>
            <a:r>
              <a:rPr lang="ko-KR" altLang="en-US" dirty="0" smtClean="0"/>
              <a:t>자주 사용되는 웹 애플리케이션 서버</a:t>
            </a:r>
            <a:r>
              <a:rPr lang="en-US" altLang="ko-KR" dirty="0" smtClean="0"/>
              <a:t>(WAS: Web Application Server)</a:t>
            </a:r>
            <a:r>
              <a:rPr lang="ko-KR" altLang="en-US" dirty="0" smtClean="0"/>
              <a:t>를 선정할 경우 고려해야 할 사항에 대해서 기술하고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 소스 사용 시 주의해야 할 내용과 저작권 관련 정보를 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6" y="2925816"/>
            <a:ext cx="10050328" cy="30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하드웨어와 소프트웨어 리소스를 관리하고 컴퓨터 프로그램을 위한 공통 서비스를 제공하는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마이크로소프트 윈도즈</a:t>
            </a:r>
            <a:r>
              <a:rPr lang="en-US" altLang="ko-KR" dirty="0" smtClean="0"/>
              <a:t>(Microsoft Windows),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(UNIX),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(Linux), </a:t>
            </a:r>
            <a:r>
              <a:rPr lang="ko-KR" altLang="en-US" dirty="0" smtClean="0"/>
              <a:t>아이오에스</a:t>
            </a:r>
            <a:r>
              <a:rPr lang="en-US" altLang="ko-KR" dirty="0" smtClean="0"/>
              <a:t>(iOS), 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(Android)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309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6"/>
            <a:ext cx="9951216" cy="49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23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2714"/>
            <a:ext cx="7895898" cy="53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학습 모듈의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업무 분석가가 수집</a:t>
            </a:r>
            <a:r>
              <a:rPr lang="en-US" altLang="ko-KR" dirty="0" smtClean="0"/>
              <a:t>․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․</a:t>
            </a:r>
            <a:r>
              <a:rPr lang="ko-KR" altLang="en-US" dirty="0" smtClean="0"/>
              <a:t>정의한 요구사항 이에 따른 분석모델에 대해서 확인과 현행 시스 템에 대해 분석할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0166"/>
            <a:ext cx="10515600" cy="5738648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20000"/>
              </a:lnSpc>
            </a:pPr>
            <a:r>
              <a:rPr lang="ko-KR" altLang="en-US" dirty="0" smtClean="0"/>
              <a:t>일반적으로 리눅스</a:t>
            </a:r>
            <a:r>
              <a:rPr lang="en-US" altLang="ko-KR" dirty="0" smtClean="0"/>
              <a:t>(Linux) </a:t>
            </a:r>
            <a:r>
              <a:rPr lang="ko-KR" altLang="en-US" dirty="0" smtClean="0"/>
              <a:t>기반 시스템이 하드웨어 및 소프트웨어 소유 비용이   가장 적게 소요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유지 및 관리 비용 측면에서는 윈도즈</a:t>
            </a:r>
            <a:r>
              <a:rPr lang="en-US" altLang="ko-KR" dirty="0" smtClean="0"/>
              <a:t>(Windows) </a:t>
            </a:r>
            <a:r>
              <a:rPr lang="ko-KR" altLang="en-US" dirty="0" smtClean="0"/>
              <a:t>기반 시스템이 강점을 가진다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안정적이고 신뢰할 수 있으며 대용량 처리를 위해서는 유닉스</a:t>
            </a:r>
            <a:r>
              <a:rPr lang="en-US" altLang="ko-KR" dirty="0" smtClean="0"/>
              <a:t>(UNIX) </a:t>
            </a:r>
            <a:r>
              <a:rPr lang="ko-KR" altLang="en-US" dirty="0" smtClean="0"/>
              <a:t>기반 시스템 이 선호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32bit </a:t>
            </a:r>
            <a:r>
              <a:rPr lang="ko-KR" altLang="en-US" dirty="0" smtClean="0"/>
              <a:t>운영체제는 </a:t>
            </a:r>
            <a:r>
              <a:rPr lang="en-US" altLang="ko-KR" dirty="0" smtClean="0"/>
              <a:t>4GB </a:t>
            </a:r>
            <a:r>
              <a:rPr lang="ko-KR" altLang="en-US" dirty="0" smtClean="0"/>
              <a:t>메모리까지 액세스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메모리는 </a:t>
            </a:r>
            <a:r>
              <a:rPr lang="en-US" altLang="ko-KR" dirty="0" smtClean="0"/>
              <a:t>2GB)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64bit </a:t>
            </a:r>
            <a:r>
              <a:rPr lang="ko-KR" altLang="en-US" dirty="0" smtClean="0"/>
              <a:t>운영체제에서는 </a:t>
            </a:r>
            <a:r>
              <a:rPr lang="en-US" altLang="ko-KR" dirty="0" smtClean="0"/>
              <a:t>4GB </a:t>
            </a:r>
            <a:r>
              <a:rPr lang="ko-KR" altLang="en-US" dirty="0" smtClean="0"/>
              <a:t>이상의 메모리에 액세스 가능하며 구체적인 한계는 운영체 제의 종류 및 버전에 따라 다양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시스크</a:t>
            </a:r>
            <a:r>
              <a:rPr lang="en-US" altLang="ko-KR" dirty="0" smtClean="0"/>
              <a:t>(CISC: Complex Instruction Set Computer) </a:t>
            </a:r>
            <a:r>
              <a:rPr lang="ko-KR" altLang="en-US" dirty="0" smtClean="0"/>
              <a:t>설계 방식이 적용된 인텔의 </a:t>
            </a:r>
            <a:r>
              <a:rPr lang="en-US" altLang="ko-KR" dirty="0" smtClean="0"/>
              <a:t>x86 </a:t>
            </a:r>
            <a:r>
              <a:rPr lang="ko-KR" altLang="en-US" dirty="0" smtClean="0"/>
              <a:t>아키텍처 기반 칩을 사용하고 있는 하드웨어는 윈도즈</a:t>
            </a:r>
            <a:r>
              <a:rPr lang="en-US" altLang="ko-KR" dirty="0" smtClean="0"/>
              <a:t>(Windows)</a:t>
            </a:r>
            <a:r>
              <a:rPr lang="ko-KR" altLang="en-US" dirty="0" smtClean="0"/>
              <a:t>나 리눅스</a:t>
            </a:r>
            <a:r>
              <a:rPr lang="en-US" altLang="ko-KR" dirty="0" smtClean="0"/>
              <a:t>(Linux) </a:t>
            </a:r>
            <a:r>
              <a:rPr lang="ko-KR" altLang="en-US" dirty="0" smtClean="0"/>
              <a:t>를 운영체제로 설치할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리스크</a:t>
            </a:r>
            <a:r>
              <a:rPr lang="en-US" altLang="ko-KR" dirty="0" smtClean="0"/>
              <a:t>(RISC: Reduced Instruction Set Computer) </a:t>
            </a:r>
            <a:r>
              <a:rPr lang="ko-KR" altLang="en-US" dirty="0" smtClean="0"/>
              <a:t>설계 방식이 적용된 칩들은 유닉스</a:t>
            </a:r>
            <a:r>
              <a:rPr lang="en-US" altLang="ko-KR" dirty="0" smtClean="0"/>
              <a:t>(UNIX) </a:t>
            </a:r>
            <a:r>
              <a:rPr lang="ko-KR" altLang="en-US" dirty="0" smtClean="0"/>
              <a:t>운영체제를 설치</a:t>
            </a:r>
            <a:r>
              <a:rPr lang="en-US" altLang="ko-KR" dirty="0" smtClean="0"/>
              <a:t>.  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에이치피</a:t>
            </a:r>
            <a:r>
              <a:rPr lang="en-US" altLang="ko-KR" dirty="0" smtClean="0"/>
              <a:t>(HP)</a:t>
            </a:r>
            <a:r>
              <a:rPr lang="ko-KR" altLang="en-US" dirty="0" smtClean="0"/>
              <a:t>와 인텔</a:t>
            </a:r>
            <a:r>
              <a:rPr lang="en-US" altLang="ko-KR" dirty="0" smtClean="0"/>
              <a:t>(Intel)</a:t>
            </a:r>
            <a:r>
              <a:rPr lang="ko-KR" altLang="en-US" dirty="0" smtClean="0"/>
              <a:t>이 협력해서 만든 아이테니엄 아키텍처</a:t>
            </a:r>
            <a:r>
              <a:rPr lang="en-US" altLang="ko-KR" dirty="0" smtClean="0"/>
              <a:t>(IA: Itanium Architecture)-64 </a:t>
            </a:r>
            <a:r>
              <a:rPr lang="ko-KR" altLang="en-US" dirty="0" smtClean="0"/>
              <a:t>칩은 여러 운영체제를 지원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리스크</a:t>
            </a:r>
            <a:r>
              <a:rPr lang="en-US" altLang="ko-KR" dirty="0" smtClean="0"/>
              <a:t>(RISC) </a:t>
            </a:r>
            <a:r>
              <a:rPr lang="ko-KR" altLang="en-US" dirty="0" smtClean="0"/>
              <a:t>설계 방식이 적용된 암</a:t>
            </a:r>
            <a:r>
              <a:rPr lang="en-US" altLang="ko-KR" dirty="0" smtClean="0"/>
              <a:t>(ARM) </a:t>
            </a:r>
            <a:r>
              <a:rPr lang="ko-KR" altLang="en-US" dirty="0" smtClean="0"/>
              <a:t>칩은 스마트폰이나 태블릿에 주로 채 용되고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아이오에스</a:t>
            </a:r>
            <a:r>
              <a:rPr lang="en-US" altLang="ko-KR" dirty="0" smtClean="0"/>
              <a:t>(iOS), 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(Android) </a:t>
            </a:r>
            <a:r>
              <a:rPr lang="ko-KR" altLang="en-US" dirty="0" smtClean="0"/>
              <a:t>등의 운영체제를 지원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사이트 참고</a:t>
            </a:r>
            <a:r>
              <a:rPr lang="en-US" altLang="ko-KR" dirty="0" smtClean="0"/>
              <a:t>(https://en.wikipedia.org/wiki/Complex_instruction_set_computing)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0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애플리케이션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데이터베이스와 상호 작용하여 데이터를 저장하고 분석하 기 위한 컴퓨터 소프트웨어 애플리케이션으로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등의 관 리가 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종류와 특징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5" y="3040669"/>
            <a:ext cx="8087219" cy="39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1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고려사항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58297"/>
            <a:ext cx="714834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6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미들웨어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운영체제와 소프트웨어 애플리케이션 사이에 위치하는 미들웨어</a:t>
            </a:r>
            <a:r>
              <a:rPr lang="en-US" altLang="ko-KR" dirty="0" smtClean="0"/>
              <a:t>(Middleware)</a:t>
            </a:r>
            <a:r>
              <a:rPr lang="ko-KR" altLang="en-US" dirty="0" smtClean="0"/>
              <a:t>는 소프트웨어 애플리케이션에게 운영체제가 제공하는 서비스를 추가 및 확장하여 제공하는 컴퓨터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웹 애플리케이션 서버</a:t>
            </a:r>
            <a:r>
              <a:rPr lang="en-US" altLang="ko-KR" dirty="0" smtClean="0"/>
              <a:t>(WAS: Web Application Server)</a:t>
            </a:r>
            <a:r>
              <a:rPr lang="ko-KR" altLang="en-US" dirty="0" smtClean="0"/>
              <a:t>의 정의</a:t>
            </a:r>
          </a:p>
          <a:p>
            <a:pPr lvl="2"/>
            <a:r>
              <a:rPr lang="ko-KR" altLang="en-US" dirty="0" smtClean="0"/>
              <a:t>동적인 웹 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애플리케이션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서비스의 개발을 지원하기 위하여 설계된 소프트웨어로서 데이터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관리 등을 위한 라이브러리를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 및 특징</a:t>
            </a:r>
            <a:endParaRPr lang="en-US" altLang="ko-KR" dirty="0" smtClean="0"/>
          </a:p>
          <a:p>
            <a:pPr lvl="2"/>
            <a:r>
              <a:rPr lang="en-US" altLang="ko-KR" dirty="0"/>
              <a:t>List of application </a:t>
            </a:r>
            <a:r>
              <a:rPr lang="en-US" altLang="ko-KR" dirty="0" smtClean="0"/>
              <a:t>servers</a:t>
            </a:r>
          </a:p>
          <a:p>
            <a:pPr lvl="2"/>
            <a:r>
              <a:rPr lang="en-US" altLang="ko-KR" dirty="0" smtClean="0"/>
              <a:t>https://en.wikipedia.org/wiki/List_of_application_servers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29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5"/>
            <a:ext cx="9013306" cy="52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5225"/>
            <a:ext cx="8794531" cy="49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4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오픈 소스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코드를 공개해 누구나 특별한 제한 없이 그 코드를 보고 사용할 수 있는 오픈 소스 라이선스를 만족하는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라이선스의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기술의 지속 가능성 등을 고려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라이선스의 종류 등 자세한 내용은 한국저작권위원회의 </a:t>
            </a:r>
            <a:r>
              <a:rPr lang="en-US" altLang="ko-KR" dirty="0" smtClean="0"/>
              <a:t>OLIS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(https://www.olis.or.kr)</a:t>
            </a:r>
            <a:r>
              <a:rPr lang="ko-KR" altLang="en-US" dirty="0" smtClean="0"/>
              <a:t>를 참조한다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전자정부 표준 프레임워크에서 사용 중인 오픈 소스 소프트웨어를 참조할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사이트 참고</a:t>
            </a:r>
          </a:p>
          <a:p>
            <a:pPr lvl="2"/>
            <a:r>
              <a:rPr lang="en-US" altLang="ko-KR" dirty="0" smtClean="0"/>
              <a:t>(http://www.egovframe.go.kr/EgovOSS.jsp?menu=1&amp;submenu=2&amp;leftsub=3)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531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기술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II </a:t>
            </a:r>
            <a:r>
              <a:rPr lang="ko-KR" altLang="en-US" dirty="0" smtClean="0"/>
              <a:t>시스템 용량산정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구축하기 위하여 필요한 하드웨어 규모는 부록에 제시한 한국정보통신기술협회의 “정보시스템 하드웨어 규모산정 지침” </a:t>
            </a:r>
            <a:r>
              <a:rPr lang="en-US" altLang="ko-KR" dirty="0" smtClean="0"/>
              <a:t>TTAK.KO-10.0292 </a:t>
            </a:r>
            <a:r>
              <a:rPr lang="ko-KR" altLang="en-US" dirty="0" smtClean="0"/>
              <a:t>관련 내용을 참조하여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용량을 산정할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963013"/>
            <a:ext cx="10137228" cy="12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50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내용 </a:t>
            </a:r>
            <a:r>
              <a:rPr lang="en-US" altLang="ko-KR" dirty="0"/>
              <a:t>/ </a:t>
            </a:r>
            <a:r>
              <a:rPr lang="ko-KR" altLang="en-US" dirty="0"/>
              <a:t>개발 기술 환경 요구사항 </a:t>
            </a:r>
            <a:r>
              <a:rPr lang="ko-KR" altLang="en-US" dirty="0" smtClean="0"/>
              <a:t>파악하기</a:t>
            </a:r>
            <a:endParaRPr lang="en-US" altLang="ko-KR" dirty="0" smtClean="0"/>
          </a:p>
          <a:p>
            <a:r>
              <a:rPr lang="ko-KR" altLang="en-US" dirty="0"/>
              <a:t>수행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codedragon.tistory.com/5433?category=94957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b="1" dirty="0" smtClean="0"/>
              <a:t>1.</a:t>
            </a:r>
            <a:r>
              <a:rPr lang="ko-KR" altLang="en-US" b="1" dirty="0"/>
              <a:t> </a:t>
            </a:r>
            <a:r>
              <a:rPr lang="ko-KR" altLang="en-US" dirty="0"/>
              <a:t>기술 환경 정의를 위한 자료를 </a:t>
            </a:r>
            <a:r>
              <a:rPr lang="ko-KR" altLang="en-US" dirty="0" smtClean="0"/>
              <a:t>수집한다</a:t>
            </a:r>
            <a:endParaRPr lang="en-US" altLang="ko-KR" dirty="0" smtClean="0"/>
          </a:p>
          <a:p>
            <a:pPr lvl="1"/>
            <a:r>
              <a:rPr lang="ko-KR" altLang="en-US" dirty="0"/>
              <a:t>수집할 자료의 목록을 정하고</a:t>
            </a:r>
            <a:r>
              <a:rPr lang="en-US" altLang="ko-KR" dirty="0"/>
              <a:t>, </a:t>
            </a:r>
            <a:r>
              <a:rPr lang="ko-KR" altLang="en-US" dirty="0"/>
              <a:t>자료를 수집하기 위하여 현행 시스템 담당자가 </a:t>
            </a:r>
            <a:r>
              <a:rPr lang="ko-KR" altLang="en-US" dirty="0" smtClean="0"/>
              <a:t>제시한 </a:t>
            </a:r>
            <a:r>
              <a:rPr lang="ko-KR" altLang="en-US" dirty="0"/>
              <a:t>자료와 면담 기록에 필요 자료의 존재 여부를 파악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785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시스템 사용 현황 파악을 위하여 </a:t>
            </a:r>
            <a:r>
              <a:rPr lang="en-US" altLang="ko-KR" dirty="0"/>
              <a:t>&lt;</a:t>
            </a:r>
            <a:r>
              <a:rPr lang="ko-KR" altLang="en-US" dirty="0"/>
              <a:t>표 </a:t>
            </a:r>
            <a:r>
              <a:rPr lang="en-US" altLang="ko-KR" dirty="0"/>
              <a:t>1-15&gt;</a:t>
            </a:r>
            <a:r>
              <a:rPr lang="ko-KR" altLang="en-US" dirty="0"/>
              <a:t>와 같은 자료를 조사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8" y="1430136"/>
            <a:ext cx="7662042" cy="54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학습 모듈의 내용 체계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810297" cy="44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5"/>
            <a:ext cx="9799950" cy="52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9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조사 </a:t>
            </a:r>
            <a:r>
              <a:rPr lang="ko-KR" altLang="en-US" dirty="0"/>
              <a:t>자료 분석 및 개발 기술 환경을 </a:t>
            </a:r>
            <a:r>
              <a:rPr lang="ko-KR" altLang="en-US" dirty="0" smtClean="0"/>
              <a:t>결정한다</a:t>
            </a:r>
            <a:endParaRPr lang="en-US" altLang="ko-KR" dirty="0" smtClean="0"/>
          </a:p>
          <a:p>
            <a:pPr lvl="1"/>
            <a:r>
              <a:rPr lang="ko-KR" altLang="en-US" dirty="0"/>
              <a:t>조사한 자료를 이용하여 운영체제</a:t>
            </a:r>
            <a:r>
              <a:rPr lang="en-US" altLang="ko-KR" dirty="0"/>
              <a:t>, DBMS, </a:t>
            </a:r>
            <a:r>
              <a:rPr lang="ko-KR" altLang="en-US" dirty="0"/>
              <a:t>웹 애플리케이션 서버</a:t>
            </a:r>
            <a:r>
              <a:rPr lang="en-US" altLang="ko-KR" dirty="0"/>
              <a:t>(WAS: Web Application Server) </a:t>
            </a:r>
            <a:r>
              <a:rPr lang="ko-KR" altLang="en-US" dirty="0"/>
              <a:t>등을 결정한다</a:t>
            </a:r>
          </a:p>
        </p:txBody>
      </p:sp>
    </p:spTree>
    <p:extLst>
      <p:ext uri="{BB962C8B-B14F-4D97-AF65-F5344CB8AC3E}">
        <p14:creationId xmlns:p14="http://schemas.microsoft.com/office/powerpoint/2010/main" val="599050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3" y="0"/>
            <a:ext cx="11279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3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조사한 자료를 이용하여 시스템 용량을 </a:t>
            </a:r>
            <a:r>
              <a:rPr lang="ko-KR" altLang="en-US" dirty="0" smtClean="0"/>
              <a:t>산정한다</a:t>
            </a:r>
            <a:endParaRPr lang="en-US" altLang="ko-KR" dirty="0" smtClean="0"/>
          </a:p>
          <a:p>
            <a:pPr lvl="2"/>
            <a:r>
              <a:rPr lang="ko-KR" altLang="en-US" dirty="0"/>
              <a:t>수집 및 분석된 온라인 트랜잭션 처리</a:t>
            </a:r>
            <a:r>
              <a:rPr lang="en-US" altLang="ko-KR" dirty="0"/>
              <a:t>(OLTP: Online Transaction Processing), WEB/WAS </a:t>
            </a:r>
            <a:r>
              <a:rPr lang="ko-KR" altLang="en-US" dirty="0" smtClean="0"/>
              <a:t>기초 </a:t>
            </a:r>
            <a:r>
              <a:rPr lang="ko-KR" altLang="en-US" dirty="0"/>
              <a:t>자료 조사 항목의 값을 시스템 </a:t>
            </a:r>
            <a:r>
              <a:rPr lang="ko-KR" altLang="en-US" dirty="0" smtClean="0"/>
              <a:t>용량 산정 </a:t>
            </a:r>
            <a:r>
              <a:rPr lang="ko-KR" altLang="en-US" dirty="0"/>
              <a:t>엑셀 파일에 입력하여 </a:t>
            </a:r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 smtClean="0"/>
              <a:t>디스크 </a:t>
            </a:r>
            <a:r>
              <a:rPr lang="ko-KR" altLang="en-US" dirty="0"/>
              <a:t>용량을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2"/>
            <a:r>
              <a:rPr lang="en-US" altLang="ko-KR" dirty="0"/>
              <a:t>(1) CPU </a:t>
            </a:r>
            <a:r>
              <a:rPr lang="ko-KR" altLang="en-US" dirty="0" smtClean="0"/>
              <a:t>용량산정</a:t>
            </a:r>
            <a:endParaRPr lang="en-US" altLang="ko-KR" dirty="0"/>
          </a:p>
          <a:p>
            <a:pPr lvl="2"/>
            <a:r>
              <a:rPr lang="ko-KR" altLang="en-US" dirty="0"/>
              <a:t>위의 절차대로 시스템 용량을 산정할 수 있도록 한국정보화진흥원에서는 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(</a:t>
            </a:r>
            <a:r>
              <a:rPr lang="en-US" altLang="ko-KR" dirty="0"/>
              <a:t>Excel) </a:t>
            </a:r>
            <a:r>
              <a:rPr lang="ko-KR" altLang="en-US" dirty="0"/>
              <a:t>파일을 </a:t>
            </a:r>
            <a:r>
              <a:rPr lang="ko-KR" altLang="en-US" dirty="0" smtClean="0"/>
              <a:t>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6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5"/>
            <a:ext cx="6787692" cy="570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47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9241" cy="68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2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Tpmc</a:t>
            </a:r>
            <a:endParaRPr lang="en-US" altLang="ko-KR" dirty="0" smtClean="0"/>
          </a:p>
          <a:p>
            <a:pPr lvl="1"/>
            <a:r>
              <a:rPr lang="en-US" altLang="ko-KR" dirty="0"/>
              <a:t>TPC(Transaction Processing Performance Council)</a:t>
            </a:r>
            <a:r>
              <a:rPr lang="ko-KR" altLang="en-US" dirty="0"/>
              <a:t>에서 제공하는 벤치마킹 표일 것이다</a:t>
            </a:r>
            <a:r>
              <a:rPr lang="en-US" altLang="ko-KR" dirty="0"/>
              <a:t>. </a:t>
            </a:r>
            <a:r>
              <a:rPr lang="ko-KR" altLang="en-US" dirty="0"/>
              <a:t>소위 우리가 말하는 </a:t>
            </a:r>
            <a:r>
              <a:rPr lang="en-US" altLang="ko-KR" dirty="0"/>
              <a:t>tpmC</a:t>
            </a:r>
            <a:r>
              <a:rPr lang="en-US" altLang="ko-KR" dirty="0"/>
              <a:t>(Transaction Per Minute type C)</a:t>
            </a:r>
            <a:r>
              <a:rPr lang="ko-KR" altLang="en-US" dirty="0"/>
              <a:t>라는 것은 이 </a:t>
            </a:r>
            <a:r>
              <a:rPr lang="en-US" altLang="ko-KR" dirty="0"/>
              <a:t>TPC</a:t>
            </a:r>
            <a:r>
              <a:rPr lang="ko-KR" altLang="en-US" dirty="0"/>
              <a:t>에서 발표하는 </a:t>
            </a:r>
            <a:r>
              <a:rPr lang="en-US" altLang="ko-KR" dirty="0"/>
              <a:t>TPC-C Type</a:t>
            </a:r>
            <a:r>
              <a:rPr lang="ko-KR" altLang="en-US" dirty="0"/>
              <a:t>의 트랜잭션을 말하는 것</a:t>
            </a:r>
            <a:endParaRPr lang="en-US" altLang="ko-KR" dirty="0" smtClean="0"/>
          </a:p>
          <a:p>
            <a:pPr lvl="1"/>
            <a:r>
              <a:rPr lang="ko-KR" altLang="en-US" dirty="0"/>
              <a:t>예전에 </a:t>
            </a:r>
            <a:r>
              <a:rPr lang="en-US" altLang="ko-KR" dirty="0"/>
              <a:t>Unix </a:t>
            </a:r>
            <a:r>
              <a:rPr lang="ko-KR" altLang="en-US" dirty="0"/>
              <a:t>서버가 </a:t>
            </a:r>
            <a:r>
              <a:rPr lang="ko-KR" altLang="en-US" dirty="0" smtClean="0"/>
              <a:t>대세 </a:t>
            </a:r>
            <a:r>
              <a:rPr lang="ko-KR" altLang="en-US" dirty="0" smtClean="0"/>
              <a:t>일때는</a:t>
            </a:r>
            <a:r>
              <a:rPr lang="ko-KR" altLang="en-US" dirty="0" smtClean="0"/>
              <a:t> </a:t>
            </a:r>
            <a:r>
              <a:rPr lang="ko-KR" altLang="en-US" dirty="0"/>
              <a:t>중요 비교 수치가 될 수 있었을 것 같은데</a:t>
            </a:r>
            <a:r>
              <a:rPr lang="en-US" altLang="ko-KR" dirty="0"/>
              <a:t>...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요즘은 </a:t>
            </a:r>
            <a:r>
              <a:rPr lang="en-US" altLang="ko-KR" dirty="0"/>
              <a:t>X86 </a:t>
            </a:r>
            <a:r>
              <a:rPr lang="ko-KR" altLang="en-US" dirty="0"/>
              <a:t>서버가 대세이다 보니</a:t>
            </a:r>
            <a:r>
              <a:rPr lang="en-US" altLang="ko-KR" dirty="0"/>
              <a:t>, </a:t>
            </a:r>
            <a:r>
              <a:rPr lang="ko-KR" altLang="en-US" dirty="0"/>
              <a:t>같은 시스템 구조에서 클럭 스피드나 </a:t>
            </a:r>
            <a:r>
              <a:rPr lang="ko-KR" altLang="en-US" dirty="0"/>
              <a:t>코어수</a:t>
            </a:r>
            <a:r>
              <a:rPr lang="ko-KR" altLang="en-US" dirty="0"/>
              <a:t> 같은 요인들이 성능을 결정해 주기 때문에 </a:t>
            </a:r>
            <a:r>
              <a:rPr lang="en-US" altLang="ko-KR" dirty="0"/>
              <a:t>tpmC</a:t>
            </a:r>
            <a:r>
              <a:rPr lang="en-US" altLang="ko-KR" dirty="0"/>
              <a:t> </a:t>
            </a:r>
            <a:r>
              <a:rPr lang="ko-KR" altLang="en-US" dirty="0"/>
              <a:t>같은 자료가 의미가 </a:t>
            </a:r>
            <a:r>
              <a:rPr lang="ko-KR" altLang="en-US" dirty="0"/>
              <a:t>없어진게</a:t>
            </a:r>
            <a:r>
              <a:rPr lang="ko-KR" altLang="en-US" dirty="0"/>
              <a:t> 아닐까 싶네요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최근 서버 벤더들은 공식적인 </a:t>
            </a:r>
            <a:r>
              <a:rPr lang="en-US" altLang="ko-KR" dirty="0"/>
              <a:t>tpmC</a:t>
            </a:r>
            <a:r>
              <a:rPr lang="en-US" altLang="ko-KR" dirty="0"/>
              <a:t> </a:t>
            </a:r>
            <a:r>
              <a:rPr lang="ko-KR" altLang="en-US" dirty="0"/>
              <a:t>자료를 내어놓지 않고 있습니다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예전에 공식화 된 제품들을 찾아서 성능 향상 수치를 반영한 </a:t>
            </a:r>
            <a:r>
              <a:rPr lang="ko-KR" altLang="en-US" dirty="0"/>
              <a:t>역산출</a:t>
            </a:r>
            <a:r>
              <a:rPr lang="ko-KR" altLang="en-US" dirty="0"/>
              <a:t> 추정치가 최선이라고 봅니다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대부분의 서버 벤더들은 독자적인 </a:t>
            </a:r>
            <a:r>
              <a:rPr lang="ko-KR" altLang="en-US" dirty="0"/>
              <a:t>서버성능</a:t>
            </a:r>
            <a:r>
              <a:rPr lang="ko-KR" altLang="en-US" dirty="0"/>
              <a:t> 테스트 수치를 가지고 있습니다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www.ibm.com/downloads/cas/K90RQOW8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https://techlibrary.hpe.com/us/en/enterprise/servers/benchmarks/index.aspx#.WkHHZmhl-00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28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WEB/WAS </a:t>
            </a:r>
            <a:r>
              <a:rPr lang="ko-KR" altLang="en-US" dirty="0"/>
              <a:t>서버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18" y="458455"/>
            <a:ext cx="3489599" cy="63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48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(2) </a:t>
            </a:r>
            <a:r>
              <a:rPr lang="ko-KR" altLang="en-US" dirty="0"/>
              <a:t>메모리 </a:t>
            </a:r>
            <a:r>
              <a:rPr lang="ko-KR" altLang="en-US" dirty="0" smtClean="0"/>
              <a:t>용량 산정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641" y="518723"/>
            <a:ext cx="3513083" cy="56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6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(3) </a:t>
            </a:r>
            <a:r>
              <a:rPr lang="ko-KR" altLang="en-US" dirty="0"/>
              <a:t>디스크 </a:t>
            </a:r>
            <a:r>
              <a:rPr lang="ko-KR" altLang="en-US" dirty="0" smtClean="0"/>
              <a:t>용량 산정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72" y="0"/>
            <a:ext cx="3937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현행 시스템 파악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I.</a:t>
            </a:r>
            <a:r>
              <a:rPr lang="ko-KR" altLang="en-US" dirty="0" smtClean="0"/>
              <a:t>현행 시스템 파악의 개요</a:t>
            </a:r>
            <a:endParaRPr lang="en-US" altLang="ko-KR" dirty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현행 시스템이 어떤 하위 시스템으로 구성되어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제공하는 기능이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시스템들과 어떤 정보를 주고받는지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기술 요소를 사용하고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사용하고 있는 소프트웨어 및 하드웨어는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네트워크는 어떻게 구성되어 있는지 등을 파악하는 활동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통하여 향후 개발하고자 하는 시스템의 개발 범위 및 이행 방향성 설정에 도움을 주는 것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요구사항 </a:t>
            </a:r>
            <a:r>
              <a:rPr lang="ko-KR" altLang="en-US" dirty="0"/>
              <a:t>정의서</a:t>
            </a:r>
            <a:r>
              <a:rPr lang="en-US" altLang="ko-KR" dirty="0"/>
              <a:t>, </a:t>
            </a:r>
            <a:r>
              <a:rPr lang="ko-KR" altLang="en-US" dirty="0"/>
              <a:t>목표 시스템 구성도에 반영한 후 </a:t>
            </a:r>
            <a:r>
              <a:rPr lang="ko-KR" altLang="en-US" dirty="0" smtClean="0"/>
              <a:t>검토한다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/>
              <a:t>, DBMS, </a:t>
            </a:r>
            <a:r>
              <a:rPr lang="ko-KR" altLang="en-US" dirty="0"/>
              <a:t>웹 애플리케이션 서버</a:t>
            </a:r>
            <a:r>
              <a:rPr lang="en-US" altLang="ko-KR" dirty="0"/>
              <a:t>(WAS: Web Application Server), </a:t>
            </a:r>
            <a:r>
              <a:rPr lang="ko-KR" altLang="en-US" dirty="0"/>
              <a:t>시스템 </a:t>
            </a:r>
            <a:r>
              <a:rPr lang="ko-KR" altLang="en-US" dirty="0" smtClean="0"/>
              <a:t>용량 산정 </a:t>
            </a:r>
            <a:r>
              <a:rPr lang="ko-KR" altLang="en-US" dirty="0"/>
              <a:t>결과를 요구사항 정의서</a:t>
            </a:r>
            <a:r>
              <a:rPr lang="en-US" altLang="ko-KR" dirty="0"/>
              <a:t>, </a:t>
            </a:r>
            <a:r>
              <a:rPr lang="ko-KR" altLang="en-US" dirty="0"/>
              <a:t>목표 소프트웨어 구성도</a:t>
            </a:r>
            <a:r>
              <a:rPr lang="en-US" altLang="ko-KR" dirty="0"/>
              <a:t>, </a:t>
            </a:r>
            <a:r>
              <a:rPr lang="ko-KR" altLang="en-US" dirty="0"/>
              <a:t>목표 하드웨어 구성도에 </a:t>
            </a:r>
            <a:r>
              <a:rPr lang="ko-KR" altLang="en-US" dirty="0" smtClean="0"/>
              <a:t>결과를 </a:t>
            </a:r>
            <a:r>
              <a:rPr lang="ko-KR" altLang="en-US" dirty="0"/>
              <a:t>반영하여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lvl="1"/>
            <a:r>
              <a:rPr lang="ko-KR" altLang="en-US" dirty="0" smtClean="0"/>
              <a:t>팀 별로 </a:t>
            </a:r>
            <a:r>
              <a:rPr lang="ko-KR" altLang="en-US" dirty="0"/>
              <a:t>작성된 산출물 최종 결과를 발표하면</a:t>
            </a:r>
            <a:r>
              <a:rPr lang="en-US" altLang="ko-KR" dirty="0"/>
              <a:t>, </a:t>
            </a:r>
            <a:r>
              <a:rPr lang="ko-KR" altLang="en-US" dirty="0"/>
              <a:t>다른 팀은 의견을 </a:t>
            </a:r>
            <a:r>
              <a:rPr lang="ko-KR" altLang="en-US" dirty="0" smtClean="0"/>
              <a:t>제시</a:t>
            </a:r>
            <a:endParaRPr lang="en-US" altLang="ko-KR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팀의 검토 의견을 반영하여 산출물을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수행 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</a:t>
            </a:r>
            <a:r>
              <a:rPr lang="ko-KR" altLang="en-US" dirty="0"/>
              <a:t>기술 환경을 정의하기 위한 운영체제</a:t>
            </a:r>
            <a:r>
              <a:rPr lang="en-US" altLang="ko-KR" dirty="0"/>
              <a:t>, DBMS, WAS, </a:t>
            </a:r>
            <a:r>
              <a:rPr lang="ko-KR" altLang="en-US" dirty="0"/>
              <a:t>오픈 소스 라이선스 등의 모든 내용을 다루기에는 그 내용이 방대하므로 상세 내용은 참고 문헌이나 인터넷 주소</a:t>
            </a:r>
            <a:r>
              <a:rPr lang="en-US" altLang="ko-KR" dirty="0"/>
              <a:t>(URL)</a:t>
            </a:r>
            <a:r>
              <a:rPr lang="ko-KR" altLang="en-US" dirty="0"/>
              <a:t>를 제시하는 것이 바람직하다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40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기술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한국정보통신기술협회의 </a:t>
            </a:r>
            <a:r>
              <a:rPr lang="ko-KR" altLang="en-US" dirty="0"/>
              <a:t>“정보시스템 하드웨어 </a:t>
            </a:r>
            <a:r>
              <a:rPr lang="ko-KR" altLang="en-US" dirty="0" err="1"/>
              <a:t>규모산정</a:t>
            </a:r>
            <a:r>
              <a:rPr lang="ko-KR" altLang="en-US" dirty="0"/>
              <a:t> 지침” </a:t>
            </a:r>
            <a:r>
              <a:rPr lang="en-US" altLang="ko-KR" dirty="0"/>
              <a:t>TTAK.KO-10.0292 </a:t>
            </a:r>
            <a:r>
              <a:rPr lang="ko-KR" altLang="en-US" dirty="0"/>
              <a:t>관련</a:t>
            </a:r>
          </a:p>
          <a:p>
            <a:r>
              <a:rPr lang="ko-KR" altLang="en-US" dirty="0" smtClean="0"/>
              <a:t>부록 참조</a:t>
            </a:r>
            <a:r>
              <a:rPr lang="en-US" altLang="ko-KR" dirty="0" smtClean="0"/>
              <a:t>(p70-p73)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2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현행 시스템 파악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현행 시스템의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현황을 파악하는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현행 시스템의 아키텍처 및 소프트웨어 구성 현황을 파악하는 단계</a:t>
            </a:r>
          </a:p>
          <a:p>
            <a:pPr lvl="1"/>
            <a:r>
              <a:rPr lang="ko-KR" altLang="en-US" dirty="0" smtClean="0"/>
              <a:t>현행 시스템의 하드웨어 및 네트워크 구성 현황을 파악하는 단계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64" y="2837793"/>
            <a:ext cx="9318242" cy="30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 </a:t>
            </a:r>
            <a:r>
              <a:rPr lang="ko-KR" altLang="en-US" dirty="0" smtClean="0"/>
              <a:t>현행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기능 및 인터페이스</a:t>
            </a:r>
            <a:endParaRPr lang="en-US" altLang="ko-KR" dirty="0" smtClean="0"/>
          </a:p>
          <a:p>
            <a:r>
              <a:rPr lang="ko-KR" altLang="en-US" dirty="0" smtClean="0"/>
              <a:t>현행 시스템 구성 현황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현행 시스템 구성 현황은 조직의 주요 업무를 처리하는 기간 업무와 이를 지원하는 지원 업무로 구분하여 기술한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업무에 속하는 단위 업무 정보시스템들의 명칭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기능들을 명시함으로써 조직 내 존재하는 모든 정보시스템의 현황을 파악하도록</a:t>
            </a:r>
            <a:endParaRPr lang="en-US" altLang="ko-KR" dirty="0" smtClean="0"/>
          </a:p>
          <a:p>
            <a:r>
              <a:rPr lang="ko-KR" altLang="en-US" dirty="0" smtClean="0"/>
              <a:t>기능 현황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업무 시스템이 현재 제공하고 있는 기능을 기술한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업무 시스템에서 제공하는 기능들을 주요 기능과 하부 기능으로 구분하여 계층형으로 표시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현황</a:t>
            </a:r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업무 시스템이 다른 단위 업무 시스템과 주고받는 데이터의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연계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 등을 명시한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형식</a:t>
            </a:r>
            <a:r>
              <a:rPr lang="en-US" altLang="ko-KR" dirty="0" smtClean="0"/>
              <a:t>(format)</a:t>
            </a:r>
            <a:r>
              <a:rPr lang="ko-KR" altLang="en-US" dirty="0" smtClean="0"/>
              <a:t>으로 데이터를 주고받는지</a:t>
            </a:r>
            <a:r>
              <a:rPr lang="en-US" altLang="ko-KR" dirty="0" smtClean="0"/>
              <a:t>(XML, </a:t>
            </a:r>
            <a:r>
              <a:rPr lang="ko-KR" altLang="en-US" dirty="0" smtClean="0"/>
              <a:t>고정 포맷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포맷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어떤 통신규약</a:t>
            </a:r>
            <a:r>
              <a:rPr lang="en-US" altLang="ko-KR" dirty="0" smtClean="0"/>
              <a:t>(TCP/IP, X.25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사용하고 있는지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연계 유형</a:t>
            </a:r>
            <a:r>
              <a:rPr lang="en-US" altLang="ko-KR" dirty="0" smtClean="0"/>
              <a:t>(EAI, FEP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무엇인지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7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III </a:t>
            </a:r>
            <a:r>
              <a:rPr lang="ko-KR" altLang="en-US" dirty="0" smtClean="0"/>
              <a:t>현행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 및 소프트웨어</a:t>
            </a:r>
            <a:endParaRPr lang="en-US" altLang="ko-KR" dirty="0" smtClean="0"/>
          </a:p>
          <a:p>
            <a:r>
              <a:rPr lang="ko-KR" altLang="en-US" dirty="0" smtClean="0"/>
              <a:t>아키텍처 구성도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기간 업무를 수행하기 위하여 계층별로 어떠한 기술 요소들을 사용하고 있는지 최상위 수준에서 그림으로 표현한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업무 시스템별로 아키텍처가 다른 경우에는 가장 핵심이 되는 기간 업무 처리 시스템을 기준으로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12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1851</Words>
  <Application>Microsoft Office PowerPoint</Application>
  <PresentationFormat>와이드스크린</PresentationFormat>
  <Paragraphs>199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 요구사항확인</vt:lpstr>
      <vt:lpstr> 현행 시스템 분석하기</vt:lpstr>
      <vt:lpstr>학습 모듈의 목표</vt:lpstr>
      <vt:lpstr>학습 모듈의 내용 체계</vt:lpstr>
      <vt:lpstr> 현행 시스템 파악 </vt:lpstr>
      <vt:lpstr>현행 시스템 파악</vt:lpstr>
      <vt:lpstr>현행 시스템 파악</vt:lpstr>
      <vt:lpstr>현행 시스템 파악</vt:lpstr>
      <vt:lpstr>현행 시스템 파악</vt:lpstr>
      <vt:lpstr>현행 시스템 파악</vt:lpstr>
      <vt:lpstr>현행 시스템 파악</vt:lpstr>
      <vt:lpstr>현행 시스템 파악</vt:lpstr>
      <vt:lpstr>현행 시스템 파악</vt:lpstr>
      <vt:lpstr>PowerPoint 프레젠테이션</vt:lpstr>
      <vt:lpstr>현행 시스템 파악</vt:lpstr>
      <vt:lpstr>현행 시스템 파악</vt:lpstr>
      <vt:lpstr>현행 시스템 파악</vt:lpstr>
      <vt:lpstr>PowerPoint 프레젠테이션</vt:lpstr>
      <vt:lpstr>PowerPoint 프레젠테이션</vt:lpstr>
      <vt:lpstr>현행 시스템 파악</vt:lpstr>
      <vt:lpstr>현행 시스템 파악</vt:lpstr>
      <vt:lpstr>현행 시스템 파악</vt:lpstr>
      <vt:lpstr>현행 시스템 파악</vt:lpstr>
      <vt:lpstr>현행 시스템 파악</vt:lpstr>
      <vt:lpstr>개발 기술 환경 정의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  <vt:lpstr>PowerPoint 프레젠테이션</vt:lpstr>
      <vt:lpstr>개발 기술 환경</vt:lpstr>
      <vt:lpstr>개발 기술 환경</vt:lpstr>
      <vt:lpstr>개발 기술 환경</vt:lpstr>
      <vt:lpstr>개발 기술 환경</vt:lpstr>
      <vt:lpstr>개발 기술 환경</vt:lpstr>
      <vt:lpstr>개발 기술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요구사항확인</dc:title>
  <dc:creator>park jaehyun</dc:creator>
  <cp:lastModifiedBy>park jaehyun</cp:lastModifiedBy>
  <cp:revision>21</cp:revision>
  <dcterms:created xsi:type="dcterms:W3CDTF">2019-10-14T13:09:46Z</dcterms:created>
  <dcterms:modified xsi:type="dcterms:W3CDTF">2019-10-15T22:32:42Z</dcterms:modified>
</cp:coreProperties>
</file>