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87" r:id="rId2"/>
    <p:sldId id="375" r:id="rId3"/>
    <p:sldId id="439" r:id="rId4"/>
    <p:sldId id="463" r:id="rId5"/>
    <p:sldId id="464" r:id="rId6"/>
    <p:sldId id="465" r:id="rId7"/>
    <p:sldId id="466" r:id="rId8"/>
    <p:sldId id="440" r:id="rId9"/>
    <p:sldId id="441" r:id="rId10"/>
    <p:sldId id="446" r:id="rId11"/>
    <p:sldId id="467" r:id="rId12"/>
    <p:sldId id="444" r:id="rId13"/>
    <p:sldId id="445" r:id="rId14"/>
    <p:sldId id="447" r:id="rId15"/>
    <p:sldId id="448" r:id="rId16"/>
    <p:sldId id="449" r:id="rId17"/>
    <p:sldId id="450" r:id="rId18"/>
    <p:sldId id="468" r:id="rId19"/>
    <p:sldId id="451" r:id="rId20"/>
    <p:sldId id="452" r:id="rId21"/>
    <p:sldId id="453" r:id="rId22"/>
    <p:sldId id="454" r:id="rId23"/>
    <p:sldId id="455" r:id="rId24"/>
    <p:sldId id="456" r:id="rId25"/>
    <p:sldId id="457" r:id="rId26"/>
    <p:sldId id="458" r:id="rId27"/>
    <p:sldId id="459" r:id="rId28"/>
    <p:sldId id="460" r:id="rId29"/>
    <p:sldId id="461" r:id="rId30"/>
    <p:sldId id="469" r:id="rId31"/>
    <p:sldId id="462" r:id="rId32"/>
  </p:sldIdLst>
  <p:sldSz cx="9144000" cy="6858000" type="letter"/>
  <p:notesSz cx="7099300" cy="10234613"/>
  <p:kinsoku lang="ko-KR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5pPr>
    <a:lvl6pPr marL="2286000" algn="l" defTabSz="914400" rtl="0" eaLnBrk="1" latinLnBrk="1" hangingPunct="1">
      <a:defRPr b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6pPr>
    <a:lvl7pPr marL="2743200" algn="l" defTabSz="914400" rtl="0" eaLnBrk="1" latinLnBrk="1" hangingPunct="1">
      <a:defRPr b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7pPr>
    <a:lvl8pPr marL="3200400" algn="l" defTabSz="914400" rtl="0" eaLnBrk="1" latinLnBrk="1" hangingPunct="1">
      <a:defRPr b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8pPr>
    <a:lvl9pPr marL="3657600" algn="l" defTabSz="914400" rtl="0" eaLnBrk="1" latinLnBrk="1" hangingPunct="1">
      <a:defRPr b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63DE8"/>
    <a:srgbClr val="00279F"/>
    <a:srgbClr val="CCFFCC"/>
    <a:srgbClr val="CCECFF"/>
    <a:srgbClr val="CCCC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7118" autoAdjust="0"/>
  </p:normalViewPr>
  <p:slideViewPr>
    <p:cSldViewPr>
      <p:cViewPr varScale="1">
        <p:scale>
          <a:sx n="111" d="100"/>
          <a:sy n="111" d="100"/>
        </p:scale>
        <p:origin x="159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6024"/>
    </p:cViewPr>
  </p:sorterViewPr>
  <p:notesViewPr>
    <p:cSldViewPr>
      <p:cViewPr>
        <p:scale>
          <a:sx n="100" d="100"/>
          <a:sy n="100" d="100"/>
        </p:scale>
        <p:origin x="-846" y="313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EA578F1D-8933-42B0-959A-843C25AFC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0725" y="9707563"/>
            <a:ext cx="371475" cy="279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3701" tIns="47703" rIns="93701" bIns="47703">
            <a:spAutoFit/>
          </a:bodyPr>
          <a:lstStyle>
            <a:lvl1pPr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r">
              <a:lnSpc>
                <a:spcPct val="90000"/>
              </a:lnSpc>
              <a:defRPr/>
            </a:pPr>
            <a:fld id="{BDE69EB5-2CE0-4545-8726-7145C2E12655}" type="slidenum">
              <a:rPr lang="ko-KR" altLang="en-US" sz="1300" b="0" smtClean="0">
                <a:latin typeface="Arial" panose="020B0604020202020204" pitchFamily="34" charset="0"/>
                <a:ea typeface="굴림" panose="020B0600000101010101" pitchFamily="50" charset="-127"/>
              </a:rPr>
              <a:pPr algn="r">
                <a:lnSpc>
                  <a:spcPct val="90000"/>
                </a:lnSpc>
                <a:defRPr/>
              </a:pPr>
              <a:t>‹#›</a:t>
            </a:fld>
            <a:endParaRPr lang="en-US" altLang="ko-KR" sz="1300" b="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8AE28A62-8C0A-4477-B9BC-7C1DBEAA289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0125" y="774700"/>
            <a:ext cx="5099050" cy="3824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93BF7173-7C6C-4F2A-8E41-73F18C6DC15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6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7111" tIns="47703" rIns="97111" bIns="477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Body Text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3B1E5FFE-FD52-49B7-B047-EDEB41D1F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338" y="9707563"/>
            <a:ext cx="70167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701" tIns="47703" rIns="93701" bIns="47703">
            <a:spAutoFit/>
          </a:bodyPr>
          <a:lstStyle>
            <a:lvl1pPr algn="ctr"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algn="ctr"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algn="ctr"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algn="ctr"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algn="ctr"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l">
              <a:lnSpc>
                <a:spcPct val="90000"/>
              </a:lnSpc>
              <a:defRPr/>
            </a:pPr>
            <a:fld id="{98730B82-9FA0-43FE-87B1-94E105A400F8}" type="datetime1">
              <a:rPr lang="ko-KR" altLang="en-US" sz="1300" b="0" smtClean="0">
                <a:latin typeface="Arial" panose="020B0604020202020204" pitchFamily="34" charset="0"/>
                <a:ea typeface="굴림" panose="020B0600000101010101" pitchFamily="50" charset="-127"/>
              </a:rPr>
              <a:pPr algn="l">
                <a:lnSpc>
                  <a:spcPct val="90000"/>
                </a:lnSpc>
                <a:defRPr/>
              </a:pPr>
              <a:t>2019-10-22</a:t>
            </a:fld>
            <a:endParaRPr lang="en-US" altLang="ko-KR" sz="1300" b="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>
            <a:extLst>
              <a:ext uri="{FF2B5EF4-FFF2-40B4-BE49-F238E27FC236}">
                <a16:creationId xmlns:a16="http://schemas.microsoft.com/office/drawing/2014/main" id="{436BFC2B-C22B-450D-AAE6-8F64D3385F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슬라이드 노트 개체 틀 2">
            <a:extLst>
              <a:ext uri="{FF2B5EF4-FFF2-40B4-BE49-F238E27FC236}">
                <a16:creationId xmlns:a16="http://schemas.microsoft.com/office/drawing/2014/main" id="{520719BC-25EF-47A3-AC62-D6990EA309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ko-KR">
                <a:latin typeface="Arial" panose="020B0604020202020204" pitchFamily="34" charset="0"/>
              </a:rPr>
              <a:t> </a:t>
            </a:r>
            <a:endParaRPr lang="ko-KR" altLang="en-US">
              <a:latin typeface="Arial" panose="020B0604020202020204" pitchFamily="34" charset="0"/>
            </a:endParaRPr>
          </a:p>
        </p:txBody>
      </p:sp>
      <p:sp>
        <p:nvSpPr>
          <p:cNvPr id="7172" name="슬라이드 번호 개체 틀 3">
            <a:extLst>
              <a:ext uri="{FF2B5EF4-FFF2-40B4-BE49-F238E27FC236}">
                <a16:creationId xmlns:a16="http://schemas.microsoft.com/office/drawing/2014/main" id="{17E86A31-4013-4F03-8D8A-AC63F79EB66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91" tIns="47745" rIns="95491" bIns="47745" anchor="b"/>
          <a:lstStyle>
            <a:lvl1pPr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r"/>
            <a:fld id="{E035CABE-3318-4C01-9D36-F3DFBF7285A1}" type="slidenum">
              <a:rPr lang="ko-KR" altLang="en-US" sz="1300"/>
              <a:pPr algn="r"/>
              <a:t>1</a:t>
            </a:fld>
            <a:endParaRPr lang="en-US" altLang="ko-KR"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30115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26136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6096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6096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31943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>
            <a:extLst>
              <a:ext uri="{FF2B5EF4-FFF2-40B4-BE49-F238E27FC236}">
                <a16:creationId xmlns:a16="http://schemas.microsoft.com/office/drawing/2014/main" id="{5BF5C20D-65FF-49D6-8BB6-CF48B864A67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14375" y="6489700"/>
            <a:ext cx="7715250" cy="0"/>
          </a:xfrm>
          <a:prstGeom prst="line">
            <a:avLst/>
          </a:prstGeom>
          <a:noFill/>
          <a:ln w="76200">
            <a:solidFill>
              <a:srgbClr val="DC008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6">
            <a:extLst>
              <a:ext uri="{FF2B5EF4-FFF2-40B4-BE49-F238E27FC236}">
                <a16:creationId xmlns:a16="http://schemas.microsoft.com/office/drawing/2014/main" id="{8E80FA59-018D-4437-9C17-19E356272BD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52475" y="1143000"/>
            <a:ext cx="7639050" cy="0"/>
          </a:xfrm>
          <a:prstGeom prst="line">
            <a:avLst/>
          </a:prstGeom>
          <a:noFill/>
          <a:ln w="76200">
            <a:solidFill>
              <a:srgbClr val="DC008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7B5FD56-9065-4645-897A-F6C87CA75AC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2563" y="6577013"/>
            <a:ext cx="2074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900" b="0" i="1">
                <a:solidFill>
                  <a:srgbClr val="DC0081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Object-Oriented Analysis and Design</a:t>
            </a: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noProof="0"/>
              <a:t>Slide Title</a:t>
            </a:r>
          </a:p>
        </p:txBody>
      </p:sp>
      <p:sp>
        <p:nvSpPr>
          <p:cNvPr id="2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295400"/>
            <a:ext cx="7772400" cy="510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noProof="0"/>
              <a:t>Body Text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3395741B-A3A0-447B-998A-DBF6CE1212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89A841DF-345B-4AA5-8489-7880C723E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8A2059B9-A858-4D0E-877D-0417F036C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pPr>
              <a:defRPr/>
            </a:pPr>
            <a:fld id="{732CE9C5-BCB2-455D-A55A-92A9B5EB530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423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>
            <a:extLst>
              <a:ext uri="{FF2B5EF4-FFF2-40B4-BE49-F238E27FC236}">
                <a16:creationId xmlns:a16="http://schemas.microsoft.com/office/drawing/2014/main" id="{91AFE7DB-505F-4540-960E-E89F48C073A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14375" y="6489700"/>
            <a:ext cx="7715250" cy="0"/>
          </a:xfrm>
          <a:prstGeom prst="line">
            <a:avLst/>
          </a:prstGeom>
          <a:noFill/>
          <a:ln w="76200">
            <a:solidFill>
              <a:srgbClr val="DC008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6">
            <a:extLst>
              <a:ext uri="{FF2B5EF4-FFF2-40B4-BE49-F238E27FC236}">
                <a16:creationId xmlns:a16="http://schemas.microsoft.com/office/drawing/2014/main" id="{1C98C5F5-18C4-4FA0-A61F-9B83186B8AC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52475" y="1143000"/>
            <a:ext cx="7639050" cy="0"/>
          </a:xfrm>
          <a:prstGeom prst="line">
            <a:avLst/>
          </a:prstGeom>
          <a:noFill/>
          <a:ln w="76200">
            <a:solidFill>
              <a:srgbClr val="DC008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EFAF8C9-EF42-46BC-8AC8-38CE4DD80DA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2563" y="6577013"/>
            <a:ext cx="2074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900" b="0" i="1">
                <a:solidFill>
                  <a:srgbClr val="DC0081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Object-Oriented Analysis and Design</a:t>
            </a: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noProof="0"/>
              <a:t>Slide Title</a:t>
            </a:r>
          </a:p>
        </p:txBody>
      </p:sp>
      <p:sp>
        <p:nvSpPr>
          <p:cNvPr id="2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295400"/>
            <a:ext cx="7772400" cy="510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noProof="0"/>
              <a:t>Body Text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00877FA6-4F74-4182-926C-44326BE58D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86ACA472-023B-4D54-8EAB-C97F07286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232D9273-E88A-4DF6-A9C4-4274C8AC8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pPr>
              <a:defRPr/>
            </a:pPr>
            <a:fld id="{A05CC30A-9E68-4575-916D-5F4AE5A88FC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9582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>
            <a:extLst>
              <a:ext uri="{FF2B5EF4-FFF2-40B4-BE49-F238E27FC236}">
                <a16:creationId xmlns:a16="http://schemas.microsoft.com/office/drawing/2014/main" id="{390A8C26-0C90-4240-AB6A-D3E2D916BC6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14375" y="6489700"/>
            <a:ext cx="7715250" cy="0"/>
          </a:xfrm>
          <a:prstGeom prst="line">
            <a:avLst/>
          </a:prstGeom>
          <a:noFill/>
          <a:ln w="76200">
            <a:solidFill>
              <a:srgbClr val="DC008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6">
            <a:extLst>
              <a:ext uri="{FF2B5EF4-FFF2-40B4-BE49-F238E27FC236}">
                <a16:creationId xmlns:a16="http://schemas.microsoft.com/office/drawing/2014/main" id="{82863A26-643D-47BF-8945-6BE52C5077A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52475" y="1143000"/>
            <a:ext cx="7639050" cy="0"/>
          </a:xfrm>
          <a:prstGeom prst="line">
            <a:avLst/>
          </a:prstGeom>
          <a:noFill/>
          <a:ln w="76200">
            <a:solidFill>
              <a:srgbClr val="DC008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102A364F-4252-480A-9317-7D8753933F5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2563" y="6577013"/>
            <a:ext cx="2074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900" b="0" i="1">
                <a:solidFill>
                  <a:srgbClr val="DC0081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Object-Oriented Analysis and Design</a:t>
            </a: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noProof="0"/>
              <a:t>Slide Title</a:t>
            </a:r>
          </a:p>
        </p:txBody>
      </p:sp>
      <p:sp>
        <p:nvSpPr>
          <p:cNvPr id="2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295400"/>
            <a:ext cx="7772400" cy="510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noProof="0"/>
              <a:t>Body Text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82FBE7F0-D536-4BCB-90C3-6E4560A2A3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90ECA572-FF6C-4206-BC12-6FD64A147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03749026-0170-48AD-915F-1FAC24C49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pPr>
              <a:defRPr/>
            </a:pPr>
            <a:fld id="{24BAB1B6-828F-4003-8806-A8DF9E826D9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467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2910" y="142852"/>
            <a:ext cx="7772400" cy="685800"/>
          </a:xfr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buFont typeface="Wingdings" pitchFamily="2" charset="2"/>
              <a:buChar char="v"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41379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475146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877306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243738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505359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5938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800102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854371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>
            <a:extLst>
              <a:ext uri="{FF2B5EF4-FFF2-40B4-BE49-F238E27FC236}">
                <a16:creationId xmlns:a16="http://schemas.microsoft.com/office/drawing/2014/main" id="{00CE0B76-BC91-41D3-AAD9-622FB4A7F5D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002088" y="6446838"/>
            <a:ext cx="5143500" cy="411162"/>
          </a:xfrm>
          <a:prstGeom prst="rect">
            <a:avLst/>
          </a:prstGeom>
          <a:gradFill rotWithShape="1">
            <a:gsLst>
              <a:gs pos="0">
                <a:srgbClr val="3366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1028" name="Rectangle 2">
            <a:extLst>
              <a:ext uri="{FF2B5EF4-FFF2-40B4-BE49-F238E27FC236}">
                <a16:creationId xmlns:a16="http://schemas.microsoft.com/office/drawing/2014/main" id="{5A634B64-7B5B-452B-806D-B1B5B9F8DD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42938" y="142875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Slide Title</a:t>
            </a:r>
          </a:p>
        </p:txBody>
      </p:sp>
      <p:sp>
        <p:nvSpPr>
          <p:cNvPr id="1029" name="Rectangle 3">
            <a:extLst>
              <a:ext uri="{FF2B5EF4-FFF2-40B4-BE49-F238E27FC236}">
                <a16:creationId xmlns:a16="http://schemas.microsoft.com/office/drawing/2014/main" id="{CED52CD2-0EF6-4A09-BF8E-1D02EDB1A3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42938" y="1071563"/>
            <a:ext cx="7815262" cy="532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Body Text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30" name="Rectangle 7">
            <a:extLst>
              <a:ext uri="{FF2B5EF4-FFF2-40B4-BE49-F238E27FC236}">
                <a16:creationId xmlns:a16="http://schemas.microsoft.com/office/drawing/2014/main" id="{39B0B0F9-BF7A-4AD5-A413-49185782F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6500813"/>
            <a:ext cx="3660775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l">
              <a:defRPr/>
            </a:pPr>
            <a:r>
              <a:rPr lang="en-US" altLang="ko-KR" sz="1000" b="0" i="1">
                <a:solidFill>
                  <a:schemeClr val="bg1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000" b="0">
                <a:solidFill>
                  <a:schemeClr val="bg1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© </a:t>
            </a:r>
            <a:r>
              <a:rPr lang="ko-KR" altLang="en-US" sz="1000" b="0">
                <a:solidFill>
                  <a:schemeClr val="bg1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최은만</a:t>
            </a:r>
            <a:r>
              <a:rPr lang="en-US" altLang="ko-KR" sz="1000" b="0">
                <a:solidFill>
                  <a:schemeClr val="bg1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, </a:t>
            </a:r>
            <a:r>
              <a:rPr lang="ko-KR" altLang="en-US" sz="1000" b="0">
                <a:solidFill>
                  <a:schemeClr val="bg1"/>
                </a:solidFill>
                <a:latin typeface="HY크리스탈M" pitchFamily="18" charset="-127"/>
                <a:ea typeface="HY크리스탈M" pitchFamily="18" charset="-127"/>
              </a:rPr>
              <a:t> </a:t>
            </a:r>
            <a:r>
              <a:rPr lang="en-US" altLang="ko-KR" sz="1000" b="0">
                <a:solidFill>
                  <a:schemeClr val="bg1"/>
                </a:solidFill>
                <a:latin typeface="HY크리스탈M" pitchFamily="18" charset="-127"/>
                <a:ea typeface="HY크리스탈M" pitchFamily="18" charset="-127"/>
              </a:rPr>
              <a:t>UML</a:t>
            </a:r>
            <a:r>
              <a:rPr lang="ko-KR" altLang="en-US" sz="1000" b="0">
                <a:solidFill>
                  <a:schemeClr val="bg1"/>
                </a:solidFill>
                <a:latin typeface="HY크리스탈M" pitchFamily="18" charset="-127"/>
                <a:ea typeface="HY크리스탈M" pitchFamily="18" charset="-127"/>
              </a:rPr>
              <a:t>로 배우는 시스템분석 설계</a:t>
            </a:r>
            <a:r>
              <a:rPr lang="en-US" altLang="ko-KR" sz="1000" b="0">
                <a:solidFill>
                  <a:schemeClr val="bg1"/>
                </a:solidFill>
                <a:latin typeface="HY크리스탈M" pitchFamily="18" charset="-127"/>
                <a:ea typeface="HY크리스탈M" pitchFamily="18" charset="-127"/>
              </a:rPr>
              <a:t>, 2018</a:t>
            </a:r>
            <a:endParaRPr lang="en-US" altLang="ko-KR" sz="1000" b="0" i="1">
              <a:solidFill>
                <a:schemeClr val="bg1"/>
              </a:solidFill>
              <a:latin typeface="HY크리스탈M" pitchFamily="18" charset="-127"/>
              <a:ea typeface="HY크리스탈M" pitchFamily="18" charset="-127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0F1EB245-476B-4F34-AFC1-3BF0CFD442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53000" y="928688"/>
            <a:ext cx="4191000" cy="69850"/>
          </a:xfrm>
          <a:prstGeom prst="rect">
            <a:avLst/>
          </a:prstGeom>
          <a:gradFill rotWithShape="1">
            <a:gsLst>
              <a:gs pos="0">
                <a:srgbClr val="3366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1032" name="Rectangle 11">
            <a:extLst>
              <a:ext uri="{FF2B5EF4-FFF2-40B4-BE49-F238E27FC236}">
                <a16:creationId xmlns:a16="http://schemas.microsoft.com/office/drawing/2014/main" id="{DD481CEB-6466-4D43-B116-DDC6E6ED817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928688"/>
            <a:ext cx="5168900" cy="71437"/>
          </a:xfrm>
          <a:prstGeom prst="rect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1033" name="Rectangle 8">
            <a:extLst>
              <a:ext uri="{FF2B5EF4-FFF2-40B4-BE49-F238E27FC236}">
                <a16:creationId xmlns:a16="http://schemas.microsoft.com/office/drawing/2014/main" id="{046D4748-1E99-4591-B634-AEEF2B01741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223250" y="6500813"/>
            <a:ext cx="479425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r">
              <a:defRPr/>
            </a:pPr>
            <a:r>
              <a:rPr lang="en-US" altLang="ko-KR" sz="1000" b="0">
                <a:solidFill>
                  <a:srgbClr val="063DE8"/>
                </a:solidFill>
                <a:latin typeface="HY크리스탈M" pitchFamily="18" charset="-127"/>
                <a:ea typeface="HY크리스탈M" pitchFamily="18" charset="-127"/>
              </a:rPr>
              <a:t>   </a:t>
            </a:r>
            <a:fld id="{297088A0-8544-49C3-A40A-3CE21DFFF8AC}" type="slidenum">
              <a:rPr lang="en-US" altLang="ko-KR" sz="1000" b="0" smtClean="0">
                <a:solidFill>
                  <a:srgbClr val="063DE8"/>
                </a:solidFill>
                <a:latin typeface="HY크리스탈M" pitchFamily="18" charset="-127"/>
                <a:ea typeface="HY크리스탈M" pitchFamily="18" charset="-127"/>
              </a:rPr>
              <a:pPr algn="r">
                <a:defRPr/>
              </a:pPr>
              <a:t>‹#›</a:t>
            </a:fld>
            <a:endParaRPr lang="en-US" altLang="ko-KR" sz="1000" b="0">
              <a:solidFill>
                <a:srgbClr val="063DE8"/>
              </a:solidFill>
              <a:latin typeface="HY크리스탈M" pitchFamily="18" charset="-127"/>
              <a:ea typeface="HY크리스탈M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  <p:sldLayoutId id="2147483915" r:id="rId12"/>
    <p:sldLayoutId id="2147483916" r:id="rId13"/>
    <p:sldLayoutId id="2147483917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맑은 고딕" pitchFamily="50" charset="-127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맑은 고딕" pitchFamily="50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맑은 고딕" pitchFamily="50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맑은 고딕" pitchFamily="50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맑은 고딕" pitchFamily="50" charset="-127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800" b="1">
          <a:solidFill>
            <a:srgbClr val="063DE8"/>
          </a:solidFill>
          <a:latin typeface="+mn-lt"/>
          <a:ea typeface="HY신명조" pitchFamily="18" charset="-127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20000"/>
        </a:spcBef>
        <a:spcAft>
          <a:spcPct val="10000"/>
        </a:spcAft>
        <a:buSzPct val="100000"/>
        <a:buChar char="&gt;"/>
        <a:defRPr sz="2400" b="1">
          <a:solidFill>
            <a:srgbClr val="00279F"/>
          </a:solidFill>
          <a:latin typeface="+mn-lt"/>
          <a:ea typeface="HY신명조" pitchFamily="18" charset="-127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 b="1">
          <a:solidFill>
            <a:srgbClr val="081D58"/>
          </a:solidFill>
          <a:latin typeface="+mn-lt"/>
          <a:ea typeface="HY신명조" pitchFamily="18" charset="-127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1">
          <a:solidFill>
            <a:schemeClr val="tx1"/>
          </a:solidFill>
          <a:latin typeface="+mn-lt"/>
          <a:ea typeface="HY신명조" pitchFamily="18" charset="-127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  <a:ea typeface="HY신명조" pitchFamily="18" charset="-127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D34B71E-93DB-4ECF-BEAD-49FDBD01BDF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ko-KR" sz="2800" dirty="0">
                <a:solidFill>
                  <a:srgbClr val="899B31"/>
                </a:solidFill>
                <a:cs typeface="Arial" panose="020B0604020202020204" pitchFamily="34" charset="0"/>
              </a:rPr>
              <a:t>UML</a:t>
            </a:r>
            <a:r>
              <a:rPr lang="ko-KR" altLang="en-US" sz="2800" dirty="0">
                <a:solidFill>
                  <a:srgbClr val="899B31"/>
                </a:solidFill>
                <a:cs typeface="Arial" panose="020B0604020202020204" pitchFamily="34" charset="0"/>
              </a:rPr>
              <a:t>로 배우는 </a:t>
            </a:r>
            <a:r>
              <a:rPr lang="ko-KR" altLang="en-US" sz="3600" dirty="0">
                <a:solidFill>
                  <a:srgbClr val="FF0000"/>
                </a:solidFill>
                <a:cs typeface="Arial" panose="020B0604020202020204" pitchFamily="34" charset="0"/>
              </a:rPr>
              <a:t>시스템 분석 설계</a:t>
            </a:r>
            <a:r>
              <a:rPr lang="en-US" altLang="ko-KR" sz="3600" dirty="0">
                <a:solidFill>
                  <a:srgbClr val="899B31"/>
                </a:solidFill>
                <a:cs typeface="Arial" panose="020B0604020202020204" pitchFamily="34" charset="0"/>
              </a:rPr>
              <a:t/>
            </a:r>
            <a:br>
              <a:rPr lang="en-US" altLang="ko-KR" sz="3600" dirty="0">
                <a:solidFill>
                  <a:srgbClr val="899B31"/>
                </a:solidFill>
                <a:cs typeface="Arial" panose="020B0604020202020204" pitchFamily="34" charset="0"/>
              </a:rPr>
            </a:br>
            <a:r>
              <a:rPr lang="ko-KR" altLang="en-US" sz="3600" dirty="0" smtClean="0">
                <a:solidFill>
                  <a:srgbClr val="899B31"/>
                </a:solidFill>
                <a:cs typeface="Arial" panose="020B0604020202020204" pitchFamily="34" charset="0"/>
              </a:rPr>
              <a:t>정보시스템과 </a:t>
            </a:r>
            <a:r>
              <a:rPr lang="ko-KR" altLang="en-US" sz="3600" dirty="0">
                <a:solidFill>
                  <a:srgbClr val="899B31"/>
                </a:solidFill>
                <a:cs typeface="Arial" panose="020B0604020202020204" pitchFamily="34" charset="0"/>
              </a:rPr>
              <a:t>개발 개요</a:t>
            </a:r>
          </a:p>
        </p:txBody>
      </p:sp>
      <p:sp>
        <p:nvSpPr>
          <p:cNvPr id="3075" name="Rectangle 4">
            <a:extLst>
              <a:ext uri="{FF2B5EF4-FFF2-40B4-BE49-F238E27FC236}">
                <a16:creationId xmlns:a16="http://schemas.microsoft.com/office/drawing/2014/main" id="{2AB57304-B601-4939-82FF-9E8A47AC9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5357813"/>
            <a:ext cx="77724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10000"/>
              </a:lnSpc>
              <a:defRPr/>
            </a:pPr>
            <a:endParaRPr lang="en-US" altLang="ko-KR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>
            <a:extLst>
              <a:ext uri="{FF2B5EF4-FFF2-40B4-BE49-F238E27FC236}">
                <a16:creationId xmlns:a16="http://schemas.microsoft.com/office/drawing/2014/main" id="{ADAF5D57-77F6-4C4E-A4BE-E724BE54CB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2938" y="142875"/>
            <a:ext cx="7772400" cy="685800"/>
          </a:xfrm>
        </p:spPr>
        <p:txBody>
          <a:bodyPr/>
          <a:lstStyle/>
          <a:p>
            <a:r>
              <a:rPr lang="en-US" altLang="ko-KR"/>
              <a:t>1.3 </a:t>
            </a:r>
            <a:r>
              <a:rPr lang="ko-KR" altLang="en-US"/>
              <a:t>시스템 개발 과정</a:t>
            </a:r>
          </a:p>
        </p:txBody>
      </p:sp>
      <p:sp>
        <p:nvSpPr>
          <p:cNvPr id="16387" name="내용 개체 틀 2">
            <a:extLst>
              <a:ext uri="{FF2B5EF4-FFF2-40B4-BE49-F238E27FC236}">
                <a16:creationId xmlns:a16="http://schemas.microsoft.com/office/drawing/2014/main" id="{279C4F99-9B8C-40E7-9363-384069E63B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4786313"/>
            <a:ext cx="8229600" cy="1339850"/>
          </a:xfrm>
        </p:spPr>
        <p:txBody>
          <a:bodyPr/>
          <a:lstStyle/>
          <a:p>
            <a:r>
              <a:rPr lang="ko-KR" altLang="en-US"/>
              <a:t>작업 초점</a:t>
            </a:r>
            <a:endParaRPr lang="en-US" altLang="ko-KR"/>
          </a:p>
          <a:p>
            <a:r>
              <a:rPr lang="ko-KR" altLang="en-US"/>
              <a:t>주요 작업과 기술</a:t>
            </a:r>
            <a:endParaRPr lang="en-US" altLang="ko-KR"/>
          </a:p>
          <a:p>
            <a:r>
              <a:rPr lang="ko-KR" altLang="en-US"/>
              <a:t>결과물</a:t>
            </a:r>
            <a:endParaRPr lang="en-US" altLang="ko-KR"/>
          </a:p>
          <a:p>
            <a:endParaRPr lang="ko-KR" altLang="en-US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ECC8292C-8762-4FA6-8008-E903B3534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6389" name="_x105911936" descr="DRW000014843922">
            <a:extLst>
              <a:ext uri="{FF2B5EF4-FFF2-40B4-BE49-F238E27FC236}">
                <a16:creationId xmlns:a16="http://schemas.microsoft.com/office/drawing/2014/main" id="{B87D9E85-9282-4186-B792-144EB8503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071563"/>
            <a:ext cx="6945313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>
            <a:extLst>
              <a:ext uri="{FF2B5EF4-FFF2-40B4-BE49-F238E27FC236}">
                <a16:creationId xmlns:a16="http://schemas.microsoft.com/office/drawing/2014/main" id="{EF89E9A2-5136-482D-9FE2-9821B8C2F2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2938" y="142875"/>
            <a:ext cx="7772400" cy="685800"/>
          </a:xfrm>
        </p:spPr>
        <p:txBody>
          <a:bodyPr/>
          <a:lstStyle/>
          <a:p>
            <a:r>
              <a:rPr lang="ko-KR" altLang="en-US"/>
              <a:t>단계별 작업과 결과물</a:t>
            </a:r>
          </a:p>
        </p:txBody>
      </p:sp>
      <p:pic>
        <p:nvPicPr>
          <p:cNvPr id="17411" name="그림 4">
            <a:extLst>
              <a:ext uri="{FF2B5EF4-FFF2-40B4-BE49-F238E27FC236}">
                <a16:creationId xmlns:a16="http://schemas.microsoft.com/office/drawing/2014/main" id="{97427063-3960-41D7-887C-6F66CA1FD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996950"/>
            <a:ext cx="7042150" cy="547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>
            <a:extLst>
              <a:ext uri="{FF2B5EF4-FFF2-40B4-BE49-F238E27FC236}">
                <a16:creationId xmlns:a16="http://schemas.microsoft.com/office/drawing/2014/main" id="{48622599-BF3C-4A97-A2C8-B0279EDE1E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2938" y="142875"/>
            <a:ext cx="7772400" cy="685800"/>
          </a:xfrm>
        </p:spPr>
        <p:txBody>
          <a:bodyPr/>
          <a:lstStyle/>
          <a:p>
            <a:r>
              <a:rPr lang="ko-KR" altLang="en-US"/>
              <a:t>계획</a:t>
            </a:r>
          </a:p>
        </p:txBody>
      </p:sp>
      <p:sp>
        <p:nvSpPr>
          <p:cNvPr id="18435" name="내용 개체 틀 2">
            <a:extLst>
              <a:ext uri="{FF2B5EF4-FFF2-40B4-BE49-F238E27FC236}">
                <a16:creationId xmlns:a16="http://schemas.microsoft.com/office/drawing/2014/main" id="{AA107931-55B6-4BD5-AF96-43AAE893F6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왜 정보 시스템을 구축하여야 하는지 이해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프로젝트 팀이 앞으로 어떻게 할 것인지 결정</a:t>
            </a:r>
            <a:endParaRPr lang="en-US" altLang="ko-KR"/>
          </a:p>
          <a:p>
            <a:pPr lvl="1"/>
            <a:r>
              <a:rPr lang="ko-KR" altLang="en-US"/>
              <a:t>타당성 분석 </a:t>
            </a:r>
            <a:r>
              <a:rPr lang="en-US" altLang="ko-KR"/>
              <a:t>– </a:t>
            </a:r>
            <a:r>
              <a:rPr lang="ko-KR" altLang="en-US"/>
              <a:t>기술적</a:t>
            </a:r>
            <a:r>
              <a:rPr lang="en-US" altLang="ko-KR"/>
              <a:t>, </a:t>
            </a:r>
            <a:r>
              <a:rPr lang="ko-KR" altLang="en-US"/>
              <a:t>경제적</a:t>
            </a:r>
            <a:r>
              <a:rPr lang="en-US" altLang="ko-KR"/>
              <a:t>, </a:t>
            </a:r>
            <a:r>
              <a:rPr lang="ko-KR" altLang="en-US"/>
              <a:t>조직적 타당성</a:t>
            </a:r>
            <a:endParaRPr lang="en-US" altLang="ko-KR"/>
          </a:p>
          <a:p>
            <a:pPr lvl="1"/>
            <a:r>
              <a:rPr lang="ko-KR" altLang="en-US"/>
              <a:t>작업 계획 수립</a:t>
            </a:r>
            <a:endParaRPr lang="en-US" altLang="ko-KR"/>
          </a:p>
          <a:p>
            <a:pPr lvl="1"/>
            <a:r>
              <a:rPr lang="ko-KR" altLang="en-US"/>
              <a:t>팀 조직 수립</a:t>
            </a:r>
            <a:endParaRPr lang="en-US" altLang="ko-KR"/>
          </a:p>
          <a:p>
            <a:pPr lvl="1"/>
            <a:r>
              <a:rPr lang="ko-KR" altLang="en-US"/>
              <a:t>프로젝트 관리 계획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ko-KR" altLang="en-US"/>
              <a:t>프로젝트 계획서</a:t>
            </a:r>
            <a:endParaRPr lang="en-US" altLang="ko-KR"/>
          </a:p>
          <a:p>
            <a:pPr lvl="1"/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  <p:pic>
        <p:nvPicPr>
          <p:cNvPr id="18436" name="Picture 2" descr="C:\Users\최은만\AppData\Local\Microsoft\Windows\Temporary Internet Files\Content.IE5\GQNIGL2V\MCj04463260000[1].wmf">
            <a:extLst>
              <a:ext uri="{FF2B5EF4-FFF2-40B4-BE49-F238E27FC236}">
                <a16:creationId xmlns:a16="http://schemas.microsoft.com/office/drawing/2014/main" id="{96728AEA-C32C-4B45-8E43-8CD5A9292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5" y="3071813"/>
            <a:ext cx="1703388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>
            <a:extLst>
              <a:ext uri="{FF2B5EF4-FFF2-40B4-BE49-F238E27FC236}">
                <a16:creationId xmlns:a16="http://schemas.microsoft.com/office/drawing/2014/main" id="{95C2AD40-5BDB-4D42-BDB9-74854410DB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2938" y="142875"/>
            <a:ext cx="7772400" cy="685800"/>
          </a:xfrm>
        </p:spPr>
        <p:txBody>
          <a:bodyPr/>
          <a:lstStyle/>
          <a:p>
            <a:r>
              <a:rPr lang="ko-KR" altLang="en-US"/>
              <a:t>분석 </a:t>
            </a:r>
          </a:p>
        </p:txBody>
      </p:sp>
      <p:sp>
        <p:nvSpPr>
          <p:cNvPr id="19459" name="내용 개체 틀 2">
            <a:extLst>
              <a:ext uri="{FF2B5EF4-FFF2-40B4-BE49-F238E27FC236}">
                <a16:creationId xmlns:a16="http://schemas.microsoft.com/office/drawing/2014/main" id="{4F717874-2883-4617-82BA-F614AFA3E5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질문</a:t>
            </a:r>
            <a:endParaRPr lang="en-US" altLang="ko-KR"/>
          </a:p>
          <a:p>
            <a:pPr lvl="1"/>
            <a:r>
              <a:rPr lang="ko-KR" altLang="en-US"/>
              <a:t>누가</a:t>
            </a:r>
            <a:r>
              <a:rPr lang="en-US" altLang="ko-KR"/>
              <a:t> </a:t>
            </a:r>
            <a:r>
              <a:rPr lang="ko-KR" altLang="en-US"/>
              <a:t>사용</a:t>
            </a:r>
            <a:r>
              <a:rPr lang="en-US" altLang="ko-KR"/>
              <a:t>?</a:t>
            </a:r>
          </a:p>
          <a:p>
            <a:pPr lvl="1"/>
            <a:r>
              <a:rPr lang="ko-KR" altLang="en-US"/>
              <a:t>시스템이 무엇을 해야 하나</a:t>
            </a:r>
            <a:r>
              <a:rPr lang="en-US" altLang="ko-KR"/>
              <a:t>?</a:t>
            </a:r>
          </a:p>
          <a:p>
            <a:pPr lvl="1"/>
            <a:r>
              <a:rPr lang="ko-KR" altLang="en-US"/>
              <a:t>언제 사용</a:t>
            </a:r>
            <a:r>
              <a:rPr lang="en-US" altLang="ko-KR"/>
              <a:t>?</a:t>
            </a:r>
          </a:p>
          <a:p>
            <a:pPr lvl="1"/>
            <a:endParaRPr lang="en-US" altLang="ko-KR"/>
          </a:p>
          <a:p>
            <a:r>
              <a:rPr lang="ko-KR" altLang="en-US"/>
              <a:t>작업</a:t>
            </a:r>
            <a:endParaRPr lang="en-US" altLang="ko-KR"/>
          </a:p>
          <a:p>
            <a:pPr lvl="1"/>
            <a:r>
              <a:rPr lang="ko-KR" altLang="en-US"/>
              <a:t>분석 전략 수립 </a:t>
            </a:r>
            <a:r>
              <a:rPr lang="en-US" altLang="ko-KR"/>
              <a:t>– SWOT </a:t>
            </a:r>
            <a:r>
              <a:rPr lang="ko-KR" altLang="en-US"/>
              <a:t>분석</a:t>
            </a:r>
            <a:endParaRPr lang="en-US" altLang="ko-KR"/>
          </a:p>
          <a:p>
            <a:pPr lvl="1"/>
            <a:r>
              <a:rPr lang="ko-KR" altLang="en-US"/>
              <a:t>요구 수집</a:t>
            </a:r>
            <a:endParaRPr lang="en-US" altLang="ko-KR"/>
          </a:p>
          <a:p>
            <a:pPr lvl="1"/>
            <a:r>
              <a:rPr lang="ko-KR" altLang="en-US"/>
              <a:t>문서화</a:t>
            </a:r>
            <a:endParaRPr lang="en-US" altLang="ko-KR"/>
          </a:p>
          <a:p>
            <a:pPr lvl="1"/>
            <a:endParaRPr lang="ko-KR" altLang="en-US"/>
          </a:p>
        </p:txBody>
      </p:sp>
      <p:pic>
        <p:nvPicPr>
          <p:cNvPr id="19460" name="Picture 1" descr="C:\Users\최은만\AppData\Local\Microsoft\Windows\Temporary Internet Files\Content.IE5\UK6UI90Q\MCj03418160000[1].jpg">
            <a:extLst>
              <a:ext uri="{FF2B5EF4-FFF2-40B4-BE49-F238E27FC236}">
                <a16:creationId xmlns:a16="http://schemas.microsoft.com/office/drawing/2014/main" id="{52A10FCA-EDFC-49AE-89A7-096750067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38" y="2571750"/>
            <a:ext cx="2505075" cy="233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>
            <a:extLst>
              <a:ext uri="{FF2B5EF4-FFF2-40B4-BE49-F238E27FC236}">
                <a16:creationId xmlns:a16="http://schemas.microsoft.com/office/drawing/2014/main" id="{A64674C4-4F95-42F6-8940-AE61D5CD41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2938" y="142875"/>
            <a:ext cx="7772400" cy="685800"/>
          </a:xfrm>
        </p:spPr>
        <p:txBody>
          <a:bodyPr/>
          <a:lstStyle/>
          <a:p>
            <a:r>
              <a:rPr lang="ko-KR" altLang="en-US"/>
              <a:t>설계</a:t>
            </a:r>
          </a:p>
        </p:txBody>
      </p:sp>
      <p:sp>
        <p:nvSpPr>
          <p:cNvPr id="20483" name="내용 개체 틀 2">
            <a:extLst>
              <a:ext uri="{FF2B5EF4-FFF2-40B4-BE49-F238E27FC236}">
                <a16:creationId xmlns:a16="http://schemas.microsoft.com/office/drawing/2014/main" id="{5EA2601D-2492-4F50-82F4-30824697CD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시스템을 어떻게 구축할 것인가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시스템의 동작을 결정</a:t>
            </a:r>
            <a:endParaRPr lang="en-US" altLang="ko-KR" dirty="0"/>
          </a:p>
          <a:p>
            <a:pPr lvl="1"/>
            <a:r>
              <a:rPr lang="en-US" altLang="ko-KR" dirty="0"/>
              <a:t>UI, </a:t>
            </a:r>
            <a:r>
              <a:rPr lang="ko-KR" altLang="en-US" dirty="0"/>
              <a:t>입력 양식</a:t>
            </a:r>
            <a:r>
              <a:rPr lang="en-US" altLang="ko-KR" dirty="0"/>
              <a:t>, </a:t>
            </a:r>
            <a:r>
              <a:rPr lang="ko-KR" altLang="en-US" dirty="0"/>
              <a:t>보고서</a:t>
            </a:r>
            <a:endParaRPr lang="en-US" altLang="ko-KR" dirty="0"/>
          </a:p>
          <a:p>
            <a:pPr lvl="1"/>
            <a:r>
              <a:rPr lang="ko-KR" altLang="en-US" dirty="0"/>
              <a:t>프로그램</a:t>
            </a:r>
            <a:endParaRPr lang="en-US" altLang="ko-KR" dirty="0"/>
          </a:p>
          <a:p>
            <a:pPr lvl="1"/>
            <a:r>
              <a:rPr lang="ko-KR" altLang="en-US" dirty="0"/>
              <a:t>데이터베이스</a:t>
            </a:r>
            <a:r>
              <a:rPr lang="en-US" altLang="ko-KR" dirty="0"/>
              <a:t>, </a:t>
            </a:r>
            <a:r>
              <a:rPr lang="ko-KR" altLang="en-US" dirty="0"/>
              <a:t>파일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설계 전략 수립</a:t>
            </a:r>
            <a:endParaRPr lang="en-US" altLang="ko-KR" dirty="0"/>
          </a:p>
          <a:p>
            <a:pPr lvl="1"/>
            <a:r>
              <a:rPr lang="ko-KR" altLang="en-US" sz="1400" dirty="0" smtClean="0"/>
              <a:t>자체개발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아웃소싱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소프트웨어 패키지</a:t>
            </a:r>
            <a:endParaRPr lang="en-US" altLang="ko-KR" sz="1400" dirty="0"/>
          </a:p>
          <a:p>
            <a:r>
              <a:rPr lang="ko-KR" altLang="en-US" dirty="0"/>
              <a:t>아키텍처 </a:t>
            </a:r>
            <a:r>
              <a:rPr lang="ko-KR" altLang="en-US" dirty="0" smtClean="0"/>
              <a:t>설계</a:t>
            </a:r>
            <a:endParaRPr lang="en-US" altLang="ko-KR" dirty="0" smtClean="0"/>
          </a:p>
          <a:p>
            <a:pPr lvl="1"/>
            <a:r>
              <a:rPr lang="ko-KR" altLang="en-US" sz="1400" dirty="0" smtClean="0"/>
              <a:t>현재 기관에 존재하는 인프라를 추가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변경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일반적</a:t>
            </a:r>
            <a:r>
              <a:rPr lang="en-US" altLang="ko-KR" sz="1400" dirty="0" smtClean="0"/>
              <a:t>)</a:t>
            </a:r>
            <a:endParaRPr lang="en-US" altLang="ko-KR" dirty="0"/>
          </a:p>
          <a:p>
            <a:r>
              <a:rPr lang="ko-KR" altLang="en-US" dirty="0"/>
              <a:t>데이터 설계</a:t>
            </a:r>
            <a:endParaRPr lang="en-US" altLang="ko-KR" dirty="0"/>
          </a:p>
          <a:p>
            <a:pPr lvl="1"/>
            <a:r>
              <a:rPr lang="en-US" altLang="ko-KR" sz="1800" dirty="0" err="1" smtClean="0"/>
              <a:t>db</a:t>
            </a:r>
            <a:endParaRPr lang="en-US" altLang="ko-KR" sz="1800" dirty="0"/>
          </a:p>
          <a:p>
            <a:r>
              <a:rPr lang="ko-KR" altLang="en-US" dirty="0"/>
              <a:t>프로그램 설계 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20484" name="Picture 1" descr="C:\Users\최은만\AppData\Local\Microsoft\Windows\Temporary Internet Files\Content.IE5\UK6UI90Q\MCj03430590000[1].wmf">
            <a:extLst>
              <a:ext uri="{FF2B5EF4-FFF2-40B4-BE49-F238E27FC236}">
                <a16:creationId xmlns:a16="http://schemas.microsoft.com/office/drawing/2014/main" id="{152DFBEC-6950-4C45-9CFB-4613CEB2D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713" y="2204864"/>
            <a:ext cx="2770187" cy="192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>
            <a:extLst>
              <a:ext uri="{FF2B5EF4-FFF2-40B4-BE49-F238E27FC236}">
                <a16:creationId xmlns:a16="http://schemas.microsoft.com/office/drawing/2014/main" id="{E3EBC191-6194-4464-8CE3-670F9EE792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2938" y="142875"/>
            <a:ext cx="7772400" cy="685800"/>
          </a:xfrm>
        </p:spPr>
        <p:txBody>
          <a:bodyPr/>
          <a:lstStyle/>
          <a:p>
            <a:r>
              <a:rPr lang="ko-KR" altLang="en-US"/>
              <a:t>구현</a:t>
            </a:r>
          </a:p>
        </p:txBody>
      </p:sp>
      <p:sp>
        <p:nvSpPr>
          <p:cNvPr id="21507" name="내용 개체 틀 2">
            <a:extLst>
              <a:ext uri="{FF2B5EF4-FFF2-40B4-BE49-F238E27FC236}">
                <a16:creationId xmlns:a16="http://schemas.microsoft.com/office/drawing/2014/main" id="{0DEAF31F-C05C-4B31-B25A-57AB72D642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구축 또는 패키지 구입으로 설계를 현실화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작업 단계</a:t>
            </a:r>
            <a:endParaRPr lang="en-US" altLang="ko-KR"/>
          </a:p>
          <a:p>
            <a:pPr lvl="1"/>
            <a:r>
              <a:rPr lang="ko-KR" altLang="en-US"/>
              <a:t>시스템 구축과 테스트</a:t>
            </a:r>
            <a:endParaRPr lang="en-US" altLang="ko-KR"/>
          </a:p>
          <a:p>
            <a:pPr lvl="1"/>
            <a:r>
              <a:rPr lang="ko-KR" altLang="en-US"/>
              <a:t>시스템 설치</a:t>
            </a:r>
            <a:r>
              <a:rPr lang="en-US" altLang="ko-KR"/>
              <a:t>, </a:t>
            </a:r>
            <a:r>
              <a:rPr lang="ko-KR" altLang="en-US"/>
              <a:t>전환</a:t>
            </a:r>
            <a:endParaRPr lang="en-US" altLang="ko-KR"/>
          </a:p>
          <a:p>
            <a:pPr lvl="1"/>
            <a:r>
              <a:rPr lang="ko-KR" altLang="en-US"/>
              <a:t>지원 계획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pic>
        <p:nvPicPr>
          <p:cNvPr id="21508" name="Picture 2" descr="C:\Users\최은만\AppData\Local\Microsoft\Windows\Temporary Internet Files\Content.IE5\UF0A9NAJ\MCj02000170000[1].wmf">
            <a:extLst>
              <a:ext uri="{FF2B5EF4-FFF2-40B4-BE49-F238E27FC236}">
                <a16:creationId xmlns:a16="http://schemas.microsoft.com/office/drawing/2014/main" id="{061EB661-2BA3-400A-9E38-AACD24392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3500438"/>
            <a:ext cx="2435225" cy="158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>
            <a:extLst>
              <a:ext uri="{FF2B5EF4-FFF2-40B4-BE49-F238E27FC236}">
                <a16:creationId xmlns:a16="http://schemas.microsoft.com/office/drawing/2014/main" id="{7CC963B9-101E-47CB-900A-C6E30F781D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2938" y="142875"/>
            <a:ext cx="7772400" cy="685800"/>
          </a:xfrm>
        </p:spPr>
        <p:txBody>
          <a:bodyPr/>
          <a:lstStyle/>
          <a:p>
            <a:r>
              <a:rPr lang="en-US" altLang="ko-KR"/>
              <a:t>1.4 </a:t>
            </a:r>
            <a:r>
              <a:rPr lang="ko-KR" altLang="en-US"/>
              <a:t>방법론</a:t>
            </a:r>
          </a:p>
        </p:txBody>
      </p:sp>
      <p:sp>
        <p:nvSpPr>
          <p:cNvPr id="22531" name="내용 개체 틀 2">
            <a:extLst>
              <a:ext uri="{FF2B5EF4-FFF2-40B4-BE49-F238E27FC236}">
                <a16:creationId xmlns:a16="http://schemas.microsoft.com/office/drawing/2014/main" id="{B155552D-CD22-48E9-869B-8F9C539C30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2565400"/>
            <a:ext cx="8321675" cy="2697163"/>
          </a:xfrm>
        </p:spPr>
        <p:txBody>
          <a:bodyPr/>
          <a:lstStyle/>
          <a:p>
            <a:r>
              <a:rPr lang="ko-KR" altLang="en-US" dirty="0"/>
              <a:t>모델</a:t>
            </a:r>
            <a:endParaRPr lang="en-US" altLang="ko-KR" dirty="0"/>
          </a:p>
          <a:p>
            <a:pPr lvl="1"/>
            <a:r>
              <a:rPr lang="ko-KR" altLang="en-US" dirty="0" err="1"/>
              <a:t>실세계를</a:t>
            </a:r>
            <a:r>
              <a:rPr lang="ko-KR" altLang="en-US" dirty="0"/>
              <a:t> 특정한 관점으로 표현한 것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지도</a:t>
            </a:r>
            <a:r>
              <a:rPr lang="en-US" altLang="ko-KR" dirty="0"/>
              <a:t>, </a:t>
            </a:r>
            <a:r>
              <a:rPr lang="ko-KR" altLang="en-US" dirty="0"/>
              <a:t>흐름도</a:t>
            </a:r>
            <a:r>
              <a:rPr lang="en-US" altLang="ko-KR" dirty="0"/>
              <a:t>, </a:t>
            </a:r>
            <a:r>
              <a:rPr lang="ko-KR" altLang="en-US" dirty="0" err="1"/>
              <a:t>자료흐름도</a:t>
            </a:r>
            <a:r>
              <a:rPr lang="en-US" altLang="ko-KR" dirty="0"/>
              <a:t>, </a:t>
            </a:r>
            <a:r>
              <a:rPr lang="ko-KR" altLang="en-US" dirty="0" err="1"/>
              <a:t>엔티티</a:t>
            </a:r>
            <a:r>
              <a:rPr lang="ko-KR" altLang="en-US" dirty="0"/>
              <a:t> 관계도</a:t>
            </a:r>
            <a:r>
              <a:rPr lang="en-US" altLang="ko-KR" dirty="0"/>
              <a:t>, </a:t>
            </a:r>
            <a:r>
              <a:rPr lang="ko-KR" altLang="en-US" dirty="0"/>
              <a:t>구조도</a:t>
            </a:r>
            <a:r>
              <a:rPr lang="en-US" altLang="ko-KR" dirty="0"/>
              <a:t>, </a:t>
            </a:r>
            <a:r>
              <a:rPr lang="ko-KR" altLang="en-US" dirty="0"/>
              <a:t>사용 사례 다이어그램</a:t>
            </a:r>
            <a:r>
              <a:rPr lang="en-US" altLang="ko-KR" dirty="0"/>
              <a:t>, </a:t>
            </a:r>
            <a:r>
              <a:rPr lang="ko-KR" altLang="en-US" dirty="0"/>
              <a:t>클래스 다이어그램</a:t>
            </a:r>
            <a:r>
              <a:rPr lang="en-US" altLang="ko-KR" dirty="0"/>
              <a:t>…..</a:t>
            </a:r>
          </a:p>
          <a:p>
            <a:r>
              <a:rPr lang="ko-KR" altLang="en-US" dirty="0"/>
              <a:t>도구</a:t>
            </a:r>
            <a:endParaRPr lang="en-US" altLang="ko-KR" dirty="0"/>
          </a:p>
          <a:p>
            <a:pPr lvl="1"/>
            <a:r>
              <a:rPr lang="ko-KR" altLang="en-US" dirty="0"/>
              <a:t>설계</a:t>
            </a:r>
            <a:r>
              <a:rPr lang="en-US" altLang="ko-KR" dirty="0"/>
              <a:t>, </a:t>
            </a:r>
            <a:r>
              <a:rPr lang="ko-KR" altLang="en-US" dirty="0"/>
              <a:t>구현</a:t>
            </a:r>
            <a:r>
              <a:rPr lang="en-US" altLang="ko-KR" dirty="0"/>
              <a:t>, </a:t>
            </a:r>
            <a:r>
              <a:rPr lang="ko-KR" altLang="en-US" dirty="0"/>
              <a:t>유지보수</a:t>
            </a:r>
            <a:r>
              <a:rPr lang="en-US" altLang="ko-KR" dirty="0"/>
              <a:t>, </a:t>
            </a:r>
            <a:r>
              <a:rPr lang="ko-KR" altLang="en-US" dirty="0"/>
              <a:t>테스트 등 소프트웨어 </a:t>
            </a:r>
            <a:r>
              <a:rPr lang="ko-KR" altLang="en-US" dirty="0" err="1"/>
              <a:t>생간에</a:t>
            </a:r>
            <a:r>
              <a:rPr lang="ko-KR" altLang="en-US" dirty="0"/>
              <a:t> 도움을 주는 툴</a:t>
            </a:r>
            <a:endParaRPr lang="en-US" altLang="ko-KR" dirty="0"/>
          </a:p>
          <a:p>
            <a:r>
              <a:rPr lang="ko-KR" altLang="en-US" dirty="0"/>
              <a:t>기술</a:t>
            </a:r>
            <a:endParaRPr lang="en-US" altLang="ko-KR" dirty="0"/>
          </a:p>
          <a:p>
            <a:pPr lvl="1"/>
            <a:r>
              <a:rPr lang="ko-KR" altLang="en-US" dirty="0"/>
              <a:t>작업 단계에 사용하는 기술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프로젝트 관리 기술</a:t>
            </a:r>
            <a:r>
              <a:rPr lang="en-US" altLang="ko-KR" dirty="0"/>
              <a:t>, </a:t>
            </a:r>
            <a:r>
              <a:rPr lang="ko-KR" altLang="en-US" dirty="0"/>
              <a:t>인터뷰 기술</a:t>
            </a:r>
            <a:r>
              <a:rPr lang="en-US" altLang="ko-KR" dirty="0"/>
              <a:t>, </a:t>
            </a:r>
            <a:r>
              <a:rPr lang="ko-KR" altLang="en-US" dirty="0"/>
              <a:t>데이터 모델링</a:t>
            </a:r>
            <a:r>
              <a:rPr lang="en-US" altLang="ko-KR" dirty="0"/>
              <a:t>, </a:t>
            </a:r>
            <a:r>
              <a:rPr lang="ko-KR" altLang="en-US" dirty="0"/>
              <a:t>구조적 분석</a:t>
            </a:r>
            <a:r>
              <a:rPr lang="en-US" altLang="ko-KR" dirty="0"/>
              <a:t>, …</a:t>
            </a:r>
            <a:endParaRPr lang="ko-KR" altLang="en-US" dirty="0"/>
          </a:p>
        </p:txBody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6D3E0CB7-9E14-47A7-BD76-78C3520B2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22533" name="_x92102928" descr="DRW00001ce84361">
            <a:extLst>
              <a:ext uri="{FF2B5EF4-FFF2-40B4-BE49-F238E27FC236}">
                <a16:creationId xmlns:a16="http://schemas.microsoft.com/office/drawing/2014/main" id="{B1746F3F-6FA5-44EC-9797-6BD5B2F34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1133475"/>
            <a:ext cx="3368675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>
            <a:extLst>
              <a:ext uri="{FF2B5EF4-FFF2-40B4-BE49-F238E27FC236}">
                <a16:creationId xmlns:a16="http://schemas.microsoft.com/office/drawing/2014/main" id="{EE57F9CD-6C71-4053-8C7C-D0519FC5BA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2938" y="142875"/>
            <a:ext cx="7772400" cy="685800"/>
          </a:xfrm>
        </p:spPr>
        <p:txBody>
          <a:bodyPr/>
          <a:lstStyle/>
          <a:p>
            <a:r>
              <a:rPr lang="ko-KR" altLang="en-US"/>
              <a:t>개발 방법론</a:t>
            </a: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C6B9A2C5-CBE6-440B-B47C-4C3FF55895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9760155"/>
              </p:ext>
            </p:extLst>
          </p:nvPr>
        </p:nvGraphicFramePr>
        <p:xfrm>
          <a:off x="285750" y="1143000"/>
          <a:ext cx="8501063" cy="4930680"/>
        </p:xfrm>
        <a:graphic>
          <a:graphicData uri="http://schemas.openxmlformats.org/drawingml/2006/table">
            <a:tbl>
              <a:tblPr/>
              <a:tblGrid>
                <a:gridCol w="1256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5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5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3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03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1853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91439" marR="91439" marT="45725" marB="45725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휴먼명조"/>
                        </a:rPr>
                        <a:t>구조적 방법론</a:t>
                      </a:r>
                    </a:p>
                  </a:txBody>
                  <a:tcPr marL="91439" marR="91439" marT="45725" marB="457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휴먼명조"/>
                        </a:rPr>
                        <a:t>정보공학 방법론</a:t>
                      </a:r>
                    </a:p>
                  </a:txBody>
                  <a:tcPr marL="91439" marR="91439" marT="45725" marB="4572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휴먼명조"/>
                        </a:rPr>
                        <a:t>객체지향 방법론</a:t>
                      </a:r>
                    </a:p>
                  </a:txBody>
                  <a:tcPr marL="91439" marR="91439" marT="45725" marB="4572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휴먼명조"/>
                        </a:rPr>
                        <a:t>객체지향 단계</a:t>
                      </a:r>
                    </a:p>
                  </a:txBody>
                  <a:tcPr marL="91439" marR="91439" marT="45725" marB="45725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641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휴먼명조"/>
                        </a:rPr>
                        <a:t>계획 단계</a:t>
                      </a:r>
                    </a:p>
                  </a:txBody>
                  <a:tcPr marL="91439" marR="91439" marT="45725" marB="45725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휴먼명조"/>
                        </a:rPr>
                        <a:t>타당성 분석</a:t>
                      </a:r>
                    </a:p>
                  </a:txBody>
                  <a:tcPr marL="91439" marR="91439" marT="45725" marB="457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휴먼명조"/>
                        </a:rPr>
                        <a:t>정보 전략 분석</a:t>
                      </a:r>
                    </a:p>
                  </a:txBody>
                  <a:tcPr marL="91439" marR="91439" marT="45725" marB="4572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휴먼명조"/>
                        </a:rPr>
                        <a:t>프로젝트 문제 분석과 </a:t>
                      </a:r>
                      <a:r>
                        <a:rPr lang="ko-KR" altLang="en-US" sz="1600" b="1" dirty="0" err="1">
                          <a:solidFill>
                            <a:srgbClr val="000000"/>
                          </a:solidFill>
                          <a:latin typeface="휴먼명조"/>
                        </a:rPr>
                        <a:t>사용사례</a:t>
                      </a: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휴먼명조"/>
                        </a:rPr>
                        <a:t> 분석</a:t>
                      </a:r>
                    </a:p>
                  </a:txBody>
                  <a:tcPr marL="91439" marR="91439" marT="45725" marB="4572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dirty="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91439" marR="91439" marT="45725" marB="45725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63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휴먼명조"/>
                        </a:rPr>
                        <a:t>분석 단계</a:t>
                      </a:r>
                    </a:p>
                  </a:txBody>
                  <a:tcPr marL="91439" marR="91439" marT="45725" marB="45725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휴먼명조"/>
                        </a:rPr>
                        <a:t>구조적 분석</a:t>
                      </a:r>
                    </a:p>
                  </a:txBody>
                  <a:tcPr marL="91439" marR="91439" marT="45725" marB="457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휴먼명조"/>
                        </a:rPr>
                        <a:t>비즈니스 영역 분석</a:t>
                      </a:r>
                    </a:p>
                  </a:txBody>
                  <a:tcPr marL="91439" marR="91439" marT="45725" marB="4572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휴먼명조"/>
                        </a:rPr>
                        <a:t>요구 분석 및 모델링</a:t>
                      </a:r>
                    </a:p>
                  </a:txBody>
                  <a:tcPr marL="91439" marR="91439" marT="45725" marB="4572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 smtClean="0">
                          <a:solidFill>
                            <a:srgbClr val="000000"/>
                          </a:solidFill>
                          <a:latin typeface="휴먼명조"/>
                        </a:rPr>
                        <a:t>개념 정립</a:t>
                      </a:r>
                      <a:endParaRPr lang="ko-KR" altLang="en-US" sz="1600" b="1" dirty="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91439" marR="91439" marT="45725" marB="45725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853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휴먼명조"/>
                        </a:rPr>
                        <a:t>설계 단계</a:t>
                      </a:r>
                    </a:p>
                  </a:txBody>
                  <a:tcPr marL="91439" marR="91439" marT="45725" marB="45725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휴먼명조"/>
                        </a:rPr>
                        <a:t>구조적 설계</a:t>
                      </a:r>
                    </a:p>
                  </a:txBody>
                  <a:tcPr marL="91439" marR="91439" marT="45725" marB="457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휴먼명조"/>
                        </a:rPr>
                        <a:t>비즈니스 시스템 설계 </a:t>
                      </a:r>
                    </a:p>
                  </a:txBody>
                  <a:tcPr marL="91439" marR="91439" marT="45725" marB="4572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휴먼명조"/>
                        </a:rPr>
                        <a:t>시스템 설계와 객체 설계</a:t>
                      </a:r>
                    </a:p>
                  </a:txBody>
                  <a:tcPr marL="91439" marR="91439" marT="45725" marB="4572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휴먼명조"/>
                        </a:rPr>
                        <a:t>발전 단계</a:t>
                      </a:r>
                    </a:p>
                  </a:txBody>
                  <a:tcPr marL="91439" marR="91439" marT="45725" marB="45725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853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휴먼명조"/>
                        </a:rPr>
                        <a:t>구현 단계</a:t>
                      </a:r>
                    </a:p>
                  </a:txBody>
                  <a:tcPr marL="91439" marR="91439" marT="45725" marB="45725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휴먼명조"/>
                        </a:rPr>
                        <a:t>구조적 프로그래밍</a:t>
                      </a:r>
                    </a:p>
                  </a:txBody>
                  <a:tcPr marL="91439" marR="91439" marT="45725" marB="457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휴먼명조"/>
                        </a:rPr>
                        <a:t>구축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휴먼명조"/>
                        </a:rPr>
                        <a:t>전환</a:t>
                      </a:r>
                    </a:p>
                  </a:txBody>
                  <a:tcPr marL="91439" marR="91439" marT="45725" marB="4572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휴먼명조"/>
                        </a:rPr>
                        <a:t>객체지향 프로그래밍</a:t>
                      </a:r>
                    </a:p>
                  </a:txBody>
                  <a:tcPr marL="91439" marR="91439" marT="45725" marB="4572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휴먼명조"/>
                        </a:rPr>
                        <a:t>구축 단계</a:t>
                      </a:r>
                    </a:p>
                  </a:txBody>
                  <a:tcPr marL="91439" marR="91439" marT="45725" marB="45725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063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휴먼명조"/>
                        </a:rPr>
                        <a:t>사용 단계</a:t>
                      </a:r>
                    </a:p>
                  </a:txBody>
                  <a:tcPr marL="91439" marR="91439" marT="45725" marB="45725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휴먼명조"/>
                        </a:rPr>
                        <a:t>유지보수</a:t>
                      </a:r>
                    </a:p>
                  </a:txBody>
                  <a:tcPr marL="91439" marR="91439" marT="45725" marB="457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휴먼명조"/>
                        </a:rPr>
                        <a:t>생산</a:t>
                      </a:r>
                    </a:p>
                  </a:txBody>
                  <a:tcPr marL="91439" marR="91439" marT="45725" marB="4572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휴먼명조"/>
                        </a:rPr>
                        <a:t>재사용</a:t>
                      </a:r>
                      <a:r>
                        <a:rPr lang="en-US" altLang="ko-KR" sz="1600" b="1" dirty="0">
                          <a:solidFill>
                            <a:srgbClr val="000000"/>
                          </a:solidFill>
                          <a:latin typeface="휴먼명조"/>
                        </a:rPr>
                        <a:t>, </a:t>
                      </a: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휴먼명조"/>
                        </a:rPr>
                        <a:t>유지보수</a:t>
                      </a:r>
                    </a:p>
                  </a:txBody>
                  <a:tcPr marL="91439" marR="91439" marT="45725" marB="4572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휴먼명조"/>
                        </a:rPr>
                        <a:t>전환 단계</a:t>
                      </a:r>
                    </a:p>
                  </a:txBody>
                  <a:tcPr marL="91439" marR="91439" marT="45725" marB="45725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595" name="Rectangle 1">
            <a:extLst>
              <a:ext uri="{FF2B5EF4-FFF2-40B4-BE49-F238E27FC236}">
                <a16:creationId xmlns:a16="http://schemas.microsoft.com/office/drawing/2014/main" id="{5F16D486-9F44-4060-B867-6AF8229DB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>
            <a:extLst>
              <a:ext uri="{FF2B5EF4-FFF2-40B4-BE49-F238E27FC236}">
                <a16:creationId xmlns:a16="http://schemas.microsoft.com/office/drawing/2014/main" id="{2EBCB80F-E46E-4FFD-8E21-E2516751DA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2938" y="142875"/>
            <a:ext cx="7772400" cy="685800"/>
          </a:xfrm>
        </p:spPr>
        <p:txBody>
          <a:bodyPr/>
          <a:lstStyle/>
          <a:p>
            <a:r>
              <a:rPr lang="ko-KR" altLang="en-US"/>
              <a:t>방법론의 비교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6EF491CF-821F-4E75-8A91-BB4B21EFC9F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90550" y="1268413"/>
          <a:ext cx="7848601" cy="5017067"/>
        </p:xfrm>
        <a:graphic>
          <a:graphicData uri="http://schemas.openxmlformats.org/drawingml/2006/table">
            <a:tbl>
              <a:tblPr/>
              <a:tblGrid>
                <a:gridCol w="1279967">
                  <a:extLst>
                    <a:ext uri="{9D8B030D-6E8A-4147-A177-3AD203B41FA5}">
                      <a16:colId xmlns:a16="http://schemas.microsoft.com/office/drawing/2014/main" val="3509656969"/>
                    </a:ext>
                  </a:extLst>
                </a:gridCol>
                <a:gridCol w="2030630">
                  <a:extLst>
                    <a:ext uri="{9D8B030D-6E8A-4147-A177-3AD203B41FA5}">
                      <a16:colId xmlns:a16="http://schemas.microsoft.com/office/drawing/2014/main" val="689852289"/>
                    </a:ext>
                  </a:extLst>
                </a:gridCol>
                <a:gridCol w="1986139">
                  <a:extLst>
                    <a:ext uri="{9D8B030D-6E8A-4147-A177-3AD203B41FA5}">
                      <a16:colId xmlns:a16="http://schemas.microsoft.com/office/drawing/2014/main" val="1709362758"/>
                    </a:ext>
                  </a:extLst>
                </a:gridCol>
                <a:gridCol w="2551865">
                  <a:extLst>
                    <a:ext uri="{9D8B030D-6E8A-4147-A177-3AD203B41FA5}">
                      <a16:colId xmlns:a16="http://schemas.microsoft.com/office/drawing/2014/main" val="1241012219"/>
                    </a:ext>
                  </a:extLst>
                </a:gridCol>
              </a:tblGrid>
              <a:tr h="57905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68" marR="64768" marT="17908" marB="17908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C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구조적 방법론</a:t>
                      </a:r>
                    </a:p>
                  </a:txBody>
                  <a:tcPr marL="64768" marR="64768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CAD"/>
                    </a:solidFill>
                  </a:tcPr>
                </a:tc>
                <a:tc>
                  <a:txBody>
                    <a:bodyPr/>
                    <a:lstStyle/>
                    <a:p>
                      <a:pPr marL="1524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정보공학 방법론</a:t>
                      </a:r>
                    </a:p>
                  </a:txBody>
                  <a:tcPr marL="64768" marR="64768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C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27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객체지향 방법론</a:t>
                      </a:r>
                    </a:p>
                  </a:txBody>
                  <a:tcPr marL="64768" marR="64768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C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22929"/>
                  </a:ext>
                </a:extLst>
              </a:tr>
              <a:tr h="156398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프로그램에 대한 관점</a:t>
                      </a:r>
                    </a:p>
                  </a:txBody>
                  <a:tcPr marL="64768" marR="64768" marT="17908" marB="17908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C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프로그램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</a:t>
                      </a:r>
                    </a:p>
                  </a:txBody>
                  <a:tcPr marL="64768" marR="64768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프로그램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</a:t>
                      </a:r>
                    </a:p>
                  </a:txBody>
                  <a:tcPr marL="64768" marR="64768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프로그램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+.........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 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 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 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</a:t>
                      </a:r>
                    </a:p>
                  </a:txBody>
                  <a:tcPr marL="64768" marR="64768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410268"/>
                  </a:ext>
                </a:extLst>
              </a:tr>
              <a:tr h="85382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 관심사</a:t>
                      </a:r>
                    </a:p>
                  </a:txBody>
                  <a:tcPr marL="64768" marR="64768" marT="17908" marB="17908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C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함수위주</a:t>
                      </a:r>
                    </a:p>
                  </a:txBody>
                  <a:tcPr marL="64768" marR="64768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 위주</a:t>
                      </a:r>
                    </a:p>
                  </a:txBody>
                  <a:tcPr marL="64768" marR="64768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 위주</a:t>
                      </a:r>
                    </a:p>
                  </a:txBody>
                  <a:tcPr marL="64768" marR="64768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5388654"/>
                  </a:ext>
                </a:extLst>
              </a:tr>
              <a:tr h="85382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설계의 핵심</a:t>
                      </a:r>
                    </a:p>
                  </a:txBody>
                  <a:tcPr marL="64768" marR="64768" marT="17908" marB="17908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C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모듈</a:t>
                      </a:r>
                    </a:p>
                  </a:txBody>
                  <a:tcPr marL="64768" marR="64768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엔티티</a:t>
                      </a:r>
                    </a:p>
                  </a:txBody>
                  <a:tcPr marL="64768" marR="64768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객체</a:t>
                      </a:r>
                    </a:p>
                  </a:txBody>
                  <a:tcPr marL="64768" marR="64768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5377474"/>
                  </a:ext>
                </a:extLst>
              </a:tr>
              <a:tr h="104674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중심 방법</a:t>
                      </a:r>
                    </a:p>
                  </a:txBody>
                  <a:tcPr marL="64768" marR="64768" marT="17908" marB="17908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C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프로그래밍 기법</a:t>
                      </a:r>
                    </a:p>
                  </a:txBody>
                  <a:tcPr marL="64768" marR="64768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기업의 전략 및 산출물 중심</a:t>
                      </a:r>
                    </a:p>
                  </a:txBody>
                  <a:tcPr marL="64768" marR="64768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설계의 표현</a:t>
                      </a:r>
                    </a:p>
                  </a:txBody>
                  <a:tcPr marL="64768" marR="64768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223956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>
            <a:extLst>
              <a:ext uri="{FF2B5EF4-FFF2-40B4-BE49-F238E27FC236}">
                <a16:creationId xmlns:a16="http://schemas.microsoft.com/office/drawing/2014/main" id="{7ECBCF40-8CFB-4728-9F0D-835494F46F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2938" y="142875"/>
            <a:ext cx="7772400" cy="685800"/>
          </a:xfrm>
        </p:spPr>
        <p:txBody>
          <a:bodyPr/>
          <a:lstStyle/>
          <a:p>
            <a:r>
              <a:rPr lang="en-US" altLang="ko-KR"/>
              <a:t>1.5 </a:t>
            </a:r>
            <a:r>
              <a:rPr lang="ko-KR" altLang="en-US"/>
              <a:t>프로세스</a:t>
            </a:r>
          </a:p>
        </p:txBody>
      </p:sp>
      <p:sp>
        <p:nvSpPr>
          <p:cNvPr id="25603" name="내용 개체 틀 2">
            <a:extLst>
              <a:ext uri="{FF2B5EF4-FFF2-40B4-BE49-F238E27FC236}">
                <a16:creationId xmlns:a16="http://schemas.microsoft.com/office/drawing/2014/main" id="{DE1FBB39-BA8A-45A2-879A-9434CB2A56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생명 주기</a:t>
            </a:r>
            <a:endParaRPr lang="en-US" altLang="ko-KR"/>
          </a:p>
          <a:p>
            <a:pPr lvl="1"/>
            <a:r>
              <a:rPr lang="ko-KR" altLang="en-US"/>
              <a:t>소프트웨어 개발의 성패에 영향을 미치는 중요한 요소</a:t>
            </a:r>
            <a:endParaRPr lang="en-US" altLang="ko-KR"/>
          </a:p>
          <a:p>
            <a:r>
              <a:rPr lang="ko-KR" altLang="en-US"/>
              <a:t>소프트웨어를 개발해 나가는 단계나 과정</a:t>
            </a:r>
            <a:endParaRPr lang="en-US" altLang="ko-KR"/>
          </a:p>
          <a:p>
            <a:pPr lvl="1"/>
            <a:r>
              <a:rPr lang="ko-KR" altLang="en-US"/>
              <a:t>컨셉트를 정하는 것부터 소멸될 때까지</a:t>
            </a:r>
            <a:endParaRPr lang="en-US" altLang="ko-KR"/>
          </a:p>
          <a:p>
            <a:pPr lvl="1"/>
            <a:r>
              <a:rPr lang="ko-KR" altLang="en-US"/>
              <a:t>몇 달 또는 몇 년이 걸릴 수 있음</a:t>
            </a:r>
            <a:endParaRPr lang="en-US" altLang="ko-KR"/>
          </a:p>
          <a:p>
            <a:r>
              <a:rPr lang="ko-KR" altLang="en-US"/>
              <a:t>각 단계의 목표</a:t>
            </a:r>
            <a:endParaRPr lang="en-US" altLang="ko-KR"/>
          </a:p>
          <a:p>
            <a:pPr lvl="1"/>
            <a:r>
              <a:rPr lang="ko-KR" altLang="en-US"/>
              <a:t>명확한 작업 단계</a:t>
            </a:r>
            <a:endParaRPr lang="en-US" altLang="ko-KR"/>
          </a:p>
          <a:p>
            <a:pPr lvl="1"/>
            <a:r>
              <a:rPr lang="ko-KR" altLang="en-US"/>
              <a:t>손에 잡히는 결과</a:t>
            </a:r>
            <a:endParaRPr lang="en-US" altLang="ko-KR"/>
          </a:p>
          <a:p>
            <a:pPr lvl="1"/>
            <a:r>
              <a:rPr lang="ko-KR" altLang="en-US"/>
              <a:t>작업의 검토</a:t>
            </a:r>
            <a:endParaRPr lang="en-US" altLang="ko-KR"/>
          </a:p>
          <a:p>
            <a:pPr lvl="1"/>
            <a:r>
              <a:rPr lang="ko-KR" altLang="en-US"/>
              <a:t>다음 단계의 명시 </a:t>
            </a:r>
            <a:endParaRPr lang="en-US" altLang="ko-KR"/>
          </a:p>
          <a:p>
            <a:r>
              <a:rPr lang="en-US" altLang="ko-KR"/>
              <a:t>Code-and-Fix</a:t>
            </a:r>
          </a:p>
          <a:p>
            <a:pPr lvl="1"/>
            <a:r>
              <a:rPr lang="ko-KR" altLang="en-US"/>
              <a:t>생명 주기가 없음</a:t>
            </a:r>
          </a:p>
          <a:p>
            <a:endParaRPr lang="ko-KR" altLang="en-US"/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F9B859A5-AACF-4D55-A649-174B2395F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25605" name="_x92303312" descr="DRW00001ce84369">
            <a:extLst>
              <a:ext uri="{FF2B5EF4-FFF2-40B4-BE49-F238E27FC236}">
                <a16:creationId xmlns:a16="http://schemas.microsoft.com/office/drawing/2014/main" id="{A4FC5E78-AF01-4897-B53C-18BF2F7B0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4440238"/>
            <a:ext cx="5280025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4">
            <a:extLst>
              <a:ext uri="{FF2B5EF4-FFF2-40B4-BE49-F238E27FC236}">
                <a16:creationId xmlns:a16="http://schemas.microsoft.com/office/drawing/2014/main" id="{B62F52DA-BD2C-481F-9DEE-3E2EBAA5C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7750" y="1285875"/>
            <a:ext cx="3643313" cy="457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457200" indent="-457200" algn="ctr" defTabSz="866775">
              <a:lnSpc>
                <a:spcPts val="2000"/>
              </a:lnSpc>
              <a:spcBef>
                <a:spcPct val="20000"/>
              </a:spcBef>
              <a:buSzPct val="120000"/>
              <a:defRPr/>
            </a:pPr>
            <a:endParaRPr lang="en-US" altLang="ko-KR" sz="1400" dirty="0"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8195" name="제목 1">
            <a:extLst>
              <a:ext uri="{FF2B5EF4-FFF2-40B4-BE49-F238E27FC236}">
                <a16:creationId xmlns:a16="http://schemas.microsoft.com/office/drawing/2014/main" id="{36B42F95-5E2F-4FD1-90B7-26246ECB6C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2938" y="142875"/>
            <a:ext cx="7772400" cy="685800"/>
          </a:xfrm>
        </p:spPr>
        <p:txBody>
          <a:bodyPr/>
          <a:lstStyle/>
          <a:p>
            <a:r>
              <a:rPr lang="ko-KR" altLang="en-US"/>
              <a:t>목 차</a:t>
            </a:r>
          </a:p>
        </p:txBody>
      </p:sp>
      <p:sp>
        <p:nvSpPr>
          <p:cNvPr id="8196" name="내용 개체 틀 2">
            <a:extLst>
              <a:ext uri="{FF2B5EF4-FFF2-40B4-BE49-F238E27FC236}">
                <a16:creationId xmlns:a16="http://schemas.microsoft.com/office/drawing/2014/main" id="{7759371A-11ED-4571-BB02-3D69A7E830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정보 시스템이란</a:t>
            </a:r>
            <a:r>
              <a:rPr lang="en-US" altLang="ko-KR"/>
              <a:t>?</a:t>
            </a:r>
          </a:p>
          <a:p>
            <a:endParaRPr lang="en-US" altLang="ko-KR"/>
          </a:p>
          <a:p>
            <a:r>
              <a:rPr lang="ko-KR" altLang="en-US"/>
              <a:t>분석과 설계</a:t>
            </a:r>
            <a:r>
              <a:rPr lang="en-US" altLang="ko-KR"/>
              <a:t> </a:t>
            </a:r>
          </a:p>
          <a:p>
            <a:endParaRPr lang="en-US" altLang="ko-KR"/>
          </a:p>
          <a:p>
            <a:r>
              <a:rPr lang="ko-KR" altLang="en-US"/>
              <a:t>개발 과정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방법론</a:t>
            </a:r>
            <a:r>
              <a:rPr lang="en-US" altLang="ko-KR"/>
              <a:t>, </a:t>
            </a:r>
            <a:r>
              <a:rPr lang="ko-KR" altLang="en-US"/>
              <a:t>프로세스</a:t>
            </a:r>
            <a:endParaRPr lang="en-US" altLang="ko-KR"/>
          </a:p>
          <a:p>
            <a:endParaRPr lang="ko-KR" altLang="en-US"/>
          </a:p>
        </p:txBody>
      </p:sp>
      <p:pic>
        <p:nvPicPr>
          <p:cNvPr id="8197" name="Picture 2" descr="C:\Users\최은만\AppData\Local\Microsoft\Windows\Temporary Internet Files\Content.IE5\91FA9AVV\MCj03565050000[1].wmf">
            <a:extLst>
              <a:ext uri="{FF2B5EF4-FFF2-40B4-BE49-F238E27FC236}">
                <a16:creationId xmlns:a16="http://schemas.microsoft.com/office/drawing/2014/main" id="{5AB83719-8F71-4F83-9CF5-8F198AB00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25" y="4221163"/>
            <a:ext cx="1649413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3" descr="C:\Users\최은만\AppData\Local\Microsoft\Windows\Temporary Internet Files\Content.IE5\XYC8LMU8\MCj04292930000[1].wmf">
            <a:extLst>
              <a:ext uri="{FF2B5EF4-FFF2-40B4-BE49-F238E27FC236}">
                <a16:creationId xmlns:a16="http://schemas.microsoft.com/office/drawing/2014/main" id="{B65FFDF6-A8A9-4A21-BA94-16B753D88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4076700"/>
            <a:ext cx="182245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>
            <a:extLst>
              <a:ext uri="{FF2B5EF4-FFF2-40B4-BE49-F238E27FC236}">
                <a16:creationId xmlns:a16="http://schemas.microsoft.com/office/drawing/2014/main" id="{9A3FC5AD-E482-4B2B-9C23-9211374F1B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2938" y="142875"/>
            <a:ext cx="7772400" cy="685800"/>
          </a:xfrm>
        </p:spPr>
        <p:txBody>
          <a:bodyPr/>
          <a:lstStyle/>
          <a:p>
            <a:r>
              <a:rPr lang="ko-KR" altLang="en-US"/>
              <a:t>폭포수 모델</a:t>
            </a:r>
          </a:p>
        </p:txBody>
      </p:sp>
      <p:sp>
        <p:nvSpPr>
          <p:cNvPr id="26627" name="내용 개체 틀 2">
            <a:extLst>
              <a:ext uri="{FF2B5EF4-FFF2-40B4-BE49-F238E27FC236}">
                <a16:creationId xmlns:a16="http://schemas.microsoft.com/office/drawing/2014/main" id="{8E8F3281-DC73-423A-9179-239F8AD834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ko-KR" altLang="en-US"/>
              <a:t>각 단계가 다음 단계 시작 전에 끝나야 함</a:t>
            </a:r>
          </a:p>
          <a:p>
            <a:pPr lvl="1" eaLnBrk="1" hangingPunct="1">
              <a:lnSpc>
                <a:spcPct val="130000"/>
              </a:lnSpc>
            </a:pPr>
            <a:r>
              <a:rPr lang="ko-KR" altLang="en-US"/>
              <a:t>순서적 </a:t>
            </a:r>
            <a:r>
              <a:rPr lang="en-US" altLang="ko-KR"/>
              <a:t>- </a:t>
            </a:r>
            <a:r>
              <a:rPr lang="ko-KR" altLang="en-US"/>
              <a:t>각 단계 사이에 중복이나 상호작용이 없음</a:t>
            </a:r>
          </a:p>
          <a:p>
            <a:pPr lvl="1" eaLnBrk="1" hangingPunct="1">
              <a:lnSpc>
                <a:spcPct val="130000"/>
              </a:lnSpc>
            </a:pPr>
            <a:r>
              <a:rPr lang="ko-KR" altLang="en-US"/>
              <a:t>각 단계의 결과는 다음 단계가 시작 되기 전에 점검</a:t>
            </a:r>
          </a:p>
          <a:p>
            <a:pPr lvl="1" eaLnBrk="1" hangingPunct="1">
              <a:lnSpc>
                <a:spcPct val="130000"/>
              </a:lnSpc>
            </a:pPr>
            <a:r>
              <a:rPr lang="ko-KR" altLang="en-US"/>
              <a:t>바로 전단계로 피드백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/>
              <a:t>단순하거나 응용 분야를 잘 알고 있는 경우 적합</a:t>
            </a:r>
          </a:p>
          <a:p>
            <a:pPr lvl="1" eaLnBrk="1" hangingPunct="1">
              <a:lnSpc>
                <a:spcPct val="130000"/>
              </a:lnSpc>
            </a:pPr>
            <a:r>
              <a:rPr lang="ko-KR" altLang="en-US"/>
              <a:t>한 번의 과정</a:t>
            </a:r>
            <a:r>
              <a:rPr lang="en-US" altLang="ko-KR"/>
              <a:t>, </a:t>
            </a:r>
            <a:r>
              <a:rPr lang="ko-KR" altLang="en-US"/>
              <a:t>비전문가가 사용할 시스템 개발에 적합</a:t>
            </a:r>
          </a:p>
          <a:p>
            <a:endParaRPr lang="ko-KR" altLang="en-US"/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D6719EFF-59CB-4690-898A-7730236C1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26629" name="그림 1">
            <a:extLst>
              <a:ext uri="{FF2B5EF4-FFF2-40B4-BE49-F238E27FC236}">
                <a16:creationId xmlns:a16="http://schemas.microsoft.com/office/drawing/2014/main" id="{ED806276-508A-423D-A215-9B045FFC6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4067175"/>
            <a:ext cx="3455988" cy="233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>
            <a:extLst>
              <a:ext uri="{FF2B5EF4-FFF2-40B4-BE49-F238E27FC236}">
                <a16:creationId xmlns:a16="http://schemas.microsoft.com/office/drawing/2014/main" id="{8792E7F1-7A41-4360-8A3E-D25E55F50C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2938" y="142875"/>
            <a:ext cx="7772400" cy="685800"/>
          </a:xfrm>
        </p:spPr>
        <p:txBody>
          <a:bodyPr/>
          <a:lstStyle/>
          <a:p>
            <a:r>
              <a:rPr lang="ko-KR" altLang="en-US"/>
              <a:t>폭포수 모델</a:t>
            </a:r>
          </a:p>
        </p:txBody>
      </p:sp>
      <p:sp>
        <p:nvSpPr>
          <p:cNvPr id="27651" name="내용 개체 틀 2">
            <a:extLst>
              <a:ext uri="{FF2B5EF4-FFF2-40B4-BE49-F238E27FC236}">
                <a16:creationId xmlns:a16="http://schemas.microsoft.com/office/drawing/2014/main" id="{384F69DD-5E31-4469-A864-F5B11961F9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ko-KR" altLang="en-US"/>
              <a:t>장점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/>
              <a:t>프로세스가 단순하여 초보자가 쉽게 적용 가능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/>
              <a:t>중간 산출물이 명확</a:t>
            </a:r>
            <a:r>
              <a:rPr lang="en-US" altLang="ko-KR"/>
              <a:t>, </a:t>
            </a:r>
            <a:r>
              <a:rPr lang="ko-KR" altLang="en-US"/>
              <a:t>관리하기 좋음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/>
              <a:t>코드 생성 전 충분한 연구와 분석 단계 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/>
              <a:t>단점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/>
              <a:t>처음 단계의 지나치게 강조하면 코딩</a:t>
            </a:r>
            <a:r>
              <a:rPr lang="en-US" altLang="ko-KR"/>
              <a:t>, </a:t>
            </a:r>
            <a:r>
              <a:rPr lang="ko-KR" altLang="en-US"/>
              <a:t>테스트가 지연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/>
              <a:t>각 단계의 전환에 많은 노력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/>
              <a:t>프로토타입과 재사용의 기회가 줄어듦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/>
              <a:t>소용 없는 다종의 문서를 생산할 가능성 있음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/>
              <a:t>적용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/>
              <a:t>이미 잘 알고 있는 문제나 연구 중심 문제에 적합 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/>
              <a:t>변화가 적은 프로젝트에 적합</a:t>
            </a:r>
          </a:p>
          <a:p>
            <a:endParaRPr lang="ko-KR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>
            <a:extLst>
              <a:ext uri="{FF2B5EF4-FFF2-40B4-BE49-F238E27FC236}">
                <a16:creationId xmlns:a16="http://schemas.microsoft.com/office/drawing/2014/main" id="{ACF1AA63-524F-4E65-B0E9-EA05930D86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2938" y="142875"/>
            <a:ext cx="7772400" cy="685800"/>
          </a:xfrm>
        </p:spPr>
        <p:txBody>
          <a:bodyPr/>
          <a:lstStyle/>
          <a:p>
            <a:r>
              <a:rPr lang="ko-KR" altLang="en-US"/>
              <a:t>병렬 개발 모델</a:t>
            </a:r>
          </a:p>
        </p:txBody>
      </p:sp>
      <p:sp>
        <p:nvSpPr>
          <p:cNvPr id="28675" name="내용 개체 틀 2">
            <a:extLst>
              <a:ext uri="{FF2B5EF4-FFF2-40B4-BE49-F238E27FC236}">
                <a16:creationId xmlns:a16="http://schemas.microsoft.com/office/drawing/2014/main" id="{BF4956CE-406D-4F91-AFE4-2FAB385B09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폭포수 모형의 변형</a:t>
            </a:r>
            <a:endParaRPr lang="en-US" altLang="ko-KR"/>
          </a:p>
          <a:p>
            <a:pPr lvl="1"/>
            <a:r>
              <a:rPr lang="ko-KR" altLang="en-US"/>
              <a:t>대규모 시스템을 쪼개어 병렬로 진행</a:t>
            </a:r>
          </a:p>
        </p:txBody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481C84D7-FBE4-4DEA-8FEB-752A84A13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28677" name="그림 1">
            <a:extLst>
              <a:ext uri="{FF2B5EF4-FFF2-40B4-BE49-F238E27FC236}">
                <a16:creationId xmlns:a16="http://schemas.microsoft.com/office/drawing/2014/main" id="{BC03F6B9-F5D4-447C-886B-FCC4C4E10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5" y="1998663"/>
            <a:ext cx="6115050" cy="437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>
            <a:extLst>
              <a:ext uri="{FF2B5EF4-FFF2-40B4-BE49-F238E27FC236}">
                <a16:creationId xmlns:a16="http://schemas.microsoft.com/office/drawing/2014/main" id="{B2FEF34B-C027-47C6-BEDD-86FF411707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2938" y="142875"/>
            <a:ext cx="7772400" cy="685800"/>
          </a:xfrm>
        </p:spPr>
        <p:txBody>
          <a:bodyPr/>
          <a:lstStyle/>
          <a:p>
            <a:r>
              <a:rPr lang="ko-KR" altLang="en-US"/>
              <a:t>프로토타이핑 모델</a:t>
            </a:r>
          </a:p>
        </p:txBody>
      </p:sp>
      <p:sp>
        <p:nvSpPr>
          <p:cNvPr id="29699" name="내용 개체 틀 2">
            <a:extLst>
              <a:ext uri="{FF2B5EF4-FFF2-40B4-BE49-F238E27FC236}">
                <a16:creationId xmlns:a16="http://schemas.microsoft.com/office/drawing/2014/main" id="{CED140A1-2D9D-428A-93A4-52A125FD7B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0713" y="908050"/>
            <a:ext cx="7815262" cy="5329238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ko-KR" altLang="en-US"/>
              <a:t>프로토타입</a:t>
            </a:r>
            <a:r>
              <a:rPr lang="en-US" altLang="ko-KR"/>
              <a:t>(quick and dirty)</a:t>
            </a:r>
            <a:r>
              <a:rPr lang="ko-KR" altLang="en-US"/>
              <a:t>의 적용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/>
              <a:t>사용자의 요구를 더 정확히 추출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/>
              <a:t>알고리즘의 타당성</a:t>
            </a:r>
            <a:r>
              <a:rPr lang="en-US" altLang="ko-KR"/>
              <a:t>, </a:t>
            </a:r>
            <a:r>
              <a:rPr lang="ko-KR" altLang="en-US"/>
              <a:t>운영체제와의 조화</a:t>
            </a:r>
            <a:r>
              <a:rPr lang="en-US" altLang="ko-KR"/>
              <a:t>, </a:t>
            </a:r>
            <a:r>
              <a:rPr lang="ko-KR" altLang="en-US"/>
              <a:t>인터페이스의 시험 제작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/>
              <a:t>프로토타이핑 도구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/>
              <a:t>화면 생성기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/>
              <a:t>비주얼 프로그래밍</a:t>
            </a:r>
            <a:r>
              <a:rPr lang="en-US" altLang="ko-KR"/>
              <a:t>, 4</a:t>
            </a:r>
            <a:r>
              <a:rPr lang="ko-KR" altLang="en-US"/>
              <a:t>세대 언어 등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/>
              <a:t>공동의 참조 모델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/>
              <a:t>사용자와 개발자의 의사소통을 도와주는 좋은 매개체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/>
              <a:t>프로토타입의 목적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/>
              <a:t>단순한 요구 추출 </a:t>
            </a:r>
            <a:r>
              <a:rPr lang="en-US" altLang="ko-KR">
                <a:latin typeface="Times New Roman" panose="02020603050405020304" pitchFamily="18" charset="0"/>
              </a:rPr>
              <a:t>–</a:t>
            </a:r>
            <a:r>
              <a:rPr lang="en-US" altLang="ko-KR"/>
              <a:t> </a:t>
            </a:r>
            <a:r>
              <a:rPr lang="ko-KR" altLang="en-US"/>
              <a:t>만들고 버림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/>
              <a:t>제작 가능성 타진 </a:t>
            </a:r>
            <a:r>
              <a:rPr lang="en-US" altLang="ko-KR"/>
              <a:t>- </a:t>
            </a:r>
            <a:r>
              <a:rPr lang="ko-KR" altLang="en-US"/>
              <a:t>개발 단계에서 유지보수가 이루어짐</a:t>
            </a:r>
          </a:p>
          <a:p>
            <a:endParaRPr lang="ko-KR" altLang="en-US"/>
          </a:p>
          <a:p>
            <a:endParaRPr lang="ko-KR" altLang="en-US"/>
          </a:p>
          <a:p>
            <a:endParaRPr lang="ko-KR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제목 1">
            <a:extLst>
              <a:ext uri="{FF2B5EF4-FFF2-40B4-BE49-F238E27FC236}">
                <a16:creationId xmlns:a16="http://schemas.microsoft.com/office/drawing/2014/main" id="{92B9A8A1-96F4-4914-86B3-8BE0A9D54F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2938" y="142875"/>
            <a:ext cx="7772400" cy="685800"/>
          </a:xfrm>
        </p:spPr>
        <p:txBody>
          <a:bodyPr/>
          <a:lstStyle/>
          <a:p>
            <a:r>
              <a:rPr lang="ko-KR" altLang="en-US"/>
              <a:t>프로토타이핑 모델</a:t>
            </a:r>
          </a:p>
        </p:txBody>
      </p:sp>
      <p:sp>
        <p:nvSpPr>
          <p:cNvPr id="30723" name="내용 개체 틀 2">
            <a:extLst>
              <a:ext uri="{FF2B5EF4-FFF2-40B4-BE49-F238E27FC236}">
                <a16:creationId xmlns:a16="http://schemas.microsoft.com/office/drawing/2014/main" id="{46A95AB8-C661-49E8-B03D-AF17F8CED8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850" y="4076700"/>
            <a:ext cx="8229600" cy="1411288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ko-KR" altLang="en-US"/>
              <a:t>단점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/>
              <a:t>오해</a:t>
            </a:r>
            <a:r>
              <a:rPr lang="en-US" altLang="ko-KR"/>
              <a:t>, </a:t>
            </a:r>
            <a:r>
              <a:rPr lang="ko-KR" altLang="en-US"/>
              <a:t>기대심리 유발</a:t>
            </a:r>
            <a:r>
              <a:rPr lang="en-US" altLang="ko-KR"/>
              <a:t>, </a:t>
            </a:r>
            <a:r>
              <a:rPr lang="ko-KR" altLang="en-US"/>
              <a:t>관리가 어려움</a:t>
            </a:r>
            <a:r>
              <a:rPr lang="en-US" altLang="ko-KR"/>
              <a:t>(</a:t>
            </a:r>
            <a:r>
              <a:rPr lang="ko-KR" altLang="en-US"/>
              <a:t>중간 산출물 정의가 난해</a:t>
            </a:r>
            <a:r>
              <a:rPr lang="en-US" altLang="ko-KR"/>
              <a:t>)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/>
              <a:t>적용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/>
              <a:t>개발 착수 시점에 요구가 불투명할 때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/>
              <a:t>혁신적인 기술을 사용해 보고 싶을 때 </a:t>
            </a:r>
          </a:p>
          <a:p>
            <a:endParaRPr lang="ko-KR" altLang="en-US"/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845570EF-217A-443C-A172-9A545C278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0725" name="그림 1">
            <a:extLst>
              <a:ext uri="{FF2B5EF4-FFF2-40B4-BE49-F238E27FC236}">
                <a16:creationId xmlns:a16="http://schemas.microsoft.com/office/drawing/2014/main" id="{50982009-DB11-43CC-990F-7D7D4B482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575" y="1022350"/>
            <a:ext cx="5905500" cy="342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>
            <a:extLst>
              <a:ext uri="{FF2B5EF4-FFF2-40B4-BE49-F238E27FC236}">
                <a16:creationId xmlns:a16="http://schemas.microsoft.com/office/drawing/2014/main" id="{249F4852-07EB-4D9A-87D9-891C1A1294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2938" y="142875"/>
            <a:ext cx="7772400" cy="685800"/>
          </a:xfrm>
        </p:spPr>
        <p:txBody>
          <a:bodyPr/>
          <a:lstStyle/>
          <a:p>
            <a:r>
              <a:rPr lang="ko-KR" altLang="en-US"/>
              <a:t>진화적 모형</a:t>
            </a:r>
          </a:p>
        </p:txBody>
      </p:sp>
      <p:sp>
        <p:nvSpPr>
          <p:cNvPr id="31747" name="내용 개체 틀 2">
            <a:extLst>
              <a:ext uri="{FF2B5EF4-FFF2-40B4-BE49-F238E27FC236}">
                <a16:creationId xmlns:a16="http://schemas.microsoft.com/office/drawing/2014/main" id="{C74F91F6-EF44-49CD-958D-B45FD42B82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여러 버전으로 나누어 순차적으로 개발</a:t>
            </a:r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B89C79B0-2FBB-47F9-81C0-CA18F1C13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1749" name="그림 1">
            <a:extLst>
              <a:ext uri="{FF2B5EF4-FFF2-40B4-BE49-F238E27FC236}">
                <a16:creationId xmlns:a16="http://schemas.microsoft.com/office/drawing/2014/main" id="{189D1FD9-45F3-4560-B350-A0963040E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557338"/>
            <a:ext cx="5397500" cy="483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>
            <a:extLst>
              <a:ext uri="{FF2B5EF4-FFF2-40B4-BE49-F238E27FC236}">
                <a16:creationId xmlns:a16="http://schemas.microsoft.com/office/drawing/2014/main" id="{5785D638-41F3-4E52-B6E6-700A4FDA24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2938" y="142875"/>
            <a:ext cx="7772400" cy="685800"/>
          </a:xfrm>
        </p:spPr>
        <p:txBody>
          <a:bodyPr/>
          <a:lstStyle/>
          <a:p>
            <a:r>
              <a:rPr lang="ko-KR" altLang="en-US"/>
              <a:t>진화적 모형</a:t>
            </a:r>
          </a:p>
        </p:txBody>
      </p:sp>
      <p:sp>
        <p:nvSpPr>
          <p:cNvPr id="32771" name="내용 개체 틀 2">
            <a:extLst>
              <a:ext uri="{FF2B5EF4-FFF2-40B4-BE49-F238E27FC236}">
                <a16:creationId xmlns:a16="http://schemas.microsoft.com/office/drawing/2014/main" id="{4F6E9170-D387-41CA-82F7-7F54161273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장점</a:t>
            </a:r>
            <a:endParaRPr lang="en-US" altLang="ko-KR"/>
          </a:p>
          <a:p>
            <a:pPr lvl="1"/>
            <a:r>
              <a:rPr lang="ko-KR" altLang="en-US"/>
              <a:t>유용한 시스템을 빠른 기간 내에 사용자의 손에 들려줌</a:t>
            </a:r>
            <a:endParaRPr lang="en-US" altLang="ko-KR"/>
          </a:p>
          <a:p>
            <a:pPr lvl="1"/>
            <a:r>
              <a:rPr lang="ko-KR" altLang="en-US"/>
              <a:t>중요한 추가 요구를 조기에 발견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ko-KR" altLang="en-US"/>
              <a:t>단점</a:t>
            </a:r>
            <a:endParaRPr lang="en-US" altLang="ko-KR"/>
          </a:p>
          <a:p>
            <a:pPr lvl="1"/>
            <a:r>
              <a:rPr lang="ko-KR" altLang="en-US"/>
              <a:t>의도적인 미완성 시스템을 가지고 작업하기 시작</a:t>
            </a:r>
            <a:endParaRPr lang="en-US" altLang="ko-KR"/>
          </a:p>
          <a:p>
            <a:pPr lvl="1"/>
            <a:r>
              <a:rPr lang="ko-KR" altLang="en-US"/>
              <a:t>로드맵을 다 그려야 함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제목 1">
            <a:extLst>
              <a:ext uri="{FF2B5EF4-FFF2-40B4-BE49-F238E27FC236}">
                <a16:creationId xmlns:a16="http://schemas.microsoft.com/office/drawing/2014/main" id="{C5793458-0CE8-4B4F-A9B2-B8E48C40E9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2938" y="142875"/>
            <a:ext cx="7772400" cy="685800"/>
          </a:xfrm>
        </p:spPr>
        <p:txBody>
          <a:bodyPr/>
          <a:lstStyle/>
          <a:p>
            <a:r>
              <a:rPr lang="ko-KR" altLang="en-US"/>
              <a:t>애자일 모델</a:t>
            </a:r>
          </a:p>
        </p:txBody>
      </p:sp>
      <p:sp>
        <p:nvSpPr>
          <p:cNvPr id="33795" name="내용 개체 틀 2">
            <a:extLst>
              <a:ext uri="{FF2B5EF4-FFF2-40B4-BE49-F238E27FC236}">
                <a16:creationId xmlns:a16="http://schemas.microsoft.com/office/drawing/2014/main" id="{9105FEDE-A003-4D41-8424-D813A938EA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Heavy </a:t>
            </a:r>
            <a:r>
              <a:rPr lang="ko-KR" altLang="en-US"/>
              <a:t>한 프로세스</a:t>
            </a:r>
            <a:endParaRPr lang="en-US" altLang="ko-KR"/>
          </a:p>
          <a:p>
            <a:pPr lvl="1"/>
            <a:r>
              <a:rPr lang="ko-KR" altLang="en-US"/>
              <a:t>과다한 단계</a:t>
            </a:r>
            <a:endParaRPr lang="en-US" altLang="ko-KR"/>
          </a:p>
          <a:p>
            <a:pPr lvl="1"/>
            <a:r>
              <a:rPr lang="ko-KR" altLang="en-US"/>
              <a:t>과다한 문서</a:t>
            </a:r>
            <a:endParaRPr lang="en-US" altLang="ko-KR"/>
          </a:p>
          <a:p>
            <a:pPr lvl="1"/>
            <a:r>
              <a:rPr lang="ko-KR" altLang="en-US"/>
              <a:t>코드가 나오기까지 시간이 많이 소요됨</a:t>
            </a:r>
            <a:endParaRPr lang="en-US" altLang="ko-KR"/>
          </a:p>
          <a:p>
            <a:r>
              <a:rPr lang="ko-KR" altLang="en-US"/>
              <a:t>과도한 모델링과 문서화의 짐을 과감히 생략하고 개발에 집중</a:t>
            </a:r>
            <a:endParaRPr lang="en-US" altLang="ko-KR"/>
          </a:p>
          <a:p>
            <a:pPr lvl="1"/>
            <a:r>
              <a:rPr lang="en-US" altLang="ko-KR"/>
              <a:t>Extreme Programming, Scrum, DSDM</a:t>
            </a:r>
          </a:p>
          <a:p>
            <a:r>
              <a:rPr lang="en-US" altLang="ko-KR"/>
              <a:t>Extreme Programming</a:t>
            </a:r>
          </a:p>
          <a:p>
            <a:pPr lvl="1"/>
            <a:r>
              <a:rPr lang="ko-KR" altLang="en-US"/>
              <a:t>의사소통</a:t>
            </a:r>
            <a:endParaRPr lang="en-US" altLang="ko-KR"/>
          </a:p>
          <a:p>
            <a:pPr lvl="1"/>
            <a:r>
              <a:rPr lang="ko-KR" altLang="en-US"/>
              <a:t>단순함</a:t>
            </a:r>
            <a:endParaRPr lang="en-US" altLang="ko-KR"/>
          </a:p>
          <a:p>
            <a:pPr lvl="1"/>
            <a:r>
              <a:rPr lang="ko-KR" altLang="en-US"/>
              <a:t>피드백</a:t>
            </a:r>
            <a:endParaRPr lang="en-US" altLang="ko-KR"/>
          </a:p>
          <a:p>
            <a:pPr lvl="1"/>
            <a:r>
              <a:rPr lang="ko-KR" altLang="en-US"/>
              <a:t>격려</a:t>
            </a:r>
            <a:endParaRPr lang="en-US" altLang="ko-KR"/>
          </a:p>
          <a:p>
            <a:pPr lvl="1"/>
            <a:r>
              <a:rPr lang="ko-KR" altLang="en-US"/>
              <a:t>테스팅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A049D357-B5B8-405E-B9FE-EBD985323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3797" name="그림 1">
            <a:extLst>
              <a:ext uri="{FF2B5EF4-FFF2-40B4-BE49-F238E27FC236}">
                <a16:creationId xmlns:a16="http://schemas.microsoft.com/office/drawing/2014/main" id="{38DD849E-D33C-4146-B995-83D2838E0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4229100"/>
            <a:ext cx="6348413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제목 1">
            <a:extLst>
              <a:ext uri="{FF2B5EF4-FFF2-40B4-BE49-F238E27FC236}">
                <a16:creationId xmlns:a16="http://schemas.microsoft.com/office/drawing/2014/main" id="{D4D57B6B-B7F2-466F-BD25-70DF4795AA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2938" y="142875"/>
            <a:ext cx="7772400" cy="685800"/>
          </a:xfrm>
        </p:spPr>
        <p:txBody>
          <a:bodyPr/>
          <a:lstStyle/>
          <a:p>
            <a:r>
              <a:rPr lang="ko-KR" altLang="en-US"/>
              <a:t>개발</a:t>
            </a:r>
            <a:r>
              <a:rPr lang="en-US" altLang="ko-KR"/>
              <a:t> </a:t>
            </a:r>
            <a:r>
              <a:rPr lang="ko-KR" altLang="en-US"/>
              <a:t>모델의 선택</a:t>
            </a: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CA31B73F-37AD-4385-B2A9-60290345910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2938" y="1214438"/>
          <a:ext cx="7858124" cy="5052945"/>
        </p:xfrm>
        <a:graphic>
          <a:graphicData uri="http://schemas.openxmlformats.org/drawingml/2006/table">
            <a:tbl>
              <a:tblPr/>
              <a:tblGrid>
                <a:gridCol w="157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44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20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67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8294"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휴먼명조"/>
                        </a:rPr>
                        <a:t>시스템 개발 환경</a:t>
                      </a:r>
                    </a:p>
                  </a:txBody>
                  <a:tcPr marL="91439" marR="91439" marT="45717" marB="4571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CAD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휴먼명조"/>
                        </a:rPr>
                        <a:t>개발 생명주기 모형</a:t>
                      </a:r>
                    </a:p>
                  </a:txBody>
                  <a:tcPr marL="91439" marR="91439" marT="45717" marB="457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CA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17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휴먼명조"/>
                        </a:rPr>
                        <a:t>폭포수</a:t>
                      </a:r>
                    </a:p>
                  </a:txBody>
                  <a:tcPr marL="91439" marR="91439" marT="45717" marB="457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C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휴먼명조"/>
                        </a:rPr>
                        <a:t>병렬 개발</a:t>
                      </a:r>
                    </a:p>
                  </a:txBody>
                  <a:tcPr marL="91439" marR="91439" marT="45717" marB="457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C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휴먼명조"/>
                        </a:rPr>
                        <a:t>프로토타이핑</a:t>
                      </a:r>
                    </a:p>
                  </a:txBody>
                  <a:tcPr marL="91439" marR="91439" marT="45717" marB="457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C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휴먼명조"/>
                        </a:rPr>
                        <a:t>쓰고 버리는 프로토타이핑</a:t>
                      </a:r>
                    </a:p>
                  </a:txBody>
                  <a:tcPr marL="91439" marR="91439" marT="45717" marB="457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C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휴먼명조"/>
                        </a:rPr>
                        <a:t>단계적 개발</a:t>
                      </a:r>
                    </a:p>
                  </a:txBody>
                  <a:tcPr marL="91439" marR="91439" marT="45717" marB="457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C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휴먼명조"/>
                        </a:rPr>
                        <a:t>애자일</a:t>
                      </a:r>
                    </a:p>
                  </a:txBody>
                  <a:tcPr marL="91439" marR="91439" marT="45717" marB="457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C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2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휴먼명조"/>
                        </a:rPr>
                        <a:t>불명확한 요구</a:t>
                      </a:r>
                    </a:p>
                  </a:txBody>
                  <a:tcPr marL="91439" marR="91439" marT="45717" marB="4571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C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휴먼명조"/>
                        </a:rPr>
                        <a:t>하</a:t>
                      </a:r>
                    </a:p>
                  </a:txBody>
                  <a:tcPr marL="91439" marR="91439" marT="45717" marB="457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휴먼명조"/>
                        </a:rPr>
                        <a:t>하</a:t>
                      </a:r>
                    </a:p>
                  </a:txBody>
                  <a:tcPr marL="91439" marR="91439" marT="45717" marB="457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휴먼명조"/>
                        </a:rPr>
                        <a:t>상</a:t>
                      </a:r>
                    </a:p>
                  </a:txBody>
                  <a:tcPr marL="91439" marR="91439" marT="45717" marB="457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휴먼명조"/>
                        </a:rPr>
                        <a:t>상</a:t>
                      </a:r>
                    </a:p>
                  </a:txBody>
                  <a:tcPr marL="91439" marR="91439" marT="45717" marB="457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휴먼명조"/>
                        </a:rPr>
                        <a:t>중</a:t>
                      </a:r>
                    </a:p>
                  </a:txBody>
                  <a:tcPr marL="91439" marR="91439" marT="45717" marB="457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휴먼명조"/>
                        </a:rPr>
                        <a:t>상</a:t>
                      </a:r>
                    </a:p>
                  </a:txBody>
                  <a:tcPr marL="91439" marR="91439" marT="45717" marB="457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2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휴먼명조"/>
                        </a:rPr>
                        <a:t>생소한 기술</a:t>
                      </a:r>
                    </a:p>
                  </a:txBody>
                  <a:tcPr marL="91439" marR="91439" marT="45717" marB="4571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C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휴먼명조"/>
                        </a:rPr>
                        <a:t>하</a:t>
                      </a:r>
                    </a:p>
                  </a:txBody>
                  <a:tcPr marL="91439" marR="91439" marT="45717" marB="457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휴먼명조"/>
                        </a:rPr>
                        <a:t>하</a:t>
                      </a:r>
                    </a:p>
                  </a:txBody>
                  <a:tcPr marL="91439" marR="91439" marT="45717" marB="457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휴먼명조"/>
                        </a:rPr>
                        <a:t>하</a:t>
                      </a:r>
                    </a:p>
                  </a:txBody>
                  <a:tcPr marL="91439" marR="91439" marT="45717" marB="457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휴먼명조"/>
                        </a:rPr>
                        <a:t>상</a:t>
                      </a:r>
                    </a:p>
                  </a:txBody>
                  <a:tcPr marL="91439" marR="91439" marT="45717" marB="457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휴먼명조"/>
                        </a:rPr>
                        <a:t>중</a:t>
                      </a:r>
                    </a:p>
                  </a:txBody>
                  <a:tcPr marL="91439" marR="91439" marT="45717" marB="457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휴먼명조"/>
                        </a:rPr>
                        <a:t>하</a:t>
                      </a:r>
                    </a:p>
                  </a:txBody>
                  <a:tcPr marL="91439" marR="91439" marT="45717" marB="457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2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휴먼명조"/>
                        </a:rPr>
                        <a:t>복잡한 시스템 </a:t>
                      </a:r>
                    </a:p>
                  </a:txBody>
                  <a:tcPr marL="91439" marR="91439" marT="45717" marB="4571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C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휴먼명조"/>
                        </a:rPr>
                        <a:t>중</a:t>
                      </a:r>
                    </a:p>
                  </a:txBody>
                  <a:tcPr marL="91439" marR="91439" marT="45717" marB="457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휴먼명조"/>
                        </a:rPr>
                        <a:t>중</a:t>
                      </a:r>
                    </a:p>
                  </a:txBody>
                  <a:tcPr marL="91439" marR="91439" marT="45717" marB="457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휴먼명조"/>
                        </a:rPr>
                        <a:t>하</a:t>
                      </a:r>
                    </a:p>
                  </a:txBody>
                  <a:tcPr marL="91439" marR="91439" marT="45717" marB="457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휴먼명조"/>
                        </a:rPr>
                        <a:t>상</a:t>
                      </a:r>
                    </a:p>
                  </a:txBody>
                  <a:tcPr marL="91439" marR="91439" marT="45717" marB="457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휴먼명조"/>
                        </a:rPr>
                        <a:t>중</a:t>
                      </a:r>
                    </a:p>
                  </a:txBody>
                  <a:tcPr marL="91439" marR="91439" marT="45717" marB="457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휴먼명조"/>
                        </a:rPr>
                        <a:t>하</a:t>
                      </a:r>
                    </a:p>
                  </a:txBody>
                  <a:tcPr marL="91439" marR="91439" marT="45717" marB="457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842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휴먼명조"/>
                        </a:rPr>
                        <a:t>신뢰도 높은 시스템</a:t>
                      </a:r>
                    </a:p>
                  </a:txBody>
                  <a:tcPr marL="91439" marR="91439" marT="45717" marB="4571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C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휴먼명조"/>
                        </a:rPr>
                        <a:t>중</a:t>
                      </a:r>
                    </a:p>
                  </a:txBody>
                  <a:tcPr marL="91439" marR="91439" marT="45717" marB="457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휴먼명조"/>
                        </a:rPr>
                        <a:t>중</a:t>
                      </a:r>
                    </a:p>
                  </a:txBody>
                  <a:tcPr marL="91439" marR="91439" marT="45717" marB="457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휴먼명조"/>
                        </a:rPr>
                        <a:t>하</a:t>
                      </a:r>
                    </a:p>
                  </a:txBody>
                  <a:tcPr marL="91439" marR="91439" marT="45717" marB="457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휴먼명조"/>
                        </a:rPr>
                        <a:t>상</a:t>
                      </a:r>
                    </a:p>
                  </a:txBody>
                  <a:tcPr marL="91439" marR="91439" marT="45717" marB="457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휴먼명조"/>
                        </a:rPr>
                        <a:t>중</a:t>
                      </a:r>
                    </a:p>
                  </a:txBody>
                  <a:tcPr marL="91439" marR="91439" marT="45717" marB="457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휴먼명조"/>
                        </a:rPr>
                        <a:t>중</a:t>
                      </a:r>
                    </a:p>
                  </a:txBody>
                  <a:tcPr marL="91439" marR="91439" marT="45717" marB="457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2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휴먼명조"/>
                        </a:rPr>
                        <a:t>짧은 일정</a:t>
                      </a:r>
                    </a:p>
                  </a:txBody>
                  <a:tcPr marL="91439" marR="91439" marT="45717" marB="4571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C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휴먼명조"/>
                        </a:rPr>
                        <a:t>하</a:t>
                      </a:r>
                    </a:p>
                  </a:txBody>
                  <a:tcPr marL="91439" marR="91439" marT="45717" marB="457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휴먼명조"/>
                        </a:rPr>
                        <a:t>중</a:t>
                      </a:r>
                    </a:p>
                  </a:txBody>
                  <a:tcPr marL="91439" marR="91439" marT="45717" marB="457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휴먼명조"/>
                        </a:rPr>
                        <a:t>상</a:t>
                      </a:r>
                    </a:p>
                  </a:txBody>
                  <a:tcPr marL="91439" marR="91439" marT="45717" marB="457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휴먼명조"/>
                        </a:rPr>
                        <a:t>중</a:t>
                      </a:r>
                    </a:p>
                  </a:txBody>
                  <a:tcPr marL="91439" marR="91439" marT="45717" marB="457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휴먼명조"/>
                        </a:rPr>
                        <a:t>상</a:t>
                      </a:r>
                    </a:p>
                  </a:txBody>
                  <a:tcPr marL="91439" marR="91439" marT="45717" marB="457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휴먼명조"/>
                        </a:rPr>
                        <a:t>상</a:t>
                      </a:r>
                    </a:p>
                  </a:txBody>
                  <a:tcPr marL="91439" marR="91439" marT="45717" marB="457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82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휴먼명조"/>
                        </a:rPr>
                        <a:t>일정 투명성</a:t>
                      </a:r>
                    </a:p>
                  </a:txBody>
                  <a:tcPr marL="91439" marR="91439" marT="45717" marB="4571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C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휴먼명조"/>
                        </a:rPr>
                        <a:t>하</a:t>
                      </a:r>
                    </a:p>
                  </a:txBody>
                  <a:tcPr marL="91439" marR="91439" marT="45717" marB="457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휴먼명조"/>
                        </a:rPr>
                        <a:t>하</a:t>
                      </a:r>
                    </a:p>
                  </a:txBody>
                  <a:tcPr marL="91439" marR="91439" marT="45717" marB="457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휴먼명조"/>
                        </a:rPr>
                        <a:t>상</a:t>
                      </a:r>
                    </a:p>
                  </a:txBody>
                  <a:tcPr marL="91439" marR="91439" marT="45717" marB="457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휴먼명조"/>
                        </a:rPr>
                        <a:t>중</a:t>
                      </a:r>
                    </a:p>
                  </a:txBody>
                  <a:tcPr marL="91439" marR="91439" marT="45717" marB="457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휴먼명조"/>
                        </a:rPr>
                        <a:t>상</a:t>
                      </a:r>
                    </a:p>
                  </a:txBody>
                  <a:tcPr marL="91439" marR="91439" marT="45717" marB="457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휴먼명조"/>
                        </a:rPr>
                        <a:t>중</a:t>
                      </a:r>
                    </a:p>
                  </a:txBody>
                  <a:tcPr marL="91439" marR="91439" marT="45717" marB="457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4887" name="Rectangle 1">
            <a:extLst>
              <a:ext uri="{FF2B5EF4-FFF2-40B4-BE49-F238E27FC236}">
                <a16:creationId xmlns:a16="http://schemas.microsoft.com/office/drawing/2014/main" id="{C052696C-4153-4E1E-8EF9-FCD812C0A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>
            <a:extLst>
              <a:ext uri="{FF2B5EF4-FFF2-40B4-BE49-F238E27FC236}">
                <a16:creationId xmlns:a16="http://schemas.microsoft.com/office/drawing/2014/main" id="{E26DF2D3-6F8D-4370-8A3D-44C1F45669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2938" y="142875"/>
            <a:ext cx="7772400" cy="685800"/>
          </a:xfrm>
        </p:spPr>
        <p:txBody>
          <a:bodyPr/>
          <a:lstStyle/>
          <a:p>
            <a:r>
              <a:rPr lang="en-US" altLang="ko-KR"/>
              <a:t>1.6 </a:t>
            </a:r>
            <a:r>
              <a:rPr lang="ko-KR" altLang="en-US"/>
              <a:t>팀 역할</a:t>
            </a:r>
          </a:p>
        </p:txBody>
      </p:sp>
      <p:sp>
        <p:nvSpPr>
          <p:cNvPr id="35843" name="내용 개체 틀 2">
            <a:extLst>
              <a:ext uri="{FF2B5EF4-FFF2-40B4-BE49-F238E27FC236}">
                <a16:creationId xmlns:a16="http://schemas.microsoft.com/office/drawing/2014/main" id="{3DA981A8-CB7C-4A23-8E5C-5B51D2FF5B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프로젝트 팀 구성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시스템 분석가</a:t>
            </a:r>
            <a:endParaRPr lang="en-US" altLang="ko-KR"/>
          </a:p>
          <a:p>
            <a:pPr lvl="1"/>
            <a:r>
              <a:rPr lang="ko-KR" altLang="en-US"/>
              <a:t>시스템 개발에서 제기된 이슈를 다룸</a:t>
            </a:r>
            <a:endParaRPr lang="en-US" altLang="ko-KR"/>
          </a:p>
          <a:p>
            <a:pPr lvl="1"/>
            <a:r>
              <a:rPr lang="ko-KR" altLang="en-US"/>
              <a:t>비즈니스 프로세스 개선 </a:t>
            </a:r>
            <a:endParaRPr lang="en-US" altLang="ko-KR"/>
          </a:p>
          <a:p>
            <a:pPr lvl="1"/>
            <a:r>
              <a:rPr lang="ko-KR" altLang="en-US"/>
              <a:t>분석과 설계 작업에 대한 훈련과 경험</a:t>
            </a:r>
          </a:p>
        </p:txBody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C346E89D-85F8-4329-9F81-6DE5AB8F4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5845" name="_x92305088" descr="DRW00001ce8439d">
            <a:extLst>
              <a:ext uri="{FF2B5EF4-FFF2-40B4-BE49-F238E27FC236}">
                <a16:creationId xmlns:a16="http://schemas.microsoft.com/office/drawing/2014/main" id="{42CA145C-7851-41E6-B825-BCD73A29A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1571625"/>
            <a:ext cx="7974012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ABDC3A4C-3877-4EFB-BA3D-057E69574A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2938" y="142875"/>
            <a:ext cx="7772400" cy="685800"/>
          </a:xfrm>
        </p:spPr>
        <p:txBody>
          <a:bodyPr/>
          <a:lstStyle/>
          <a:p>
            <a:r>
              <a:rPr lang="en-US" altLang="ko-KR"/>
              <a:t>1.1 </a:t>
            </a:r>
            <a:r>
              <a:rPr lang="ko-KR" altLang="en-US"/>
              <a:t>정보 시스템이란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9219" name="내용 개체 틀 2">
            <a:extLst>
              <a:ext uri="{FF2B5EF4-FFF2-40B4-BE49-F238E27FC236}">
                <a16:creationId xmlns:a16="http://schemas.microsoft.com/office/drawing/2014/main" id="{C155167B-7B65-451C-8C00-6CFB59C14D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정보 혁명</a:t>
            </a:r>
            <a:endParaRPr lang="en-US" altLang="ko-KR"/>
          </a:p>
          <a:p>
            <a:pPr lvl="1"/>
            <a:r>
              <a:rPr lang="ko-KR" altLang="en-US"/>
              <a:t>컴퓨터와 산업화의 결합</a:t>
            </a:r>
            <a:endParaRPr lang="en-US" altLang="ko-KR"/>
          </a:p>
          <a:p>
            <a:pPr lvl="1"/>
            <a:r>
              <a:rPr lang="ko-KR" altLang="en-US"/>
              <a:t>행정</a:t>
            </a:r>
            <a:r>
              <a:rPr lang="en-US" altLang="ko-KR"/>
              <a:t>, </a:t>
            </a:r>
            <a:r>
              <a:rPr lang="ko-KR" altLang="en-US"/>
              <a:t>금융</a:t>
            </a:r>
            <a:r>
              <a:rPr lang="en-US" altLang="ko-KR"/>
              <a:t>, </a:t>
            </a:r>
            <a:r>
              <a:rPr lang="ko-KR" altLang="en-US"/>
              <a:t>운송</a:t>
            </a:r>
            <a:r>
              <a:rPr lang="en-US" altLang="ko-KR"/>
              <a:t>, </a:t>
            </a:r>
            <a:r>
              <a:rPr lang="ko-KR" altLang="en-US"/>
              <a:t>교육</a:t>
            </a:r>
            <a:r>
              <a:rPr lang="en-US" altLang="ko-KR"/>
              <a:t>, </a:t>
            </a:r>
            <a:r>
              <a:rPr lang="ko-KR" altLang="en-US"/>
              <a:t>문화 등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ko-KR" altLang="en-US"/>
              <a:t>정보 시스템의 정의</a:t>
            </a:r>
            <a:endParaRPr lang="en-US" altLang="ko-KR"/>
          </a:p>
          <a:p>
            <a:pPr lvl="1"/>
            <a:r>
              <a:rPr lang="en-US" altLang="ko-KR"/>
              <a:t>“</a:t>
            </a:r>
            <a:r>
              <a:rPr lang="ko-KR" altLang="en-US"/>
              <a:t>업무를 처리하기 위하여 정보를 모으고 처리하고 저장하고 제공하기 위한 관련 컴포넌트의 집합체＂</a:t>
            </a:r>
            <a:endParaRPr lang="en-US" altLang="ko-KR"/>
          </a:p>
          <a:p>
            <a:endParaRPr lang="ko-KR" altLang="en-US"/>
          </a:p>
        </p:txBody>
      </p:sp>
      <p:pic>
        <p:nvPicPr>
          <p:cNvPr id="9220" name="Picture 3" descr="C:\Program Files\Microsoft Office\MEDIA\CAGCAT10\j0195384.wmf">
            <a:extLst>
              <a:ext uri="{FF2B5EF4-FFF2-40B4-BE49-F238E27FC236}">
                <a16:creationId xmlns:a16="http://schemas.microsoft.com/office/drawing/2014/main" id="{FB554A3C-07D6-487B-8E19-04D15CBD4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3571875"/>
            <a:ext cx="1500188" cy="153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제목 1">
            <a:extLst>
              <a:ext uri="{FF2B5EF4-FFF2-40B4-BE49-F238E27FC236}">
                <a16:creationId xmlns:a16="http://schemas.microsoft.com/office/drawing/2014/main" id="{1B248EEC-53F5-4433-8CB8-2F22C58C39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2938" y="142875"/>
            <a:ext cx="7772400" cy="685800"/>
          </a:xfrm>
        </p:spPr>
        <p:txBody>
          <a:bodyPr/>
          <a:lstStyle/>
          <a:p>
            <a:r>
              <a:rPr lang="ko-KR" altLang="en-US"/>
              <a:t>시스템 분석가의 능력</a:t>
            </a:r>
          </a:p>
        </p:txBody>
      </p:sp>
      <p:sp>
        <p:nvSpPr>
          <p:cNvPr id="36867" name="내용 개체 틀 4">
            <a:extLst>
              <a:ext uri="{FF2B5EF4-FFF2-40B4-BE49-F238E27FC236}">
                <a16:creationId xmlns:a16="http://schemas.microsoft.com/office/drawing/2014/main" id="{BA02A0D1-685F-4930-87ED-AD10F0CF26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42938" y="5006975"/>
            <a:ext cx="7815262" cy="1393825"/>
          </a:xfrm>
        </p:spPr>
        <p:txBody>
          <a:bodyPr/>
          <a:lstStyle/>
          <a:p>
            <a:r>
              <a:rPr lang="ko-KR" altLang="en-US"/>
              <a:t>프로젝트 관리자</a:t>
            </a:r>
            <a:endParaRPr lang="en-US" altLang="ko-KR"/>
          </a:p>
          <a:p>
            <a:pPr lvl="1"/>
            <a:r>
              <a:rPr lang="ko-KR" altLang="en-US"/>
              <a:t>계획 수립</a:t>
            </a:r>
            <a:r>
              <a:rPr lang="en-US" altLang="ko-KR"/>
              <a:t>, </a:t>
            </a:r>
            <a:r>
              <a:rPr lang="ko-KR" altLang="en-US"/>
              <a:t>모니터링</a:t>
            </a:r>
            <a:endParaRPr lang="en-US" altLang="ko-KR"/>
          </a:p>
          <a:p>
            <a:pPr lvl="1"/>
            <a:r>
              <a:rPr lang="ko-KR" altLang="en-US"/>
              <a:t>인원</a:t>
            </a:r>
            <a:r>
              <a:rPr lang="en-US" altLang="ko-KR"/>
              <a:t>, </a:t>
            </a:r>
            <a:r>
              <a:rPr lang="ko-KR" altLang="en-US"/>
              <a:t>예산</a:t>
            </a:r>
            <a:r>
              <a:rPr lang="en-US" altLang="ko-KR"/>
              <a:t>, </a:t>
            </a:r>
            <a:r>
              <a:rPr lang="ko-KR" altLang="en-US"/>
              <a:t>시간</a:t>
            </a:r>
            <a:r>
              <a:rPr lang="en-US" altLang="ko-KR"/>
              <a:t> </a:t>
            </a:r>
            <a:r>
              <a:rPr lang="ko-KR" altLang="en-US"/>
              <a:t>조절  및 관리</a:t>
            </a:r>
            <a:endParaRPr lang="en-US" altLang="ko-KR"/>
          </a:p>
          <a:p>
            <a:pPr lvl="1"/>
            <a:r>
              <a:rPr lang="ko-KR" altLang="en-US"/>
              <a:t>제안서 작성</a:t>
            </a:r>
          </a:p>
        </p:txBody>
      </p:sp>
      <p:pic>
        <p:nvPicPr>
          <p:cNvPr id="36868" name="그림 3">
            <a:extLst>
              <a:ext uri="{FF2B5EF4-FFF2-40B4-BE49-F238E27FC236}">
                <a16:creationId xmlns:a16="http://schemas.microsoft.com/office/drawing/2014/main" id="{6CB602B6-80CD-443C-8260-9C6448DA3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1125538"/>
            <a:ext cx="4032250" cy="358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제목 1">
            <a:extLst>
              <a:ext uri="{FF2B5EF4-FFF2-40B4-BE49-F238E27FC236}">
                <a16:creationId xmlns:a16="http://schemas.microsoft.com/office/drawing/2014/main" id="{F3A66056-AC66-4E3F-AB5B-8B1C249A7B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2938" y="142875"/>
            <a:ext cx="7772400" cy="685800"/>
          </a:xfrm>
        </p:spPr>
        <p:txBody>
          <a:bodyPr/>
          <a:lstStyle/>
          <a:p>
            <a:r>
              <a:rPr lang="ko-KR" altLang="en-US"/>
              <a:t>프로젝트 팀 역할</a:t>
            </a:r>
          </a:p>
        </p:txBody>
      </p:sp>
      <p:sp>
        <p:nvSpPr>
          <p:cNvPr id="37891" name="내용 개체 틀 2">
            <a:extLst>
              <a:ext uri="{FF2B5EF4-FFF2-40B4-BE49-F238E27FC236}">
                <a16:creationId xmlns:a16="http://schemas.microsoft.com/office/drawing/2014/main" id="{236775B6-BE35-4260-A02B-8336355320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650" y="981075"/>
            <a:ext cx="7815263" cy="5329238"/>
          </a:xfrm>
        </p:spPr>
        <p:txBody>
          <a:bodyPr/>
          <a:lstStyle/>
          <a:p>
            <a:r>
              <a:rPr lang="ko-KR" altLang="en-US"/>
              <a:t>사용자 지원</a:t>
            </a:r>
            <a:endParaRPr lang="en-US" altLang="ko-KR"/>
          </a:p>
          <a:p>
            <a:pPr lvl="1"/>
            <a:r>
              <a:rPr lang="ko-KR" altLang="en-US"/>
              <a:t>기술적 정보</a:t>
            </a:r>
            <a:endParaRPr lang="en-US" altLang="ko-KR"/>
          </a:p>
          <a:p>
            <a:pPr lvl="1"/>
            <a:r>
              <a:rPr lang="ko-KR" altLang="en-US"/>
              <a:t>교육</a:t>
            </a:r>
            <a:r>
              <a:rPr lang="en-US" altLang="ko-KR"/>
              <a:t>, </a:t>
            </a:r>
            <a:r>
              <a:rPr lang="ko-KR" altLang="en-US"/>
              <a:t>생산성 지원</a:t>
            </a:r>
            <a:endParaRPr lang="en-US" altLang="ko-KR"/>
          </a:p>
          <a:p>
            <a:pPr lvl="1"/>
            <a:r>
              <a:rPr lang="ko-KR" altLang="en-US"/>
              <a:t>헬프 데스크</a:t>
            </a:r>
            <a:r>
              <a:rPr lang="en-US" altLang="ko-KR"/>
              <a:t>, </a:t>
            </a:r>
            <a:r>
              <a:rPr lang="ko-KR" altLang="en-US"/>
              <a:t>고객 센터</a:t>
            </a:r>
            <a:endParaRPr lang="en-US" altLang="ko-KR"/>
          </a:p>
          <a:p>
            <a:r>
              <a:rPr lang="ko-KR" altLang="en-US"/>
              <a:t>품질 보증</a:t>
            </a:r>
            <a:endParaRPr lang="en-US" altLang="ko-KR"/>
          </a:p>
          <a:p>
            <a:pPr lvl="1"/>
            <a:r>
              <a:rPr lang="ko-KR" altLang="en-US"/>
              <a:t>품질 관점에서 모든 결과물을 체크</a:t>
            </a:r>
            <a:endParaRPr lang="en-US" altLang="ko-KR"/>
          </a:p>
          <a:p>
            <a:pPr lvl="1"/>
            <a:r>
              <a:rPr lang="ko-KR" altLang="en-US"/>
              <a:t>테스트</a:t>
            </a:r>
            <a:endParaRPr lang="en-US" altLang="ko-KR"/>
          </a:p>
          <a:p>
            <a:pPr lvl="1"/>
            <a:r>
              <a:rPr lang="ko-KR" altLang="en-US"/>
              <a:t>개발과 별도의 조직</a:t>
            </a:r>
            <a:endParaRPr lang="en-US" altLang="ko-KR"/>
          </a:p>
          <a:p>
            <a:r>
              <a:rPr lang="ko-KR" altLang="en-US"/>
              <a:t>데이터베이스 관리자</a:t>
            </a:r>
            <a:r>
              <a:rPr lang="en-US" altLang="ko-KR"/>
              <a:t>(DBA)</a:t>
            </a:r>
          </a:p>
          <a:p>
            <a:pPr lvl="1"/>
            <a:r>
              <a:rPr lang="ko-KR" altLang="en-US"/>
              <a:t>데이터베이스 설계 관리</a:t>
            </a:r>
            <a:endParaRPr lang="en-US" altLang="ko-KR"/>
          </a:p>
          <a:p>
            <a:pPr lvl="1"/>
            <a:r>
              <a:rPr lang="ko-KR" altLang="en-US"/>
              <a:t>보안</a:t>
            </a:r>
            <a:r>
              <a:rPr lang="en-US" altLang="ko-KR"/>
              <a:t>, </a:t>
            </a:r>
            <a:r>
              <a:rPr lang="ko-KR" altLang="en-US"/>
              <a:t>백업</a:t>
            </a:r>
            <a:r>
              <a:rPr lang="en-US" altLang="ko-KR"/>
              <a:t>, </a:t>
            </a:r>
            <a:r>
              <a:rPr lang="ko-KR" altLang="en-US"/>
              <a:t>사용자 접근 제어</a:t>
            </a:r>
            <a:endParaRPr lang="en-US" altLang="ko-KR"/>
          </a:p>
          <a:p>
            <a:pPr lvl="1"/>
            <a:r>
              <a:rPr lang="ko-KR" altLang="en-US"/>
              <a:t>데이터베이스 튜닝</a:t>
            </a:r>
            <a:endParaRPr lang="en-US" altLang="ko-KR"/>
          </a:p>
          <a:p>
            <a:r>
              <a:rPr lang="ko-KR" altLang="en-US"/>
              <a:t>네트워크 관리자</a:t>
            </a:r>
            <a:endParaRPr lang="en-US" altLang="ko-KR"/>
          </a:p>
          <a:p>
            <a:pPr lvl="1"/>
            <a:r>
              <a:rPr lang="ko-KR" altLang="en-US"/>
              <a:t>네트워크 장비의 관리 및 유지보수</a:t>
            </a:r>
            <a:endParaRPr lang="en-US" altLang="ko-KR"/>
          </a:p>
          <a:p>
            <a:pPr lvl="1"/>
            <a:r>
              <a:rPr lang="ko-KR" altLang="en-US"/>
              <a:t>보안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>
            <a:extLst>
              <a:ext uri="{FF2B5EF4-FFF2-40B4-BE49-F238E27FC236}">
                <a16:creationId xmlns:a16="http://schemas.microsoft.com/office/drawing/2014/main" id="{FD7AF5F5-0061-4B35-AC3A-AD41B5B30E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2938" y="142875"/>
            <a:ext cx="7772400" cy="685800"/>
          </a:xfrm>
        </p:spPr>
        <p:txBody>
          <a:bodyPr/>
          <a:lstStyle/>
          <a:p>
            <a:r>
              <a:rPr lang="ko-KR" altLang="en-US"/>
              <a:t>정보 시스템의 요소</a:t>
            </a:r>
          </a:p>
        </p:txBody>
      </p:sp>
      <p:sp>
        <p:nvSpPr>
          <p:cNvPr id="10243" name="내용 개체 틀 2">
            <a:extLst>
              <a:ext uri="{FF2B5EF4-FFF2-40B4-BE49-F238E27FC236}">
                <a16:creationId xmlns:a16="http://schemas.microsoft.com/office/drawing/2014/main" id="{3FF1DF3F-69D0-4544-928A-B0BAFBA437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시스템 경계</a:t>
            </a:r>
            <a:r>
              <a:rPr lang="en-US" altLang="ko-KR"/>
              <a:t>, </a:t>
            </a:r>
            <a:r>
              <a:rPr lang="ko-KR" altLang="en-US"/>
              <a:t>입출력</a:t>
            </a:r>
            <a:r>
              <a:rPr lang="en-US" altLang="ko-KR"/>
              <a:t>, </a:t>
            </a:r>
            <a:r>
              <a:rPr lang="ko-KR" altLang="en-US"/>
              <a:t>서브시스템</a:t>
            </a:r>
            <a:r>
              <a:rPr lang="en-US" altLang="ko-KR"/>
              <a:t>, </a:t>
            </a:r>
            <a:r>
              <a:rPr lang="ko-KR" altLang="en-US"/>
              <a:t>제어 메커니즘</a:t>
            </a:r>
            <a:r>
              <a:rPr lang="en-US" altLang="ko-KR"/>
              <a:t>, </a:t>
            </a:r>
            <a:r>
              <a:rPr lang="ko-KR" altLang="en-US"/>
              <a:t>저장장치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급여시스템</a:t>
            </a:r>
          </a:p>
        </p:txBody>
      </p:sp>
      <p:pic>
        <p:nvPicPr>
          <p:cNvPr id="10244" name="_x247089016" descr="EMB000088f83188">
            <a:extLst>
              <a:ext uri="{FF2B5EF4-FFF2-40B4-BE49-F238E27FC236}">
                <a16:creationId xmlns:a16="http://schemas.microsoft.com/office/drawing/2014/main" id="{BFB8ABDA-1055-42DB-91D8-437C44D01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1714500"/>
            <a:ext cx="4537075" cy="243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_x247089736" descr="EMB000088f8318a">
            <a:extLst>
              <a:ext uri="{FF2B5EF4-FFF2-40B4-BE49-F238E27FC236}">
                <a16:creationId xmlns:a16="http://schemas.microsoft.com/office/drawing/2014/main" id="{AD1905E0-3590-4DF0-BD51-542F661D6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0" y="4376738"/>
            <a:ext cx="4084638" cy="202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409FB98E-2D25-446D-AFA7-57244CD182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2938" y="142875"/>
            <a:ext cx="7772400" cy="685800"/>
          </a:xfrm>
        </p:spPr>
        <p:txBody>
          <a:bodyPr/>
          <a:lstStyle/>
          <a:p>
            <a:r>
              <a:rPr lang="ko-KR" altLang="en-US"/>
              <a:t>정보 시스템과 비즈니스</a:t>
            </a:r>
          </a:p>
        </p:txBody>
      </p:sp>
      <p:sp>
        <p:nvSpPr>
          <p:cNvPr id="11267" name="내용 개체 틀 2">
            <a:extLst>
              <a:ext uri="{FF2B5EF4-FFF2-40B4-BE49-F238E27FC236}">
                <a16:creationId xmlns:a16="http://schemas.microsoft.com/office/drawing/2014/main" id="{51525294-C20B-4198-895F-7B12055C46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합리적 활동에 중요한 자산</a:t>
            </a:r>
          </a:p>
        </p:txBody>
      </p:sp>
      <p:pic>
        <p:nvPicPr>
          <p:cNvPr id="11268" name="_x247089976" descr="EMB000088f8318b">
            <a:extLst>
              <a:ext uri="{FF2B5EF4-FFF2-40B4-BE49-F238E27FC236}">
                <a16:creationId xmlns:a16="http://schemas.microsoft.com/office/drawing/2014/main" id="{E780E670-9C42-487C-80F9-DDB696659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060575"/>
            <a:ext cx="5329238" cy="413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96F406DF-658B-4620-A8ED-6171BF15F0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2938" y="103188"/>
            <a:ext cx="7772400" cy="685800"/>
          </a:xfrm>
        </p:spPr>
        <p:txBody>
          <a:bodyPr/>
          <a:lstStyle/>
          <a:p>
            <a:r>
              <a:rPr lang="ko-KR" altLang="en-US"/>
              <a:t>정보 시스템의 종류</a:t>
            </a:r>
          </a:p>
        </p:txBody>
      </p:sp>
      <p:sp>
        <p:nvSpPr>
          <p:cNvPr id="12291" name="내용 개체 틀 2">
            <a:extLst>
              <a:ext uri="{FF2B5EF4-FFF2-40B4-BE49-F238E27FC236}">
                <a16:creationId xmlns:a16="http://schemas.microsoft.com/office/drawing/2014/main" id="{3CA151D5-238F-4275-8E7A-1F5D51F174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AutoNum type="arabicPeriod"/>
            </a:pPr>
            <a:r>
              <a:rPr lang="en-US" altLang="ko-KR" dirty="0"/>
              <a:t>ERP </a:t>
            </a:r>
            <a:r>
              <a:rPr lang="ko-KR" altLang="en-US" dirty="0"/>
              <a:t>시스템</a:t>
            </a:r>
            <a:endParaRPr lang="en-US" altLang="ko-KR" dirty="0"/>
          </a:p>
          <a:p>
            <a:pPr marL="400050" lvl="1" indent="0">
              <a:buFontTx/>
              <a:buNone/>
            </a:pPr>
            <a:r>
              <a:rPr lang="ko-KR" altLang="en-US" sz="1800" dirty="0" smtClean="0"/>
              <a:t>기업 전반에 걸친 운용과 관리 정보를 </a:t>
            </a:r>
            <a:endParaRPr lang="en-US" altLang="ko-KR" sz="1800" dirty="0" smtClean="0"/>
          </a:p>
          <a:p>
            <a:pPr marL="400050" lvl="1" indent="0">
              <a:buFontTx/>
              <a:buNone/>
            </a:pPr>
            <a:r>
              <a:rPr lang="ko-KR" altLang="en-US" sz="1800" dirty="0" smtClean="0"/>
              <a:t>지원하는 시스템</a:t>
            </a:r>
            <a:endParaRPr lang="en-US" altLang="ko-KR" sz="1800" dirty="0"/>
          </a:p>
          <a:p>
            <a:pPr marL="400050" lvl="1" indent="0">
              <a:buFontTx/>
              <a:buNone/>
            </a:pPr>
            <a:endParaRPr lang="en-US" altLang="ko-KR" dirty="0"/>
          </a:p>
          <a:p>
            <a:pPr marL="400050" lvl="1" indent="0">
              <a:buFontTx/>
              <a:buNone/>
            </a:pPr>
            <a:endParaRPr lang="en-US" altLang="ko-KR" dirty="0"/>
          </a:p>
          <a:p>
            <a:pPr marL="457200" indent="-457200">
              <a:buFontTx/>
              <a:buAutoNum type="arabicPeriod"/>
            </a:pPr>
            <a:r>
              <a:rPr lang="ko-KR" altLang="en-US" dirty="0"/>
              <a:t>트랜잭션 처리 시스템</a:t>
            </a:r>
            <a:endParaRPr lang="en-US" altLang="ko-KR" dirty="0"/>
          </a:p>
          <a:p>
            <a:pPr marL="400050" lvl="1" indent="0">
              <a:buNone/>
            </a:pPr>
            <a:r>
              <a:rPr lang="ko-KR" altLang="en-US" sz="1800" dirty="0" smtClean="0"/>
              <a:t>매일 발생하는 비즈니스 거래에 의하여 생성되는 데이터를 처리하는 시스템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인터넷 뱅킹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등</a:t>
            </a:r>
            <a:r>
              <a:rPr lang="en-US" altLang="ko-KR" sz="1800" dirty="0" smtClean="0"/>
              <a:t>)</a:t>
            </a:r>
            <a:endParaRPr lang="en-US" altLang="ko-KR" sz="1800" dirty="0"/>
          </a:p>
          <a:p>
            <a:pPr marL="457200" indent="-457200">
              <a:buFontTx/>
              <a:buAutoNum type="arabicPeriod"/>
            </a:pPr>
            <a:endParaRPr lang="en-US" altLang="ko-KR" dirty="0"/>
          </a:p>
          <a:p>
            <a:pPr marL="457200" indent="-457200">
              <a:buFontTx/>
              <a:buAutoNum type="arabicPeriod"/>
            </a:pPr>
            <a:endParaRPr lang="en-US" altLang="ko-KR" dirty="0"/>
          </a:p>
          <a:p>
            <a:pPr marL="457200" indent="-457200">
              <a:buFontTx/>
              <a:buAutoNum type="arabicPeriod"/>
            </a:pPr>
            <a:r>
              <a:rPr lang="ko-KR" altLang="en-US" dirty="0"/>
              <a:t>의사결정 지원 </a:t>
            </a:r>
            <a:r>
              <a:rPr lang="ko-KR" altLang="en-US" dirty="0" smtClean="0"/>
              <a:t>시스템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sz="1800" dirty="0" smtClean="0"/>
              <a:t>    기업의 모든 수준의 사용자에게 직무관련 정보를 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    제공하는 시스템</a:t>
            </a:r>
            <a:endParaRPr lang="ko-KR" altLang="en-US" sz="1800" dirty="0"/>
          </a:p>
        </p:txBody>
      </p:sp>
      <p:pic>
        <p:nvPicPr>
          <p:cNvPr id="12292" name="_x247082696" descr="DRW000088f831a0">
            <a:extLst>
              <a:ext uri="{FF2B5EF4-FFF2-40B4-BE49-F238E27FC236}">
                <a16:creationId xmlns:a16="http://schemas.microsoft.com/office/drawing/2014/main" id="{367299DD-1E37-404A-A4FC-D6A1010FE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79" y="1063646"/>
            <a:ext cx="3203809" cy="1861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_x247083976" descr="DRW000088f831aa">
            <a:extLst>
              <a:ext uri="{FF2B5EF4-FFF2-40B4-BE49-F238E27FC236}">
                <a16:creationId xmlns:a16="http://schemas.microsoft.com/office/drawing/2014/main" id="{6C13A980-0F35-4BF4-B75D-686D239CC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651494"/>
            <a:ext cx="2569915" cy="2749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>
            <a:extLst>
              <a:ext uri="{FF2B5EF4-FFF2-40B4-BE49-F238E27FC236}">
                <a16:creationId xmlns:a16="http://schemas.microsoft.com/office/drawing/2014/main" id="{278FFC35-C27D-4F39-AD76-E48681C73B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2938" y="142875"/>
            <a:ext cx="7772400" cy="685800"/>
          </a:xfrm>
        </p:spPr>
        <p:txBody>
          <a:bodyPr/>
          <a:lstStyle/>
          <a:p>
            <a:r>
              <a:rPr lang="en-US" altLang="ko-KR"/>
              <a:t>1.2 </a:t>
            </a:r>
            <a:r>
              <a:rPr lang="ko-KR" altLang="en-US"/>
              <a:t>분석과 설계</a:t>
            </a:r>
          </a:p>
        </p:txBody>
      </p:sp>
      <p:sp>
        <p:nvSpPr>
          <p:cNvPr id="13315" name="내용 개체 틀 2">
            <a:extLst>
              <a:ext uri="{FF2B5EF4-FFF2-40B4-BE49-F238E27FC236}">
                <a16:creationId xmlns:a16="http://schemas.microsoft.com/office/drawing/2014/main" id="{9F65DCA8-12C4-4045-AE1D-CA5B6417E3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시스템 분석</a:t>
            </a:r>
            <a:endParaRPr lang="en-US" altLang="ko-KR"/>
          </a:p>
          <a:p>
            <a:pPr lvl="1"/>
            <a:r>
              <a:rPr lang="ko-KR" altLang="en-US"/>
              <a:t>정보 시스템이 </a:t>
            </a:r>
            <a:r>
              <a:rPr lang="en-US" altLang="ko-KR"/>
              <a:t>“</a:t>
            </a:r>
            <a:r>
              <a:rPr lang="ko-KR" altLang="en-US"/>
              <a:t>무엇을</a:t>
            </a:r>
            <a:r>
              <a:rPr lang="en-US" altLang="ko-KR"/>
              <a:t>” </a:t>
            </a:r>
            <a:r>
              <a:rPr lang="ko-KR" altLang="en-US"/>
              <a:t>하여야 하는지 자세히 이해하고 명세로 나타내는 작업</a:t>
            </a:r>
            <a:endParaRPr lang="en-US" altLang="ko-KR"/>
          </a:p>
          <a:p>
            <a:r>
              <a:rPr lang="ko-KR" altLang="en-US"/>
              <a:t>시스템 설계</a:t>
            </a:r>
            <a:endParaRPr lang="en-US" altLang="ko-KR"/>
          </a:p>
          <a:p>
            <a:pPr lvl="1"/>
            <a:r>
              <a:rPr lang="ko-KR" altLang="en-US"/>
              <a:t>정보 시스템이 </a:t>
            </a:r>
            <a:r>
              <a:rPr lang="en-US" altLang="ko-KR"/>
              <a:t>“</a:t>
            </a:r>
            <a:r>
              <a:rPr lang="ko-KR" altLang="en-US"/>
              <a:t>어떻게＂ 구현되어야 하는지 자세히 나타내는 작업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ko-KR" altLang="en-US"/>
              <a:t>소프트웨어 개발</a:t>
            </a:r>
            <a:endParaRPr lang="en-US" altLang="ko-KR"/>
          </a:p>
          <a:p>
            <a:pPr lvl="1"/>
            <a:r>
              <a:rPr lang="ko-KR" altLang="en-US"/>
              <a:t>비즈니스 니즈에 맞도록 설계하고 구축하여 사용자에게 배포하는 과정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>
            <a:extLst>
              <a:ext uri="{FF2B5EF4-FFF2-40B4-BE49-F238E27FC236}">
                <a16:creationId xmlns:a16="http://schemas.microsoft.com/office/drawing/2014/main" id="{D03F8C66-5110-410B-9330-5D260403BE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2938" y="142875"/>
            <a:ext cx="7772400" cy="685800"/>
          </a:xfrm>
        </p:spPr>
        <p:txBody>
          <a:bodyPr/>
          <a:lstStyle/>
          <a:p>
            <a:r>
              <a:rPr lang="ko-KR" altLang="en-US"/>
              <a:t>분석과 설계가 중요한 이유</a:t>
            </a:r>
          </a:p>
        </p:txBody>
      </p:sp>
      <p:sp>
        <p:nvSpPr>
          <p:cNvPr id="14339" name="내용 개체 틀 2">
            <a:extLst>
              <a:ext uri="{FF2B5EF4-FFF2-40B4-BE49-F238E27FC236}">
                <a16:creationId xmlns:a16="http://schemas.microsoft.com/office/drawing/2014/main" id="{F6908BD8-F535-4BB1-B77A-7CDE698D8B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4786313"/>
            <a:ext cx="8229600" cy="642937"/>
          </a:xfrm>
        </p:spPr>
        <p:txBody>
          <a:bodyPr/>
          <a:lstStyle/>
          <a:p>
            <a:pPr>
              <a:buFontTx/>
              <a:buNone/>
            </a:pPr>
            <a:r>
              <a:rPr lang="ko-KR" altLang="en-US" sz="2000"/>
              <a:t>고객이 설명한 요구        분석하여 이해한 요구       설계한 요구</a:t>
            </a:r>
            <a:endParaRPr lang="en-US" altLang="ko-KR" sz="2000"/>
          </a:p>
          <a:p>
            <a:pPr lvl="1"/>
            <a:endParaRPr lang="en-US" altLang="ko-KR"/>
          </a:p>
        </p:txBody>
      </p:sp>
      <p:pic>
        <p:nvPicPr>
          <p:cNvPr id="14340" name="_x69701168" descr="EMB000013ac3dc5">
            <a:extLst>
              <a:ext uri="{FF2B5EF4-FFF2-40B4-BE49-F238E27FC236}">
                <a16:creationId xmlns:a16="http://schemas.microsoft.com/office/drawing/2014/main" id="{574A192B-F354-45E2-9929-A34D3F488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357313"/>
            <a:ext cx="1785938" cy="289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_x69542152" descr="EMB000013ac3dc6">
            <a:extLst>
              <a:ext uri="{FF2B5EF4-FFF2-40B4-BE49-F238E27FC236}">
                <a16:creationId xmlns:a16="http://schemas.microsoft.com/office/drawing/2014/main" id="{3875DCD9-8EEF-4680-857E-574A967D6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438" y="1357313"/>
            <a:ext cx="1928812" cy="291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_x69574440" descr="EMB000013ac3dc7">
            <a:extLst>
              <a:ext uri="{FF2B5EF4-FFF2-40B4-BE49-F238E27FC236}">
                <a16:creationId xmlns:a16="http://schemas.microsoft.com/office/drawing/2014/main" id="{0BBFBB60-D329-4640-B3E8-EFF785E9A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938" y="1357313"/>
            <a:ext cx="1903412" cy="292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3" name="Rectangle 4">
            <a:extLst>
              <a:ext uri="{FF2B5EF4-FFF2-40B4-BE49-F238E27FC236}">
                <a16:creationId xmlns:a16="http://schemas.microsoft.com/office/drawing/2014/main" id="{B54D9AE7-0699-420C-BA73-38AAB3BC4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>
            <a:extLst>
              <a:ext uri="{FF2B5EF4-FFF2-40B4-BE49-F238E27FC236}">
                <a16:creationId xmlns:a16="http://schemas.microsoft.com/office/drawing/2014/main" id="{FEDDE412-EBEE-454A-B2D9-970107DDD0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2938" y="142875"/>
            <a:ext cx="7772400" cy="685800"/>
          </a:xfrm>
        </p:spPr>
        <p:txBody>
          <a:bodyPr/>
          <a:lstStyle/>
          <a:p>
            <a:r>
              <a:rPr lang="en-US" altLang="ko-KR"/>
              <a:t>IT </a:t>
            </a:r>
            <a:r>
              <a:rPr lang="ko-KR" altLang="en-US"/>
              <a:t>프로젝트 실패 사례</a:t>
            </a:r>
          </a:p>
        </p:txBody>
      </p:sp>
      <p:sp>
        <p:nvSpPr>
          <p:cNvPr id="15363" name="내용 개체 틀 2">
            <a:extLst>
              <a:ext uri="{FF2B5EF4-FFF2-40B4-BE49-F238E27FC236}">
                <a16:creationId xmlns:a16="http://schemas.microsoft.com/office/drawing/2014/main" id="{E86B7CB9-BDFC-4A96-95BE-B1844AD96A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맥도널드의 이노베이트 프로젝트</a:t>
            </a:r>
            <a:endParaRPr lang="en-US" altLang="ko-KR"/>
          </a:p>
          <a:p>
            <a:pPr lvl="1"/>
            <a:r>
              <a:rPr lang="ko-KR" altLang="en-US"/>
              <a:t>글로벌 </a:t>
            </a:r>
            <a:r>
              <a:rPr lang="en-US" altLang="ko-KR"/>
              <a:t>ERP </a:t>
            </a:r>
            <a:r>
              <a:rPr lang="ko-KR" altLang="en-US"/>
              <a:t>애플리케이션 개발</a:t>
            </a:r>
            <a:endParaRPr lang="en-US" altLang="ko-KR"/>
          </a:p>
          <a:p>
            <a:pPr lvl="1"/>
            <a:r>
              <a:rPr lang="en-US" altLang="ko-KR"/>
              <a:t>120</a:t>
            </a:r>
            <a:r>
              <a:rPr lang="ko-KR" altLang="en-US"/>
              <a:t>여개 국의 </a:t>
            </a:r>
            <a:r>
              <a:rPr lang="en-US" altLang="ko-KR"/>
              <a:t>3</a:t>
            </a:r>
            <a:r>
              <a:rPr lang="ko-KR" altLang="en-US"/>
              <a:t>만여 매장 연결</a:t>
            </a:r>
            <a:endParaRPr lang="en-US" altLang="ko-KR"/>
          </a:p>
          <a:p>
            <a:r>
              <a:rPr lang="ko-KR" altLang="en-US"/>
              <a:t>영국의 국가 보건 서비스 </a:t>
            </a:r>
            <a:r>
              <a:rPr lang="en-US" altLang="ko-KR"/>
              <a:t>IT </a:t>
            </a:r>
            <a:r>
              <a:rPr lang="ko-KR" altLang="en-US"/>
              <a:t>현대화 프로젝트</a:t>
            </a:r>
            <a:endParaRPr lang="en-US" altLang="ko-KR"/>
          </a:p>
          <a:p>
            <a:pPr lvl="1"/>
            <a:r>
              <a:rPr lang="en-US" altLang="ko-KR"/>
              <a:t>100</a:t>
            </a:r>
            <a:r>
              <a:rPr lang="ko-KR" altLang="en-US"/>
              <a:t>억 달러의 투입</a:t>
            </a:r>
            <a:endParaRPr lang="en-US" altLang="ko-KR"/>
          </a:p>
          <a:p>
            <a:pPr lvl="1"/>
            <a:r>
              <a:rPr lang="ko-KR" altLang="en-US"/>
              <a:t> 여러 업체에 맡겨 인터페이스 문제</a:t>
            </a:r>
            <a:endParaRPr lang="en-US" altLang="ko-KR"/>
          </a:p>
          <a:p>
            <a:pPr lvl="1"/>
            <a:r>
              <a:rPr lang="ko-KR" altLang="en-US"/>
              <a:t>의료 서비스 중단</a:t>
            </a:r>
            <a:endParaRPr lang="en-US" altLang="ko-KR"/>
          </a:p>
          <a:p>
            <a:r>
              <a:rPr lang="ko-KR" altLang="en-US"/>
              <a:t>덴버 공항의 자동 수화물 처리</a:t>
            </a:r>
            <a:endParaRPr lang="en-US" altLang="ko-KR"/>
          </a:p>
          <a:p>
            <a:pPr lvl="1"/>
            <a:r>
              <a:rPr lang="ko-KR" altLang="en-US"/>
              <a:t>짐 카트와 시스템의 동기화 문제</a:t>
            </a:r>
            <a:endParaRPr lang="en-US" altLang="ko-KR"/>
          </a:p>
          <a:p>
            <a:r>
              <a:rPr lang="ko-KR" altLang="en-US"/>
              <a:t>한국 통신의 고객 통합 시스템</a:t>
            </a:r>
            <a:endParaRPr lang="en-US" altLang="ko-KR"/>
          </a:p>
          <a:p>
            <a:pPr lvl="1"/>
            <a:r>
              <a:rPr lang="ko-KR" altLang="en-US"/>
              <a:t>외주 관리 및 통합의 문제</a:t>
            </a:r>
            <a:endParaRPr lang="en-US" altLang="ko-KR"/>
          </a:p>
          <a:p>
            <a:pPr lvl="1"/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pic>
        <p:nvPicPr>
          <p:cNvPr id="15364" name="Picture 1" descr="C:\Documents and Settings\Administrator\Local Settings\Temporary Internet Files\Content.IE5\C3NBMS9P\MMj03005790000[1].gif">
            <a:extLst>
              <a:ext uri="{FF2B5EF4-FFF2-40B4-BE49-F238E27FC236}">
                <a16:creationId xmlns:a16="http://schemas.microsoft.com/office/drawing/2014/main" id="{DE6E8AAA-59D2-4510-9766-392E6AE1BF5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3714750"/>
            <a:ext cx="177165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ectures">
  <a:themeElements>
    <a:clrScheme name="">
      <a:dk1>
        <a:srgbClr val="000000"/>
      </a:dk1>
      <a:lt1>
        <a:srgbClr val="FFFFFF"/>
      </a:lt1>
      <a:dk2>
        <a:srgbClr val="114FFB"/>
      </a:dk2>
      <a:lt2>
        <a:srgbClr val="F39FD1"/>
      </a:lt2>
      <a:accent1>
        <a:srgbClr val="B760F9"/>
      </a:accent1>
      <a:accent2>
        <a:srgbClr val="00DFCA"/>
      </a:accent2>
      <a:accent3>
        <a:srgbClr val="FFFFFF"/>
      </a:accent3>
      <a:accent4>
        <a:srgbClr val="000000"/>
      </a:accent4>
      <a:accent5>
        <a:srgbClr val="D8B6FB"/>
      </a:accent5>
      <a:accent6>
        <a:srgbClr val="00CAB7"/>
      </a:accent6>
      <a:hlink>
        <a:srgbClr val="DC0081"/>
      </a:hlink>
      <a:folHlink>
        <a:srgbClr val="CF0E30"/>
      </a:folHlink>
    </a:clrScheme>
    <a:fontScheme name="Lectur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ctu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5388</TotalTime>
  <Pages>37</Pages>
  <Words>1033</Words>
  <Application>Microsoft Office PowerPoint</Application>
  <PresentationFormat>Letter 용지(8.5x11in)</PresentationFormat>
  <Paragraphs>338</Paragraphs>
  <Slides>31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0" baseType="lpstr">
      <vt:lpstr>HY신명조</vt:lpstr>
      <vt:lpstr>HY크리스탈M</vt:lpstr>
      <vt:lpstr>굴림</vt:lpstr>
      <vt:lpstr>맑은 고딕</vt:lpstr>
      <vt:lpstr>휴먼명조</vt:lpstr>
      <vt:lpstr>Arial</vt:lpstr>
      <vt:lpstr>Times New Roman</vt:lpstr>
      <vt:lpstr>Wingdings</vt:lpstr>
      <vt:lpstr>Lectures</vt:lpstr>
      <vt:lpstr>UML로 배우는 시스템 분석 설계 정보시스템과 개발 개요</vt:lpstr>
      <vt:lpstr>목 차</vt:lpstr>
      <vt:lpstr>1.1 정보 시스템이란?</vt:lpstr>
      <vt:lpstr>정보 시스템의 요소</vt:lpstr>
      <vt:lpstr>정보 시스템과 비즈니스</vt:lpstr>
      <vt:lpstr>정보 시스템의 종류</vt:lpstr>
      <vt:lpstr>1.2 분석과 설계</vt:lpstr>
      <vt:lpstr>분석과 설계가 중요한 이유</vt:lpstr>
      <vt:lpstr>IT 프로젝트 실패 사례</vt:lpstr>
      <vt:lpstr>1.3 시스템 개발 과정</vt:lpstr>
      <vt:lpstr>단계별 작업과 결과물</vt:lpstr>
      <vt:lpstr>계획</vt:lpstr>
      <vt:lpstr>분석 </vt:lpstr>
      <vt:lpstr>설계</vt:lpstr>
      <vt:lpstr>구현</vt:lpstr>
      <vt:lpstr>1.4 방법론</vt:lpstr>
      <vt:lpstr>개발 방법론</vt:lpstr>
      <vt:lpstr>방법론의 비교</vt:lpstr>
      <vt:lpstr>1.5 프로세스</vt:lpstr>
      <vt:lpstr>폭포수 모델</vt:lpstr>
      <vt:lpstr>폭포수 모델</vt:lpstr>
      <vt:lpstr>병렬 개발 모델</vt:lpstr>
      <vt:lpstr>프로토타이핑 모델</vt:lpstr>
      <vt:lpstr>프로토타이핑 모델</vt:lpstr>
      <vt:lpstr>진화적 모형</vt:lpstr>
      <vt:lpstr>진화적 모형</vt:lpstr>
      <vt:lpstr>애자일 모델</vt:lpstr>
      <vt:lpstr>개발 모델의 선택</vt:lpstr>
      <vt:lpstr>1.6 팀 역할</vt:lpstr>
      <vt:lpstr>시스템 분석가의 능력</vt:lpstr>
      <vt:lpstr>프로젝트 팀 역할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Z</dc:title>
  <dc:subject>Models of Software Systems</dc:subject>
  <dc:creator>David Garlan</dc:creator>
  <cp:lastModifiedBy>park jaehyun</cp:lastModifiedBy>
  <cp:revision>480</cp:revision>
  <cp:lastPrinted>1998-09-23T13:25:09Z</cp:lastPrinted>
  <dcterms:created xsi:type="dcterms:W3CDTF">1997-09-19T00:00:41Z</dcterms:created>
  <dcterms:modified xsi:type="dcterms:W3CDTF">2019-10-22T13:23:14Z</dcterms:modified>
</cp:coreProperties>
</file>