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7" r:id="rId2"/>
    <p:sldId id="376" r:id="rId3"/>
    <p:sldId id="439" r:id="rId4"/>
    <p:sldId id="463" r:id="rId5"/>
    <p:sldId id="440" r:id="rId6"/>
    <p:sldId id="441" r:id="rId7"/>
    <p:sldId id="442" r:id="rId8"/>
    <p:sldId id="443" r:id="rId9"/>
    <p:sldId id="467" r:id="rId10"/>
    <p:sldId id="446" r:id="rId11"/>
    <p:sldId id="444" r:id="rId12"/>
    <p:sldId id="445" r:id="rId13"/>
    <p:sldId id="447" r:id="rId14"/>
    <p:sldId id="448" r:id="rId15"/>
    <p:sldId id="449" r:id="rId16"/>
    <p:sldId id="450" r:id="rId17"/>
    <p:sldId id="468" r:id="rId18"/>
    <p:sldId id="451" r:id="rId19"/>
    <p:sldId id="469" r:id="rId20"/>
    <p:sldId id="452" r:id="rId21"/>
    <p:sldId id="470" r:id="rId22"/>
    <p:sldId id="471" r:id="rId23"/>
    <p:sldId id="472" r:id="rId24"/>
    <p:sldId id="453" r:id="rId25"/>
    <p:sldId id="454" r:id="rId26"/>
    <p:sldId id="455" r:id="rId27"/>
    <p:sldId id="456" r:id="rId28"/>
    <p:sldId id="457" r:id="rId29"/>
    <p:sldId id="473" r:id="rId30"/>
    <p:sldId id="464" r:id="rId31"/>
    <p:sldId id="474" r:id="rId32"/>
    <p:sldId id="475" r:id="rId33"/>
    <p:sldId id="458" r:id="rId34"/>
    <p:sldId id="459" r:id="rId35"/>
    <p:sldId id="465" r:id="rId36"/>
    <p:sldId id="466" r:id="rId37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3DE8"/>
    <a:srgbClr val="00279F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 autoAdjust="0"/>
    <p:restoredTop sz="97118" autoAdjust="0"/>
  </p:normalViewPr>
  <p:slideViewPr>
    <p:cSldViewPr>
      <p:cViewPr varScale="1">
        <p:scale>
          <a:sx n="89" d="100"/>
          <a:sy n="89" d="100"/>
        </p:scale>
        <p:origin x="90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0BD867F4-3E0E-49F6-843D-90C938590BCE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352919-21A4-4316-A9E8-9351B54FD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2019-10-22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E98CE01B-259B-4A02-9CA3-7DEBFE9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278F06D4-3E75-4AE0-AB6E-3A807ABD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Arial" panose="020B0604020202020204" pitchFamily="34" charset="0"/>
              </a:rPr>
              <a:t> </a:t>
            </a: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53F1E9E-D9FD-484F-B6DC-7F7E7DF48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FA063A0E-C74B-4765-8015-8D093FCDE669}" type="slidenum">
              <a:rPr lang="ko-KR" altLang="en-US" sz="1300"/>
              <a:pPr algn="r"/>
              <a:t>1</a:t>
            </a:fld>
            <a:endParaRPr lang="en-US" altLang="ko-K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84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35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8016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D21B09BE-5C43-4A5B-ABF1-9344C20122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C471CF99-D1DE-4ACF-BDD3-0BEF1AA9BC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E58E67-7A0B-42A9-AA64-0E0D4135E0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B178216-34A1-4140-A804-8F3DADE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E7A44E9-9AE6-44F1-A092-9A7BE7B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D838BF3-786C-41F3-B806-69C45E9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37D9F2F9-E3BD-4923-9E97-D03F1D869B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9E085D9-783B-497B-B603-449D94005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854AD41-5C04-46EE-A52A-D74A6B3470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A0BD70E-DF63-41D3-9CC0-FA4CF750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5F9945-3D66-4F75-AFB7-3F31B43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E5F6CFA-388C-40A0-9D21-FCE66C4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38A3520-9352-495C-A271-03FA3C2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FE94616-8E07-4F3C-A69D-41DC5C2E96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3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B2BC7918-CF91-4F50-84CF-CCAFAEC6F5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0AC90B2F-E66B-4710-92DB-4F8B58021E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4CA9A1-8EB6-428B-898B-93571D0C1C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B96A934-F210-46B1-A3AC-DD6F9A99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7E2AD33-B5C6-4E8E-8886-4E6EFF01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FBB986A-DD69-4C38-B8EF-C6E31934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4043FD0A-F052-4314-B4E4-A0B0164D1A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39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55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93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2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74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77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6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B0135CC1-5EED-43A9-A784-E5674BE52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9865635D-11DB-4811-85B9-EC8D0D6A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6B4BD68C-D234-4F03-9F81-1356275C42DF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B1278-53D4-4A42-9653-26DE9822A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>
                <a:solidFill>
                  <a:srgbClr val="899B31"/>
                </a:solidFill>
                <a:cs typeface="Arial" panose="020B0604020202020204" pitchFamily="34" charset="0"/>
              </a:rPr>
              <a:t>UML</a:t>
            </a:r>
            <a:r>
              <a:rPr lang="ko-KR" altLang="en-US" sz="2800" dirty="0">
                <a:solidFill>
                  <a:srgbClr val="899B31"/>
                </a:solidFill>
                <a:cs typeface="Arial" panose="020B0604020202020204" pitchFamily="34" charset="0"/>
              </a:rPr>
              <a:t>로 배우는 </a:t>
            </a:r>
            <a:r>
              <a:rPr lang="ko-K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시스템 분석 설계</a:t>
            </a: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/>
            </a:r>
            <a:b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</a:br>
            <a:r>
              <a:rPr lang="ko-KR" altLang="en-US" sz="3600" dirty="0" smtClean="0">
                <a:solidFill>
                  <a:srgbClr val="899B31"/>
                </a:solidFill>
                <a:cs typeface="Arial" panose="020B0604020202020204" pitchFamily="34" charset="0"/>
              </a:rPr>
              <a:t>프로젝트 </a:t>
            </a:r>
            <a:r>
              <a:rPr lang="ko-KR" altLang="en-US" sz="3600" dirty="0">
                <a:solidFill>
                  <a:srgbClr val="899B31"/>
                </a:solidFill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2.3 </a:t>
            </a:r>
            <a:r>
              <a:rPr lang="ko-KR" altLang="en-US"/>
              <a:t>타당성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ko-KR" dirty="0"/>
              <a:t>1. </a:t>
            </a:r>
            <a:r>
              <a:rPr lang="ko-KR" altLang="en-US" dirty="0"/>
              <a:t>기술적 타당성</a:t>
            </a:r>
            <a:r>
              <a:rPr lang="en-US" altLang="ko-KR" dirty="0"/>
              <a:t>: </a:t>
            </a:r>
            <a:r>
              <a:rPr lang="ko-KR" altLang="en-US" dirty="0"/>
              <a:t>개발할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sz="1600" dirty="0"/>
              <a:t>응용 분야에 </a:t>
            </a:r>
            <a:r>
              <a:rPr lang="ko-KR" altLang="en-US" sz="1600" dirty="0" err="1"/>
              <a:t>익숙한가</a:t>
            </a:r>
            <a:r>
              <a:rPr lang="en-US" altLang="ko-KR" sz="1600" dirty="0"/>
              <a:t>? </a:t>
            </a:r>
            <a:r>
              <a:rPr lang="ko-KR" altLang="en-US" sz="1600" dirty="0"/>
              <a:t>미숙할수록 많은 위험</a:t>
            </a:r>
          </a:p>
          <a:p>
            <a:pPr lvl="1"/>
            <a:r>
              <a:rPr lang="ko-KR" altLang="en-US" sz="1600" dirty="0"/>
              <a:t>기술에 </a:t>
            </a:r>
            <a:r>
              <a:rPr lang="ko-KR" altLang="en-US" sz="1600" dirty="0" err="1"/>
              <a:t>익숙한가</a:t>
            </a:r>
            <a:r>
              <a:rPr lang="en-US" altLang="ko-KR" sz="1600" dirty="0"/>
              <a:t>? </a:t>
            </a:r>
            <a:r>
              <a:rPr lang="ko-KR" altLang="en-US" sz="1600" dirty="0"/>
              <a:t>미숙할수록 많은 위험</a:t>
            </a:r>
          </a:p>
          <a:p>
            <a:pPr lvl="1"/>
            <a:r>
              <a:rPr lang="ko-KR" altLang="en-US" sz="1600" dirty="0"/>
              <a:t>프로젝트 크기</a:t>
            </a:r>
            <a:r>
              <a:rPr lang="en-US" altLang="ko-KR" sz="1600" dirty="0"/>
              <a:t>. </a:t>
            </a:r>
            <a:r>
              <a:rPr lang="ko-KR" altLang="en-US" sz="1600" dirty="0"/>
              <a:t>클수록 많은 위험</a:t>
            </a:r>
          </a:p>
          <a:p>
            <a:pPr lvl="1"/>
            <a:r>
              <a:rPr lang="ko-KR" altLang="en-US" sz="1600" dirty="0"/>
              <a:t>호환성</a:t>
            </a:r>
            <a:r>
              <a:rPr lang="en-US" altLang="ko-KR" sz="1600" dirty="0"/>
              <a:t>: </a:t>
            </a:r>
            <a:r>
              <a:rPr lang="ko-KR" altLang="en-US" sz="1600" dirty="0"/>
              <a:t>현재 가동되는 시스템과 연동</a:t>
            </a:r>
            <a:r>
              <a:rPr lang="en-US" altLang="ko-KR" sz="1600" dirty="0"/>
              <a:t>, </a:t>
            </a:r>
            <a:r>
              <a:rPr lang="ko-KR" altLang="en-US" sz="1600" dirty="0"/>
              <a:t>통합 시도가 많을수록 위험이 큼</a:t>
            </a:r>
          </a:p>
          <a:p>
            <a:pPr>
              <a:buNone/>
            </a:pPr>
            <a:r>
              <a:rPr lang="en-US" altLang="ko-KR" dirty="0"/>
              <a:t>2. </a:t>
            </a:r>
            <a:r>
              <a:rPr lang="ko-KR" altLang="en-US" dirty="0"/>
              <a:t>경제적 타당성</a:t>
            </a:r>
            <a:r>
              <a:rPr lang="en-US" altLang="ko-KR" dirty="0"/>
              <a:t>: </a:t>
            </a:r>
            <a:r>
              <a:rPr lang="ko-KR" altLang="en-US" dirty="0"/>
              <a:t>개발하여야 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sz="1600" dirty="0"/>
              <a:t>개발 비용</a:t>
            </a:r>
          </a:p>
          <a:p>
            <a:pPr lvl="1"/>
            <a:r>
              <a:rPr lang="ko-KR" altLang="en-US" sz="1600" dirty="0"/>
              <a:t>연간 운영비용</a:t>
            </a:r>
          </a:p>
          <a:p>
            <a:pPr lvl="1"/>
            <a:r>
              <a:rPr lang="ko-KR" altLang="en-US" sz="1600" dirty="0"/>
              <a:t>연간 이익</a:t>
            </a:r>
            <a:r>
              <a:rPr lang="en-US" altLang="ko-KR" sz="1600" dirty="0"/>
              <a:t>(</a:t>
            </a:r>
            <a:r>
              <a:rPr lang="ko-KR" altLang="en-US" sz="1600" dirty="0"/>
              <a:t>비용 절감과 매출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lvl="1"/>
            <a:r>
              <a:rPr lang="ko-KR" altLang="en-US" sz="1600" dirty="0"/>
              <a:t>정성적 비용과 이익</a:t>
            </a:r>
          </a:p>
          <a:p>
            <a:pPr>
              <a:buNone/>
            </a:pPr>
            <a:r>
              <a:rPr lang="en-US" altLang="ko-KR" dirty="0"/>
              <a:t>3. </a:t>
            </a:r>
            <a:r>
              <a:rPr lang="ko-KR" altLang="en-US" dirty="0"/>
              <a:t>조직측면의 타당성</a:t>
            </a:r>
            <a:r>
              <a:rPr lang="en-US" altLang="ko-KR" dirty="0"/>
              <a:t>: </a:t>
            </a:r>
            <a:r>
              <a:rPr lang="ko-KR" altLang="en-US" dirty="0"/>
              <a:t>우리가 개발할 수 있는가</a:t>
            </a:r>
            <a:r>
              <a:rPr lang="en-US" altLang="ko-KR" dirty="0"/>
              <a:t>? </a:t>
            </a:r>
            <a:r>
              <a:rPr lang="ko-KR" altLang="en-US" dirty="0"/>
              <a:t>참여할 수 있는가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sz="1600" dirty="0"/>
              <a:t>프로젝트 관리자</a:t>
            </a:r>
          </a:p>
          <a:p>
            <a:pPr lvl="1"/>
            <a:r>
              <a:rPr lang="ko-KR" altLang="en-US" sz="1600" dirty="0"/>
              <a:t>고위 경영층</a:t>
            </a:r>
          </a:p>
          <a:p>
            <a:pPr lvl="1"/>
            <a:r>
              <a:rPr lang="ko-KR" altLang="en-US" sz="1600" dirty="0"/>
              <a:t>사용자</a:t>
            </a:r>
          </a:p>
          <a:p>
            <a:pPr lvl="1"/>
            <a:r>
              <a:rPr lang="ko-KR" altLang="en-US" sz="1600" dirty="0"/>
              <a:t>기타 관련자</a:t>
            </a:r>
          </a:p>
          <a:p>
            <a:pPr lvl="1"/>
            <a:r>
              <a:rPr lang="ko-KR" altLang="en-US" sz="1600" dirty="0"/>
              <a:t>비즈니스와 전략적으로 정렬시킬 수 있는가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경제적 타당성 분석</a:t>
            </a:r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966F54-BE1A-415F-95FD-66827546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2" y="1196752"/>
            <a:ext cx="7661672" cy="48416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비용과 수익 요소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251BF1-7959-43F1-92F5-53263004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6" y="1066248"/>
            <a:ext cx="7772401" cy="52904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비용과 수익의 분석 사례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49322" y="1052736"/>
            <a:ext cx="3900486" cy="5218113"/>
          </a:xfrm>
        </p:spPr>
        <p:txBody>
          <a:bodyPr/>
          <a:lstStyle/>
          <a:p>
            <a:pPr lvl="0" algn="r">
              <a:buNone/>
            </a:pPr>
            <a:r>
              <a:rPr lang="ko-KR" altLang="en-US" sz="2000" dirty="0"/>
              <a:t>비용            단위</a:t>
            </a:r>
            <a:r>
              <a:rPr lang="en-US" altLang="ko-KR" sz="2000" dirty="0"/>
              <a:t>:</a:t>
            </a:r>
            <a:r>
              <a:rPr lang="ko-KR" altLang="en-US" sz="2000" dirty="0"/>
              <a:t>천원</a:t>
            </a:r>
          </a:p>
          <a:p>
            <a:pPr lvl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개발 비용</a:t>
            </a:r>
            <a:r>
              <a:rPr lang="en-US" altLang="ko-KR" sz="2000" dirty="0"/>
              <a:t>(</a:t>
            </a:r>
            <a:r>
              <a:rPr lang="ko-KR" altLang="en-US" sz="2000" dirty="0"/>
              <a:t>일회성</a:t>
            </a:r>
            <a:r>
              <a:rPr lang="en-US" altLang="ko-KR" sz="2000" dirty="0"/>
              <a:t>) 1,632,295</a:t>
            </a:r>
          </a:p>
          <a:p>
            <a:pPr lvl="0">
              <a:buNone/>
            </a:pPr>
            <a:r>
              <a:rPr lang="ko-KR" altLang="en-US" sz="2000" dirty="0"/>
              <a:t>    서버 </a:t>
            </a:r>
            <a:r>
              <a:rPr lang="en-US" altLang="ko-KR" sz="2000" dirty="0"/>
              <a:t>2</a:t>
            </a:r>
            <a:r>
              <a:rPr lang="ko-KR" altLang="en-US" sz="2000" dirty="0"/>
              <a:t>대               </a:t>
            </a:r>
            <a:r>
              <a:rPr lang="en-US" altLang="ko-KR" sz="2000" dirty="0"/>
              <a:t>250,000 </a:t>
            </a:r>
          </a:p>
          <a:p>
            <a:pPr lvl="0">
              <a:buNone/>
            </a:pPr>
            <a:r>
              <a:rPr lang="ko-KR" altLang="en-US" sz="2000" dirty="0"/>
              <a:t>    프린터                  </a:t>
            </a:r>
            <a:r>
              <a:rPr lang="en-US" altLang="ko-KR" sz="2000" dirty="0"/>
              <a:t>100,000</a:t>
            </a:r>
          </a:p>
          <a:p>
            <a:pPr lvl="0">
              <a:buNone/>
            </a:pPr>
            <a:r>
              <a:rPr lang="ko-KR" altLang="en-US" sz="2000" dirty="0"/>
              <a:t>    소프트웨어              </a:t>
            </a:r>
            <a:r>
              <a:rPr lang="en-US" altLang="ko-KR" sz="2000" dirty="0"/>
              <a:t>34,825</a:t>
            </a:r>
          </a:p>
          <a:p>
            <a:pPr lvl="0">
              <a:buNone/>
            </a:pPr>
            <a:r>
              <a:rPr lang="ko-KR" altLang="en-US" sz="2000" dirty="0"/>
              <a:t>    서버 소프트웨어       </a:t>
            </a:r>
            <a:r>
              <a:rPr lang="en-US" altLang="ko-KR" sz="2000" dirty="0"/>
              <a:t>10,945</a:t>
            </a:r>
          </a:p>
          <a:p>
            <a:pPr lvl="0">
              <a:buNone/>
            </a:pPr>
            <a:r>
              <a:rPr lang="ko-KR" altLang="en-US" sz="2000" dirty="0"/>
              <a:t>    개발 인건비        </a:t>
            </a:r>
            <a:r>
              <a:rPr lang="en-US" altLang="ko-KR" sz="2000" dirty="0"/>
              <a:t>1,236,525</a:t>
            </a:r>
          </a:p>
          <a:p>
            <a:pPr lvl="0">
              <a:buNone/>
            </a:pPr>
            <a:endParaRPr lang="en-US" altLang="ko-KR" sz="2000" dirty="0"/>
          </a:p>
          <a:p>
            <a:pPr lvl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운영비</a:t>
            </a:r>
            <a:r>
              <a:rPr lang="en-US" altLang="ko-KR" sz="2000" dirty="0"/>
              <a:t>(</a:t>
            </a:r>
            <a:r>
              <a:rPr lang="ko-KR" altLang="en-US" sz="2000" dirty="0"/>
              <a:t>반복</a:t>
            </a:r>
            <a:r>
              <a:rPr lang="en-US" altLang="ko-KR" sz="2000" dirty="0"/>
              <a:t>)          185,000</a:t>
            </a:r>
          </a:p>
          <a:p>
            <a:pPr lvl="0">
              <a:buNone/>
            </a:pPr>
            <a:r>
              <a:rPr lang="ko-KR" altLang="en-US" sz="2000" dirty="0"/>
              <a:t>    하드웨어                </a:t>
            </a:r>
            <a:r>
              <a:rPr lang="en-US" altLang="ko-KR" sz="2000" dirty="0"/>
              <a:t>50,000</a:t>
            </a:r>
          </a:p>
          <a:p>
            <a:pPr lvl="0">
              <a:buNone/>
            </a:pPr>
            <a:r>
              <a:rPr lang="ko-KR" altLang="en-US" sz="2000" dirty="0"/>
              <a:t>    소프트웨어             </a:t>
            </a:r>
            <a:r>
              <a:rPr lang="en-US" altLang="ko-KR" sz="2000" dirty="0"/>
              <a:t>20,000</a:t>
            </a:r>
          </a:p>
          <a:p>
            <a:pPr lvl="0">
              <a:buNone/>
            </a:pPr>
            <a:r>
              <a:rPr lang="ko-KR" altLang="en-US" sz="2000" dirty="0"/>
              <a:t>    운영 인건비          </a:t>
            </a:r>
            <a:r>
              <a:rPr lang="en-US" altLang="ko-KR" sz="2000" dirty="0"/>
              <a:t>115,000</a:t>
            </a:r>
            <a:endParaRPr lang="ko-KR" altLang="en-US" sz="2000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5"/>
          <p:cNvSpPr txBox="1">
            <a:spLocks/>
          </p:cNvSpPr>
          <p:nvPr/>
        </p:nvSpPr>
        <p:spPr bwMode="auto">
          <a:xfrm>
            <a:off x="4714876" y="1052736"/>
            <a:ext cx="4079802" cy="509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11138" marR="0" lvl="0" indent="-211138" algn="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수익           단위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천원</a:t>
            </a:r>
          </a:p>
          <a:p>
            <a:pPr marL="211138" indent="-211138" eaLnBrk="0" hangingPunct="0">
              <a:spcBef>
                <a:spcPct val="20000"/>
              </a:spcBef>
              <a:buClr>
                <a:srgbClr val="FF9900"/>
              </a:buClr>
              <a:buSzPct val="70000"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매해 </a:t>
            </a:r>
            <a:r>
              <a:rPr lang="en-US" altLang="ko-KR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억의 수입</a:t>
            </a:r>
            <a:r>
              <a:rPr lang="en-US" altLang="ko-KR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6%</a:t>
            </a: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씩의 증가 </a:t>
            </a:r>
          </a:p>
          <a:p>
            <a:pPr marL="211138" indent="-211138" eaLnBrk="0" hangingPunct="0">
              <a:spcBef>
                <a:spcPct val="20000"/>
              </a:spcBef>
              <a:buClr>
                <a:srgbClr val="FF9900"/>
              </a:buClr>
              <a:buSzPct val="70000"/>
            </a:pPr>
            <a:r>
              <a:rPr lang="en-US" altLang="ko-KR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불만 전화 감소 </a:t>
            </a:r>
            <a:r>
              <a:rPr lang="en-US" altLang="ko-KR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70,000/</a:t>
            </a: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  <a:p>
            <a:pPr marL="211138" indent="-211138" eaLnBrk="0" hangingPunct="0">
              <a:spcBef>
                <a:spcPct val="20000"/>
              </a:spcBef>
              <a:buClr>
                <a:srgbClr val="FF9900"/>
              </a:buClr>
              <a:buSzPct val="70000"/>
            </a:pP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창고 비용 절감       </a:t>
            </a:r>
            <a:r>
              <a:rPr lang="en-US" altLang="ko-KR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68,000/</a:t>
            </a:r>
            <a:r>
              <a:rPr lang="ko-KR" altLang="en-US" sz="20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  <a:p>
            <a:pPr marL="211138" indent="-211138" eaLnBrk="0" hangingPunct="0">
              <a:spcBef>
                <a:spcPct val="20000"/>
              </a:spcBef>
              <a:buClr>
                <a:srgbClr val="FF9900"/>
              </a:buClr>
              <a:buSzPct val="70000"/>
            </a:pP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비용 수익 분석표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73545200" descr="EMB00000f9c35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664" y="1071563"/>
            <a:ext cx="8048133" cy="50228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현재 가치로 환산한 비용 수익 분석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74345352" descr="EMB00000f9c35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25021"/>
            <a:ext cx="7765969" cy="5022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조직 측면의 타당성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완성 후 사용자에게 얼마나 잘 받아들여질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조직에서 진행 중인 운영에 얼마나 잘 융합될 수 있는가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90344120" descr="DRW000002d00b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7062842" cy="30055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A152D-C7DE-4285-A929-64E091E4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프로젝트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31E45-CDC4-4A02-B6A6-1868E38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조직 전반적인 측면의 검토</a:t>
            </a:r>
            <a:endParaRPr lang="en-US" altLang="ko-KR" dirty="0"/>
          </a:p>
          <a:p>
            <a:pPr lvl="1"/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/>
              <a:t>리스크</a:t>
            </a:r>
            <a:r>
              <a:rPr lang="en-US" altLang="ko-KR" dirty="0"/>
              <a:t>, </a:t>
            </a:r>
            <a:r>
              <a:rPr lang="ko-KR" altLang="en-US" dirty="0"/>
              <a:t>프로젝트 범위</a:t>
            </a:r>
            <a:r>
              <a:rPr lang="en-US" altLang="ko-KR" dirty="0"/>
              <a:t>, ROI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프로젝트 분류 요소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63FBB9-3F98-4B30-B695-8BDA0431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7140726" cy="38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프로젝트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048" y="1082518"/>
            <a:ext cx="7815262" cy="5329237"/>
          </a:xfrm>
        </p:spPr>
        <p:txBody>
          <a:bodyPr/>
          <a:lstStyle/>
          <a:p>
            <a:r>
              <a:rPr lang="en-US" altLang="ko-KR" dirty="0"/>
              <a:t>WBS(Work Breakdown Structure)</a:t>
            </a:r>
          </a:p>
          <a:p>
            <a:pPr lvl="1"/>
            <a:r>
              <a:rPr lang="ko-KR" altLang="en-US" dirty="0"/>
              <a:t>작업을 파악하기 위한 도구</a:t>
            </a:r>
            <a:endParaRPr lang="en-US" altLang="ko-KR" dirty="0"/>
          </a:p>
          <a:p>
            <a:r>
              <a:rPr lang="en-US" altLang="ko-KR" dirty="0"/>
              <a:t>Gannt Chart</a:t>
            </a:r>
          </a:p>
          <a:p>
            <a:pPr lvl="1"/>
            <a:r>
              <a:rPr lang="ko-KR" altLang="en-US" dirty="0"/>
              <a:t>일정</a:t>
            </a:r>
            <a:endParaRPr lang="en-US" altLang="ko-KR" dirty="0"/>
          </a:p>
          <a:p>
            <a:r>
              <a:rPr lang="ko-KR" altLang="en-US" dirty="0"/>
              <a:t>작업 네트워크</a:t>
            </a:r>
            <a:endParaRPr lang="en-US" altLang="ko-KR" dirty="0"/>
          </a:p>
          <a:p>
            <a:pPr lvl="1"/>
            <a:r>
              <a:rPr lang="ko-KR" altLang="en-US" dirty="0"/>
              <a:t>소요 기간 파악</a:t>
            </a:r>
            <a:endParaRPr lang="en-US" altLang="ko-KR" dirty="0"/>
          </a:p>
          <a:p>
            <a:r>
              <a:rPr lang="ko-KR" altLang="en-US" dirty="0"/>
              <a:t>작업 정보</a:t>
            </a:r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B8D60D-C95B-408D-8E9C-2A437F77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212976"/>
            <a:ext cx="6279232" cy="31987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F89E0-4703-4CE9-B376-06CCA1AB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WBS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48E10-7CE5-4513-BFE3-01DD4C1D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프로젝트에서 수행하여야 할 작업</a:t>
            </a:r>
            <a:endParaRPr lang="en-US" altLang="ko-KR" dirty="0"/>
          </a:p>
          <a:p>
            <a:pPr lvl="1"/>
            <a:r>
              <a:rPr lang="ko-KR" altLang="en-US" dirty="0" err="1"/>
              <a:t>작업명</a:t>
            </a:r>
            <a:r>
              <a:rPr lang="en-US" altLang="ko-KR" dirty="0"/>
              <a:t>, </a:t>
            </a:r>
            <a:r>
              <a:rPr lang="ko-KR" altLang="en-US" dirty="0"/>
              <a:t>선행작업</a:t>
            </a:r>
            <a:r>
              <a:rPr lang="en-US" altLang="ko-KR" dirty="0"/>
              <a:t>, </a:t>
            </a:r>
            <a:r>
              <a:rPr lang="ko-KR" altLang="en-US" dirty="0"/>
              <a:t>소요 기간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125728-3DE1-40A1-936A-A3A1F0F4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73" y="1916832"/>
            <a:ext cx="5007471" cy="26248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FC85EF-3E54-48BF-BFE4-8AF1EE34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372" y="4480890"/>
            <a:ext cx="5007471" cy="23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707A72-2BAA-4448-BC15-168662BA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계획 작업의 단계와 순서 이해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목표 설정과 타당성 분석</a:t>
            </a:r>
            <a:r>
              <a:rPr lang="en-US" altLang="ko-KR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규모 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일정 계획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조직 구성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3" descr="C:\Users\최은만\AppData\Local\Microsoft\Windows\Temporary Internet Files\Content.IE5\XYC8LMU8\MCj042929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4000504"/>
            <a:ext cx="1823314" cy="1627632"/>
          </a:xfrm>
          <a:prstGeom prst="rect">
            <a:avLst/>
          </a:prstGeom>
          <a:noFill/>
        </p:spPr>
      </p:pic>
      <p:pic>
        <p:nvPicPr>
          <p:cNvPr id="1026" name="Picture 2" descr="C:\Documents and Settings\Administrator\Local Settings\Temporary Internet Files\Content.IE5\ZNTVB5CW\MCj029012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928802"/>
            <a:ext cx="2115493" cy="1484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일정을 나타낸 수평 막대형 차트</a:t>
            </a:r>
            <a:endParaRPr lang="en-US" altLang="ko-KR" dirty="0"/>
          </a:p>
          <a:p>
            <a:pPr lvl="1"/>
            <a:r>
              <a:rPr lang="ko-KR" altLang="en-US" dirty="0" err="1"/>
              <a:t>작업별</a:t>
            </a:r>
            <a:r>
              <a:rPr lang="ko-KR" altLang="en-US" dirty="0"/>
              <a:t> 소요기간</a:t>
            </a:r>
            <a:r>
              <a:rPr lang="en-US" altLang="ko-KR" dirty="0"/>
              <a:t>, </a:t>
            </a:r>
            <a:r>
              <a:rPr lang="ko-KR" altLang="en-US" dirty="0"/>
              <a:t>수행 기간을 막대로 나타냄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E9505-9F32-4796-BDF3-0D4CE29D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20" y="2060848"/>
            <a:ext cx="6917779" cy="41601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592C9-F868-45AE-AB22-89777A1C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네트워크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43481-04E1-41CF-B99B-3B98FF61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작업의 선후관계를 나타낸 그래프</a:t>
            </a:r>
            <a:endParaRPr lang="en-US" altLang="ko-KR" dirty="0"/>
          </a:p>
          <a:p>
            <a:pPr lvl="1"/>
            <a:r>
              <a:rPr lang="ko-KR" altLang="en-US" dirty="0"/>
              <a:t>노드</a:t>
            </a:r>
            <a:r>
              <a:rPr lang="en-US" altLang="ko-KR" dirty="0"/>
              <a:t>: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1"/>
            <a:r>
              <a:rPr lang="ko-KR" altLang="en-US" dirty="0"/>
              <a:t>간선</a:t>
            </a:r>
            <a:r>
              <a:rPr lang="en-US" altLang="ko-KR" dirty="0"/>
              <a:t>: </a:t>
            </a:r>
            <a:r>
              <a:rPr lang="ko-KR" altLang="en-US" dirty="0"/>
              <a:t>선후 관계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F1FFA-ED50-42C8-A819-6D7CB60F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2" y="2492896"/>
            <a:ext cx="84867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18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78BA4-5954-4DC4-B496-0BDB6F76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39757-E38B-4E80-A742-4F3C9AE2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임계경로</a:t>
            </a:r>
            <a:endParaRPr lang="en-US" altLang="ko-KR" dirty="0"/>
          </a:p>
          <a:p>
            <a:pPr lvl="1"/>
            <a:r>
              <a:rPr lang="ko-KR" altLang="en-US" dirty="0"/>
              <a:t>작업 시작에서 종료까지 제일 긴 경로</a:t>
            </a:r>
            <a:endParaRPr lang="en-US" altLang="ko-KR" dirty="0"/>
          </a:p>
          <a:p>
            <a:pPr lvl="1"/>
            <a:r>
              <a:rPr lang="ko-KR" altLang="en-US" dirty="0"/>
              <a:t>경로 선상의 작업은 여유시간이 없음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B05B33-62B5-413E-9142-6DFED164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1" y="2636912"/>
            <a:ext cx="8690573" cy="18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1E29-88A9-40AB-951A-DD6EBADD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소요인력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B970-F708-4CAE-A960-B9716B20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관리에 영향을 주는 세가지 요소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예측</a:t>
            </a:r>
            <a:endParaRPr lang="en-US" altLang="ko-KR" dirty="0"/>
          </a:p>
          <a:p>
            <a:pPr lvl="1"/>
            <a:r>
              <a:rPr lang="ko-KR" altLang="en-US" dirty="0"/>
              <a:t>과거의 자료 기반</a:t>
            </a:r>
            <a:endParaRPr lang="en-US" altLang="ko-KR" dirty="0"/>
          </a:p>
          <a:p>
            <a:pPr lvl="1"/>
            <a:r>
              <a:rPr lang="ko-KR" altLang="en-US" dirty="0"/>
              <a:t>규모 기반</a:t>
            </a:r>
            <a:r>
              <a:rPr lang="en-US" altLang="ko-KR" dirty="0"/>
              <a:t>: LOC, </a:t>
            </a:r>
            <a:r>
              <a:rPr lang="ko-KR" altLang="en-US" dirty="0"/>
              <a:t>기능점수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8FB1C9-FDAD-48AF-9B88-78BC00168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1" y="1700808"/>
            <a:ext cx="5832648" cy="28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1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점수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설계가 충분히 이루어지지 않은 상태에서 정확한 규모</a:t>
            </a:r>
            <a:r>
              <a:rPr lang="en-US" altLang="ko-KR" dirty="0"/>
              <a:t>(LOC)  </a:t>
            </a:r>
            <a:r>
              <a:rPr lang="ko-KR" altLang="en-US" dirty="0"/>
              <a:t>예측은 어려움</a:t>
            </a:r>
            <a:endParaRPr lang="en-US" altLang="ko-KR" dirty="0"/>
          </a:p>
          <a:p>
            <a:r>
              <a:rPr lang="ko-KR" altLang="en-US" dirty="0"/>
              <a:t>소프트웨어가 갖는 기능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질의</a:t>
            </a:r>
            <a:r>
              <a:rPr lang="en-US" altLang="ko-KR" dirty="0"/>
              <a:t>, </a:t>
            </a:r>
            <a:r>
              <a:rPr lang="ko-KR" altLang="en-US" dirty="0"/>
              <a:t>인터페이스 등</a:t>
            </a:r>
            <a:r>
              <a:rPr lang="en-US" altLang="ko-KR" dirty="0"/>
              <a:t>)</a:t>
            </a:r>
            <a:r>
              <a:rPr lang="ko-KR" altLang="en-US" dirty="0"/>
              <a:t>을 점수로 환산하여 예측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15039F-8995-4EF9-BBF1-094BF790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780928"/>
            <a:ext cx="3672408" cy="346775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</a:t>
            </a:r>
            <a:r>
              <a:rPr lang="ko-KR" altLang="en-US" dirty="0"/>
              <a:t>기능 파악과 점수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8516"/>
            <a:ext cx="8229600" cy="877876"/>
          </a:xfrm>
        </p:spPr>
        <p:txBody>
          <a:bodyPr/>
          <a:lstStyle/>
          <a:p>
            <a:r>
              <a:rPr lang="ko-KR" altLang="en-US" dirty="0"/>
              <a:t>프로그램 요소 파악</a:t>
            </a:r>
            <a:endParaRPr lang="en-US" altLang="ko-KR" dirty="0"/>
          </a:p>
          <a:p>
            <a:pPr lvl="1"/>
            <a:r>
              <a:rPr lang="ko-KR" altLang="en-US" dirty="0"/>
              <a:t>자료 입력 화면과 같은 입력</a:t>
            </a:r>
            <a:r>
              <a:rPr lang="en-US" altLang="ko-KR" dirty="0"/>
              <a:t>, </a:t>
            </a:r>
            <a:r>
              <a:rPr lang="ko-KR" altLang="en-US" dirty="0"/>
              <a:t>보고서와 같은 출력</a:t>
            </a:r>
            <a:r>
              <a:rPr lang="en-US" altLang="ko-KR" dirty="0"/>
              <a:t>, </a:t>
            </a:r>
            <a:r>
              <a:rPr lang="ko-KR" altLang="en-US" dirty="0"/>
              <a:t>데이터베이스 질의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프로그램 인터페이스</a:t>
            </a:r>
          </a:p>
          <a:p>
            <a:pPr lvl="1"/>
            <a:endParaRPr lang="ko-KR" alt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55437"/>
              </p:ext>
            </p:extLst>
          </p:nvPr>
        </p:nvGraphicFramePr>
        <p:xfrm>
          <a:off x="571472" y="2306256"/>
          <a:ext cx="7858179" cy="4242816"/>
        </p:xfrm>
        <a:graphic>
          <a:graphicData uri="http://schemas.openxmlformats.org/drawingml/2006/table">
            <a:tbl>
              <a:tblPr/>
              <a:tblGrid>
                <a:gridCol w="235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21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8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요소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복잡도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총 개수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중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상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총점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입력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6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3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2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6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23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5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19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4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10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5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7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101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질의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10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7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3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6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39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파일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15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7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15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10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15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150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0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프로그램 인터페이스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3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1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7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2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 x 10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25</a:t>
                      </a:r>
                      <a:endParaRPr lang="ko-KR" altLang="en-US" sz="18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휴먼명조"/>
                        </a:rPr>
                        <a:t>보정 전 기능점수</a:t>
                      </a:r>
                      <a:r>
                        <a:rPr lang="en-US" altLang="ko-KR" sz="1800" b="1">
                          <a:solidFill>
                            <a:srgbClr val="000000"/>
                          </a:solidFill>
                          <a:latin typeface="휴먼명조"/>
                        </a:rPr>
                        <a:t>(TUFP)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u="sng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휴먼명조"/>
                        </a:rPr>
                        <a:t>338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2: </a:t>
            </a:r>
            <a:r>
              <a:rPr lang="ko-KR" altLang="en-US" dirty="0"/>
              <a:t>기능점수 보정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프로젝트 문제의 복잡도가 다름</a:t>
            </a:r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en-US" altLang="ko-KR" dirty="0" smtClean="0"/>
          </a:p>
          <a:p>
            <a:pPr lvl="1" eaLnBrk="1" hangingPunct="1">
              <a:lnSpc>
                <a:spcPct val="120000"/>
              </a:lnSpc>
              <a:buNone/>
            </a:pPr>
            <a:r>
              <a:rPr lang="ko-KR" altLang="en-US" dirty="0" smtClean="0"/>
              <a:t>보정된 </a:t>
            </a:r>
            <a:r>
              <a:rPr lang="ko-KR" altLang="en-US" dirty="0"/>
              <a:t>프로젝트 복잡도</a:t>
            </a:r>
            <a:r>
              <a:rPr lang="en-US" altLang="ko-KR" dirty="0"/>
              <a:t>(APC) = 0.65 + (0.01 × </a:t>
            </a:r>
            <a:r>
              <a:rPr lang="en-US" altLang="ko-KR" u="sng" dirty="0"/>
              <a:t>7</a:t>
            </a:r>
            <a:r>
              <a:rPr lang="en-US" altLang="ko-KR" dirty="0"/>
              <a:t>) = 0.72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ko-KR" altLang="en-US" dirty="0"/>
              <a:t>보정된 총 기능 점수</a:t>
            </a:r>
            <a:r>
              <a:rPr lang="en-US" altLang="ko-KR" dirty="0"/>
              <a:t>(TAFP) = 0.72(APC) × 338(TUFP) = 243 </a:t>
            </a:r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32024"/>
              </p:ext>
            </p:extLst>
          </p:nvPr>
        </p:nvGraphicFramePr>
        <p:xfrm>
          <a:off x="971600" y="1690780"/>
          <a:ext cx="6929487" cy="3895344"/>
        </p:xfrm>
        <a:graphic>
          <a:graphicData uri="http://schemas.openxmlformats.org/drawingml/2006/table">
            <a:tbl>
              <a:tblPr/>
              <a:tblGrid>
                <a:gridCol w="206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9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휴먼명조"/>
                        </a:rPr>
                        <a:t>특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 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영향도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특 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영향도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데이터 통신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휴먼명조"/>
                        </a:rPr>
                        <a:t>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성능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과중한 사용 환경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분산 기능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휴먼명조"/>
                        </a:rPr>
                        <a:t>2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트랜젝션 비율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온라인 데이터 입력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휴먼명조"/>
                        </a:rPr>
                        <a:t>2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사용자 효율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온라인 변경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복잡한 처리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재사용성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설치 용이성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운용 용이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다중 사이트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확장성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명조"/>
                        </a:rPr>
                        <a:t>총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처리 복잡도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(TPC)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7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3: </a:t>
            </a:r>
            <a:r>
              <a:rPr lang="ko-KR" altLang="en-US" dirty="0"/>
              <a:t>규모 추정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기능 점수를 </a:t>
            </a:r>
            <a:r>
              <a:rPr lang="en-US" altLang="ko-KR" dirty="0"/>
              <a:t>LOC</a:t>
            </a:r>
            <a:r>
              <a:rPr lang="ko-KR" altLang="en-US" dirty="0"/>
              <a:t>로 환산</a:t>
            </a:r>
          </a:p>
          <a:p>
            <a:pPr lvl="1"/>
            <a:r>
              <a:rPr lang="ko-KR" altLang="en-US" dirty="0"/>
              <a:t>통계 평균값을 이용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기능점수 </a:t>
            </a:r>
            <a:r>
              <a:rPr lang="en-US" altLang="ko-KR" dirty="0"/>
              <a:t>243</a:t>
            </a:r>
          </a:p>
          <a:p>
            <a:pPr lvl="1"/>
            <a:r>
              <a:rPr lang="en-US" altLang="ko-KR" dirty="0"/>
              <a:t>COBOL: 26,730 </a:t>
            </a:r>
            <a:r>
              <a:rPr lang="ko-KR" altLang="en-US" dirty="0"/>
              <a:t>줄</a:t>
            </a:r>
            <a:endParaRPr lang="en-US" altLang="ko-KR" dirty="0"/>
          </a:p>
          <a:p>
            <a:pPr lvl="1"/>
            <a:r>
              <a:rPr lang="en-US" altLang="ko-KR" dirty="0"/>
              <a:t>Visual Basic: 7,290 </a:t>
            </a:r>
            <a:r>
              <a:rPr lang="ko-KR" altLang="en-US" dirty="0"/>
              <a:t>줄</a:t>
            </a:r>
            <a:endParaRPr lang="en-US" altLang="ko-KR" dirty="0"/>
          </a:p>
          <a:p>
            <a:pPr lvl="1"/>
            <a:r>
              <a:rPr lang="en-US" altLang="ko-KR" dirty="0"/>
              <a:t>Excel, Access: 2,430 ~ 9,720 </a:t>
            </a:r>
            <a:r>
              <a:rPr lang="ko-KR" altLang="en-US" dirty="0"/>
              <a:t>줄 </a:t>
            </a:r>
          </a:p>
          <a:p>
            <a:pPr lvl="1"/>
            <a:endParaRPr lang="ko-KR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2244"/>
              </p:ext>
            </p:extLst>
          </p:nvPr>
        </p:nvGraphicFramePr>
        <p:xfrm>
          <a:off x="5292080" y="1204497"/>
          <a:ext cx="3643338" cy="5596128"/>
        </p:xfrm>
        <a:graphic>
          <a:graphicData uri="http://schemas.openxmlformats.org/drawingml/2006/table">
            <a:tbl>
              <a:tblPr/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언 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기능점수 당 라인 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C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latin typeface="휴먼명조"/>
                        </a:rPr>
                        <a:t>130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COBOL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latin typeface="휴먼명조"/>
                        </a:rPr>
                        <a:t>110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Java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latin typeface="휴먼명조"/>
                        </a:rPr>
                        <a:t>55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C++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latin typeface="휴먼명조"/>
                        </a:rPr>
                        <a:t>50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Turbo Pascal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>
                          <a:solidFill>
                            <a:srgbClr val="000000"/>
                          </a:solidFill>
                          <a:latin typeface="휴먼명조"/>
                        </a:rPr>
                        <a:t>50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6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Visual Basic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30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PowerBuilder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15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HTML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15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휴먼명조"/>
                        </a:rPr>
                        <a:t>Package(Access, Excel)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휴먼명조"/>
                        </a:rPr>
                        <a:t>10∼14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</a:t>
            </a:r>
            <a:r>
              <a:rPr lang="ko-KR" altLang="en-US" dirty="0"/>
              <a:t>노력 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노력</a:t>
            </a:r>
            <a:r>
              <a:rPr lang="en-US" altLang="ko-KR" dirty="0"/>
              <a:t>(</a:t>
            </a:r>
            <a:r>
              <a:rPr lang="ko-KR" altLang="en-US" dirty="0"/>
              <a:t>인원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) = 1.4 × </a:t>
            </a:r>
            <a:r>
              <a:rPr lang="ko-KR" altLang="en-US" dirty="0"/>
              <a:t>천 줄의 코드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COBOL: 243 × 110 = 26,730 </a:t>
            </a:r>
            <a:r>
              <a:rPr lang="ko-KR" altLang="en-US" dirty="0"/>
              <a:t>줄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   1.4 × 26.73 = 37.42 </a:t>
            </a:r>
            <a:r>
              <a:rPr lang="ko-KR" altLang="en-US" dirty="0"/>
              <a:t>인원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(Man-month)</a:t>
            </a: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66E6-101C-4947-949F-81F468C7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5: </a:t>
            </a:r>
            <a:r>
              <a:rPr lang="ko-KR" altLang="en-US" dirty="0"/>
              <a:t>소요 기간 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80718-FC9D-4395-8B78-41F0D9A2A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소요 일정</a:t>
            </a:r>
            <a:r>
              <a:rPr lang="en-US" altLang="ko-KR" dirty="0"/>
              <a:t>(</a:t>
            </a:r>
            <a:r>
              <a:rPr lang="ko-KR" altLang="en-US" dirty="0"/>
              <a:t>개월</a:t>
            </a:r>
            <a:r>
              <a:rPr lang="en-US" altLang="ko-KR" dirty="0"/>
              <a:t>) = 3.0 × </a:t>
            </a:r>
            <a:r>
              <a:rPr lang="ko-KR" altLang="en-US" dirty="0"/>
              <a:t>인원</a:t>
            </a:r>
            <a:r>
              <a:rPr lang="en-US" altLang="ko-KR" dirty="0"/>
              <a:t>-</a:t>
            </a:r>
            <a:r>
              <a:rPr lang="ko-KR" altLang="en-US" dirty="0"/>
              <a:t>월 </a:t>
            </a:r>
            <a:r>
              <a:rPr lang="en-US" altLang="ko-KR" baseline="30000" dirty="0"/>
              <a:t>1/3</a:t>
            </a:r>
            <a:endParaRPr lang="ko-KR" alt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3.0 × 37.42</a:t>
            </a:r>
            <a:r>
              <a:rPr lang="ko-KR" altLang="en-US" dirty="0"/>
              <a:t> </a:t>
            </a:r>
            <a:r>
              <a:rPr lang="en-US" altLang="ko-KR" baseline="30000" dirty="0"/>
              <a:t>1/3 </a:t>
            </a:r>
            <a:r>
              <a:rPr lang="en-US" altLang="ko-KR" dirty="0"/>
              <a:t>= 10 </a:t>
            </a:r>
            <a:r>
              <a:rPr lang="ko-KR" altLang="en-US" dirty="0"/>
              <a:t>개월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79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가치를 창조하는 시스템을 만드는 처음부터 마지막까지의 작업 집합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착수 단계</a:t>
            </a:r>
            <a:endParaRPr lang="en-US" altLang="ko-KR" dirty="0"/>
          </a:p>
          <a:p>
            <a:pPr lvl="1"/>
            <a:r>
              <a:rPr lang="ko-KR" altLang="en-US" dirty="0"/>
              <a:t>비즈니스 가치를 찾고</a:t>
            </a:r>
            <a:endParaRPr lang="en-US" altLang="ko-KR" dirty="0"/>
          </a:p>
          <a:p>
            <a:pPr lvl="1"/>
            <a:r>
              <a:rPr lang="ko-KR" altLang="en-US" dirty="0"/>
              <a:t>타당성을 분석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73699928" descr="DRW00000f9c35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356992"/>
            <a:ext cx="6012782" cy="28853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점수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1: </a:t>
            </a:r>
            <a:r>
              <a:rPr lang="ko-KR" altLang="en-US" dirty="0" err="1"/>
              <a:t>유스케이스</a:t>
            </a:r>
            <a:r>
              <a:rPr lang="en-US" altLang="ko-KR" dirty="0"/>
              <a:t> </a:t>
            </a:r>
            <a:r>
              <a:rPr lang="ko-KR" altLang="en-US" dirty="0"/>
              <a:t>점수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UUCP = UAW + UUCW, 12 + 70 = 82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8B28D-E837-4C05-B71A-8B829BE4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11516"/>
            <a:ext cx="7393592" cy="2089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DB30C7-8223-498E-B29F-DB0C7BA6A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37" y="3701009"/>
            <a:ext cx="7369031" cy="204552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0286B-1F70-49CD-8DFB-CB0A5F33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점수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888D0-5B23-47C3-80B0-8F97AD79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071563"/>
            <a:ext cx="8393558" cy="5329237"/>
          </a:xfrm>
        </p:spPr>
        <p:txBody>
          <a:bodyPr/>
          <a:lstStyle/>
          <a:p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2:</a:t>
            </a:r>
            <a:r>
              <a:rPr lang="ko-KR" altLang="en-US" dirty="0"/>
              <a:t> 보정을 위한 인자 분석</a:t>
            </a:r>
            <a:endParaRPr lang="en-US" altLang="ko-KR" dirty="0"/>
          </a:p>
          <a:p>
            <a:pPr lvl="1"/>
            <a:r>
              <a:rPr lang="ko-KR" altLang="en-US" dirty="0"/>
              <a:t>기술 복잡 인자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TCF = 0.6 + (0.01 * </a:t>
            </a:r>
            <a:r>
              <a:rPr lang="en-US" altLang="ko-KR" dirty="0" err="1"/>
              <a:t>TFactor</a:t>
            </a:r>
            <a:r>
              <a:rPr lang="en-US" altLang="ko-KR" dirty="0"/>
              <a:t>), 0.6 + (0.01 * 15) = 0.75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4B6096-1075-4920-A7E4-A7394715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53387"/>
            <a:ext cx="5319201" cy="39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2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8E0BD-DE10-434E-B176-88B95F7F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점수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4EF3A-8044-4E18-9BB3-BA85A0E5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71563"/>
            <a:ext cx="8568952" cy="5329237"/>
          </a:xfrm>
        </p:spPr>
        <p:txBody>
          <a:bodyPr/>
          <a:lstStyle/>
          <a:p>
            <a:r>
              <a:rPr lang="ko-KR" altLang="en-US" dirty="0"/>
              <a:t>환경 인자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EF = 1.4 + (-0.03 * </a:t>
            </a:r>
            <a:r>
              <a:rPr lang="en-US" altLang="ko-KR" dirty="0" err="1"/>
              <a:t>EFactor</a:t>
            </a:r>
            <a:r>
              <a:rPr lang="en-US" altLang="ko-KR" dirty="0"/>
              <a:t>), 1.4 + (-0.03 * 24.4) = 0.635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5B7949-A70F-43C0-B5B5-FAC18065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15" y="1598689"/>
            <a:ext cx="7014170" cy="36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2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점수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501062" cy="5329237"/>
          </a:xfrm>
        </p:spPr>
        <p:txBody>
          <a:bodyPr/>
          <a:lstStyle/>
          <a:p>
            <a:r>
              <a:rPr lang="en-US" altLang="ko-KR" dirty="0"/>
              <a:t>Step 3: </a:t>
            </a:r>
            <a:r>
              <a:rPr lang="ko-KR" altLang="en-US" dirty="0"/>
              <a:t>보정된 </a:t>
            </a:r>
            <a:r>
              <a:rPr lang="ko-KR" altLang="en-US" dirty="0" err="1"/>
              <a:t>유스케이스</a:t>
            </a:r>
            <a:r>
              <a:rPr lang="ko-KR" altLang="en-US" dirty="0"/>
              <a:t> 점수 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UCP = UUCP * TCF * EF, 82 * 0.75 * 0.635 = 33.3375</a:t>
            </a:r>
          </a:p>
          <a:p>
            <a:r>
              <a:rPr lang="en-US" altLang="ko-KR" dirty="0"/>
              <a:t>Step 4: </a:t>
            </a:r>
            <a:r>
              <a:rPr lang="ko-KR" altLang="en-US" dirty="0"/>
              <a:t>노력 추정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Efactor</a:t>
            </a:r>
            <a:r>
              <a:rPr lang="en-US" altLang="ko-KR" dirty="0"/>
              <a:t>=1, PHM=20</a:t>
            </a:r>
          </a:p>
          <a:p>
            <a:r>
              <a:rPr lang="ko-KR" altLang="en-US" dirty="0"/>
              <a:t>소요 노력</a:t>
            </a:r>
            <a:r>
              <a:rPr lang="en-US" altLang="ko-KR" dirty="0"/>
              <a:t>: 33.3375(UCP) X 20(PHM) = 666.75 </a:t>
            </a:r>
            <a:r>
              <a:rPr lang="ko-KR" altLang="en-US" dirty="0"/>
              <a:t>인원</a:t>
            </a:r>
            <a:r>
              <a:rPr lang="en-US" altLang="ko-KR" dirty="0"/>
              <a:t>/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254DC0-0FCB-4376-8701-FF8F8B84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92897"/>
            <a:ext cx="6103020" cy="28524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조직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프로젝트에 필요한 평균 인원 수  결정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40 Man-month : 4</a:t>
            </a:r>
            <a:r>
              <a:rPr lang="ko-KR" altLang="en-US" dirty="0"/>
              <a:t>명이 </a:t>
            </a:r>
            <a:r>
              <a:rPr lang="en-US" altLang="ko-KR" dirty="0"/>
              <a:t>10</a:t>
            </a:r>
            <a:r>
              <a:rPr lang="ko-KR" altLang="en-US" dirty="0"/>
              <a:t>개월</a:t>
            </a:r>
            <a:endParaRPr lang="en-US" altLang="ko-KR" dirty="0"/>
          </a:p>
          <a:p>
            <a:r>
              <a:rPr lang="en-US" altLang="ko-KR" dirty="0"/>
              <a:t>Mythical Man-month</a:t>
            </a:r>
          </a:p>
          <a:p>
            <a:pPr lvl="1"/>
            <a:r>
              <a:rPr lang="ko-KR" altLang="en-US" dirty="0"/>
              <a:t>늦은 프로젝트에 더 많은 인원을 투입해도 빨리 끝나지 않음</a:t>
            </a:r>
            <a:endParaRPr lang="en-US" altLang="ko-KR" dirty="0"/>
          </a:p>
          <a:p>
            <a:pPr lvl="1"/>
            <a:r>
              <a:rPr lang="ko-KR" altLang="en-US" dirty="0"/>
              <a:t>의사 경로가 너무 많게 됨</a:t>
            </a:r>
            <a:endParaRPr lang="en-US" altLang="ko-KR" dirty="0"/>
          </a:p>
          <a:p>
            <a:r>
              <a:rPr lang="ko-KR" altLang="en-US" dirty="0"/>
              <a:t>보고 구조를 단순하게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명 </a:t>
            </a:r>
            <a:r>
              <a:rPr lang="en-US" altLang="ko-KR" dirty="0"/>
              <a:t>~ 10</a:t>
            </a:r>
            <a:r>
              <a:rPr lang="ko-KR" altLang="en-US" dirty="0"/>
              <a:t>명의 작은 팀을 유지 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01514432" descr="EMB000016d032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928731"/>
            <a:ext cx="4030887" cy="2915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부여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1000108"/>
          <a:ext cx="8358246" cy="5276958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183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피할 사항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이유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비현실적 일정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마감에 맞추지 못할 것임을 체감하였을 때 열심히 하는 사람은 거의 없음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17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좋은 열심을 무시함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일하는 것에 대하여 칭찬받으면 열심히 일한다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휴먼명조"/>
                        </a:rPr>
                        <a:t>.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17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형편없는 제품 만들기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질 맞은 프로젝트를 위하여 일하는 것을 자랑스러워 할 사람은 없음 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17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참여자 모두에게 같은 보상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모두 같은 보상을 준다면 비범한 사람들의 생각에는 불공평함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890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중요한 결정을 팀원 의사 묻지 않고 결정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팀 구성원에게 크게 영향을 줄 수 있는 문제는 의사결정에 참여하게 하여야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17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작업 환경 열악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좋은 작업 환경을 제공해야 그렇지 않으면 동기부여가 무효화 됨 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110" name="_x101789784" descr="EMB000016d03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2"/>
            <a:ext cx="517525" cy="550862"/>
          </a:xfrm>
          <a:prstGeom prst="rect">
            <a:avLst/>
          </a:prstGeom>
          <a:noFill/>
        </p:spPr>
      </p:pic>
      <p:pic>
        <p:nvPicPr>
          <p:cNvPr id="47109" name="_x101963024" descr="EMB000016d032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285992"/>
            <a:ext cx="655638" cy="620713"/>
          </a:xfrm>
          <a:prstGeom prst="rect">
            <a:avLst/>
          </a:prstGeom>
          <a:noFill/>
        </p:spPr>
      </p:pic>
      <p:pic>
        <p:nvPicPr>
          <p:cNvPr id="47108" name="_x101964864" descr="EMB000016d0325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3071810"/>
            <a:ext cx="552450" cy="538163"/>
          </a:xfrm>
          <a:prstGeom prst="rect">
            <a:avLst/>
          </a:prstGeom>
          <a:noFill/>
        </p:spPr>
      </p:pic>
      <p:pic>
        <p:nvPicPr>
          <p:cNvPr id="47107" name="_x101958928" descr="EMB000016d0325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3857628"/>
            <a:ext cx="506412" cy="495300"/>
          </a:xfrm>
          <a:prstGeom prst="rect">
            <a:avLst/>
          </a:prstGeom>
          <a:noFill/>
        </p:spPr>
      </p:pic>
      <p:pic>
        <p:nvPicPr>
          <p:cNvPr id="47106" name="_x101960768" descr="EMB000016d0325a"/>
          <p:cNvPicPr>
            <a:picLocks noChangeAspect="1" noChangeArrowheads="1"/>
          </p:cNvPicPr>
          <p:nvPr/>
        </p:nvPicPr>
        <p:blipFill>
          <a:blip r:embed="rId6" cstate="print"/>
          <a:srcRect r="83377" b="89870"/>
          <a:stretch>
            <a:fillRect/>
          </a:stretch>
        </p:blipFill>
        <p:spPr bwMode="auto">
          <a:xfrm>
            <a:off x="785786" y="4714884"/>
            <a:ext cx="328612" cy="538163"/>
          </a:xfrm>
          <a:prstGeom prst="rect">
            <a:avLst/>
          </a:prstGeom>
          <a:noFill/>
        </p:spPr>
      </p:pic>
      <p:pic>
        <p:nvPicPr>
          <p:cNvPr id="47105" name="_x101975312" descr="EMB000016d0325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5572140"/>
            <a:ext cx="615950" cy="657225"/>
          </a:xfrm>
          <a:prstGeom prst="rect">
            <a:avLst/>
          </a:prstGeom>
          <a:noFill/>
        </p:spPr>
      </p:pic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갈등 해소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갈등을 최소화 하기 위한 팀 조직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 소속감 고취</a:t>
            </a:r>
            <a:endParaRPr lang="en-US" altLang="ko-KR" dirty="0"/>
          </a:p>
          <a:p>
            <a:pPr lvl="1"/>
            <a:r>
              <a:rPr lang="en-US" altLang="ko-KR" dirty="0"/>
              <a:t>Team Building</a:t>
            </a:r>
          </a:p>
          <a:p>
            <a:endParaRPr lang="en-US" altLang="ko-KR" dirty="0"/>
          </a:p>
          <a:p>
            <a:r>
              <a:rPr lang="ko-KR" altLang="en-US" dirty="0"/>
              <a:t>팀원의 역할을 분명히 정함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Boots camp</a:t>
            </a:r>
          </a:p>
          <a:p>
            <a:pPr lvl="1">
              <a:buNone/>
            </a:pPr>
            <a:endParaRPr lang="en-US" altLang="ko-KR" dirty="0"/>
          </a:p>
          <a:p>
            <a:r>
              <a:rPr lang="ko-KR" altLang="en-US" dirty="0"/>
              <a:t>행동 원칙이나 헌장 정하기</a:t>
            </a:r>
            <a:endParaRPr lang="en-US" altLang="ko-KR" dirty="0"/>
          </a:p>
        </p:txBody>
      </p:sp>
      <p:pic>
        <p:nvPicPr>
          <p:cNvPr id="48131" name="Picture 3" descr="C:\Users\최은만\AppData\Local\Microsoft\Windows\Temporary Internet Files\Content.IE5\YINLXBS4\MPj043935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300566"/>
            <a:ext cx="2414582" cy="2414582"/>
          </a:xfrm>
          <a:prstGeom prst="rect">
            <a:avLst/>
          </a:prstGeom>
          <a:noFill/>
        </p:spPr>
      </p:pic>
      <p:pic>
        <p:nvPicPr>
          <p:cNvPr id="48132" name="Picture 4" descr="C:\Users\최은만\AppData\Local\Microsoft\Windows\Temporary Internet Files\Content.IE5\UK6UI90Q\MPj043058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500174"/>
            <a:ext cx="3714744" cy="24784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계획 단계의 작업 과정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Step 1: </a:t>
            </a:r>
            <a:r>
              <a:rPr lang="ko-KR" altLang="en-US"/>
              <a:t>비즈니스</a:t>
            </a:r>
            <a:r>
              <a:rPr lang="en-US" altLang="ko-KR"/>
              <a:t> </a:t>
            </a:r>
            <a:r>
              <a:rPr lang="ko-KR" altLang="en-US"/>
              <a:t>목표의 설정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Step 2: </a:t>
            </a:r>
            <a:r>
              <a:rPr lang="ko-KR" altLang="en-US"/>
              <a:t>시스템 개발 요청 정의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Step 3: </a:t>
            </a:r>
            <a:r>
              <a:rPr lang="ko-KR" altLang="en-US"/>
              <a:t>타당성 분석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Step 4: </a:t>
            </a:r>
            <a:r>
              <a:rPr lang="ko-KR" altLang="en-US"/>
              <a:t>프로젝트 개발 일정과 비용 산정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Step 5: </a:t>
            </a:r>
            <a:r>
              <a:rPr lang="ko-KR" altLang="en-US"/>
              <a:t>계획서 작성</a:t>
            </a:r>
          </a:p>
        </p:txBody>
      </p:sp>
      <p:pic>
        <p:nvPicPr>
          <p:cNvPr id="2055" name="Picture 7" descr="C:\Documents and Settings\Administrator\Local Settings\Temporary Internet Files\Content.IE5\LGCNT14P\MCj041610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4393413"/>
            <a:ext cx="1643074" cy="1643074"/>
          </a:xfrm>
          <a:prstGeom prst="rect">
            <a:avLst/>
          </a:prstGeom>
          <a:noFill/>
        </p:spPr>
      </p:pic>
      <p:pic>
        <p:nvPicPr>
          <p:cNvPr id="2057" name="Picture 9" descr="C:\Documents and Settings\Administrator\Local Settings\Temporary Internet Files\Content.IE5\C3NBMS9P\MCj028731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441700"/>
            <a:ext cx="1559008" cy="1571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비즈니스 목표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전략적 계획</a:t>
            </a:r>
            <a:r>
              <a:rPr lang="en-US" altLang="ko-KR" dirty="0"/>
              <a:t>(Strategic Planning)</a:t>
            </a:r>
          </a:p>
          <a:p>
            <a:pPr lvl="1"/>
            <a:r>
              <a:rPr lang="ko-KR" altLang="en-US" dirty="0"/>
              <a:t>장기적인 큰 그림</a:t>
            </a:r>
            <a:endParaRPr lang="en-US" altLang="ko-KR" dirty="0"/>
          </a:p>
          <a:p>
            <a:pPr lvl="1"/>
            <a:r>
              <a:rPr lang="ko-KR" altLang="en-US" dirty="0"/>
              <a:t>로드맵</a:t>
            </a:r>
            <a:endParaRPr lang="en-US" altLang="ko-KR" dirty="0"/>
          </a:p>
          <a:p>
            <a:r>
              <a:rPr lang="ko-KR" altLang="en-US" dirty="0"/>
              <a:t>현재 상황을 잘 인식하고 미래에 대한 분명한 비전이 필요</a:t>
            </a:r>
            <a:endParaRPr lang="en-US" altLang="ko-KR" dirty="0"/>
          </a:p>
          <a:p>
            <a:r>
              <a:rPr lang="en-US" altLang="ko-KR" dirty="0"/>
              <a:t>SWOT </a:t>
            </a:r>
            <a:r>
              <a:rPr lang="ko-KR" altLang="en-US" dirty="0"/>
              <a:t>분석</a:t>
            </a:r>
            <a:endParaRPr lang="en-US" altLang="ko-K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0979"/>
              </p:ext>
            </p:extLst>
          </p:nvPr>
        </p:nvGraphicFramePr>
        <p:xfrm>
          <a:off x="1475656" y="3573016"/>
          <a:ext cx="6357982" cy="2794359"/>
        </p:xfrm>
        <a:graphic>
          <a:graphicData uri="http://schemas.openxmlformats.org/drawingml/2006/table">
            <a:tbl>
              <a:tblPr/>
              <a:tblGrid>
                <a:gridCol w="3091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9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강점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(Strength)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● 웹 디자인 인력의 우수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● 분석가의 이직률 낮음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● 네트워크 시스템의 성능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약점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(Weakness)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● 노후 시스템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● 예산 동결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● 문서화 부재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기회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(Opportunity)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● 최초의 새로운 소프트웨어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●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휴먼명조"/>
                        </a:rPr>
                        <a:t>B2B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잠재 성장력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위험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(Threat)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● 웹 경쟁력 가속화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● 경쟁사의 공격적 마케팅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경영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미션 선언문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: 3</a:t>
            </a:r>
            <a:r>
              <a:rPr lang="ko-KR" altLang="en-US"/>
              <a:t>년 후 매출 성장 </a:t>
            </a:r>
            <a:r>
              <a:rPr lang="en-US" altLang="ko-KR"/>
              <a:t>30%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4F279F-EC3A-4B39-95C2-4D081FA7B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44824"/>
            <a:ext cx="4968552" cy="4379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프로젝트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시스템을 구축하여 얻을 비즈니스 가치를 발견했을 때 시작</a:t>
            </a:r>
            <a:endParaRPr lang="en-US" altLang="ko-KR" dirty="0"/>
          </a:p>
          <a:p>
            <a:pPr lvl="1"/>
            <a:r>
              <a:rPr lang="en-US" altLang="ko-KR" dirty="0"/>
              <a:t>IT </a:t>
            </a:r>
            <a:r>
              <a:rPr lang="ko-KR" altLang="en-US" dirty="0"/>
              <a:t>부서</a:t>
            </a:r>
            <a:r>
              <a:rPr lang="en-US" altLang="ko-KR" dirty="0"/>
              <a:t>, </a:t>
            </a:r>
            <a:r>
              <a:rPr lang="ko-KR" altLang="en-US" dirty="0"/>
              <a:t>경영 조직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ko-KR" altLang="en-US" dirty="0"/>
              <a:t>프로젝트 스폰서</a:t>
            </a:r>
            <a:endParaRPr lang="en-US" altLang="ko-KR" dirty="0"/>
          </a:p>
          <a:p>
            <a:pPr lvl="1"/>
            <a:r>
              <a:rPr lang="ko-KR" altLang="en-US" dirty="0"/>
              <a:t>마케팅</a:t>
            </a:r>
            <a:r>
              <a:rPr lang="en-US" altLang="ko-KR" dirty="0"/>
              <a:t>, </a:t>
            </a:r>
            <a:r>
              <a:rPr lang="ko-KR" altLang="en-US" dirty="0"/>
              <a:t>회계 부서의 경영진</a:t>
            </a:r>
            <a:endParaRPr lang="en-US" altLang="ko-KR" dirty="0"/>
          </a:p>
          <a:p>
            <a:pPr lvl="1"/>
            <a:r>
              <a:rPr lang="ko-KR" altLang="en-US" dirty="0"/>
              <a:t>비즈니스 필요성의 제기</a:t>
            </a:r>
            <a:endParaRPr lang="en-US" altLang="ko-KR" dirty="0"/>
          </a:p>
          <a:p>
            <a:r>
              <a:rPr lang="ko-KR" altLang="en-US" dirty="0"/>
              <a:t>프로젝트의 필요성</a:t>
            </a:r>
            <a:endParaRPr lang="en-US" altLang="ko-KR" dirty="0"/>
          </a:p>
          <a:p>
            <a:pPr lvl="1"/>
            <a:r>
              <a:rPr lang="ko-KR" altLang="en-US" dirty="0"/>
              <a:t>시스템 개발을 요청하는 여섯 가지 요인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1DFD3D-C72F-4855-AD0F-72FF4EFC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210319"/>
            <a:ext cx="3960440" cy="21904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개발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1138" lvl="1">
              <a:buClr>
                <a:srgbClr val="FF9900"/>
              </a:buClr>
            </a:pPr>
            <a:r>
              <a:rPr lang="ko-KR" altLang="en-US"/>
              <a:t>시스템 구충의 필요성과 시스템이 제공할 것으로 예상하는 가치를 정리한 문서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FE92C-F6E5-40C2-89EC-5F5554E2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05823"/>
            <a:ext cx="5447741" cy="49268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80255-4957-4E03-A979-1936CE00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개발 요청서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B845E-244D-4C12-AE31-6135B61F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20687"/>
            <a:ext cx="6192688" cy="69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69993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5630</TotalTime>
  <Pages>37</Pages>
  <Words>1164</Words>
  <Application>Microsoft Office PowerPoint</Application>
  <PresentationFormat>Letter 용지(8.5x11in)</PresentationFormat>
  <Paragraphs>355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HY신명조</vt:lpstr>
      <vt:lpstr>HY크리스탈M</vt:lpstr>
      <vt:lpstr>굴림</vt:lpstr>
      <vt:lpstr>맑은 고딕</vt:lpstr>
      <vt:lpstr>휴먼명조</vt:lpstr>
      <vt:lpstr>Arial</vt:lpstr>
      <vt:lpstr>Wingdings</vt:lpstr>
      <vt:lpstr>Lectures</vt:lpstr>
      <vt:lpstr>UML로 배우는 시스템 분석 설계 프로젝트 계획</vt:lpstr>
      <vt:lpstr>목 차</vt:lpstr>
      <vt:lpstr>프로젝트란?</vt:lpstr>
      <vt:lpstr>계획 단계의 작업 과정</vt:lpstr>
      <vt:lpstr>2.1 비즈니스 목표 설정</vt:lpstr>
      <vt:lpstr>경영 목표</vt:lpstr>
      <vt:lpstr>2.2 프로젝트 제안</vt:lpstr>
      <vt:lpstr>시스템 개발 요청</vt:lpstr>
      <vt:lpstr>시스템 개발 요청서</vt:lpstr>
      <vt:lpstr>2.3 타당성 분석</vt:lpstr>
      <vt:lpstr>경제적 타당성 분석</vt:lpstr>
      <vt:lpstr>비용과 수익 요소 </vt:lpstr>
      <vt:lpstr>비용과 수익의 분석 사례</vt:lpstr>
      <vt:lpstr>비용 수익 분석표</vt:lpstr>
      <vt:lpstr>현재 가치로 환산한 비용 수익 분석</vt:lpstr>
      <vt:lpstr>조직 측면의 타당성</vt:lpstr>
      <vt:lpstr>2.4 프로젝트 선정</vt:lpstr>
      <vt:lpstr>2.5 프로젝트 관리 도구</vt:lpstr>
      <vt:lpstr>WBS</vt:lpstr>
      <vt:lpstr>간트차트</vt:lpstr>
      <vt:lpstr>프로젝트 네트워크</vt:lpstr>
      <vt:lpstr>PowerPoint 프레젠테이션</vt:lpstr>
      <vt:lpstr>소요인력 예측</vt:lpstr>
      <vt:lpstr>기능 점수 방법</vt:lpstr>
      <vt:lpstr>Step 1: 기능 파악과 점수 계산</vt:lpstr>
      <vt:lpstr>Step 2: 기능점수 보정</vt:lpstr>
      <vt:lpstr>Step 3: 규모 추정</vt:lpstr>
      <vt:lpstr>Step 4: 노력 산정</vt:lpstr>
      <vt:lpstr>Step 5: 소요 기간 산정</vt:lpstr>
      <vt:lpstr>유스케이스 점수 방법</vt:lpstr>
      <vt:lpstr>유스케이스 점수 방법</vt:lpstr>
      <vt:lpstr>유스케이스 점수 방법</vt:lpstr>
      <vt:lpstr>유스케이스 점수 방법</vt:lpstr>
      <vt:lpstr>2.6 조직 구성</vt:lpstr>
      <vt:lpstr>동기 부여</vt:lpstr>
      <vt:lpstr>갈등 해소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park jaehyun</cp:lastModifiedBy>
  <cp:revision>506</cp:revision>
  <cp:lastPrinted>1998-09-23T13:25:09Z</cp:lastPrinted>
  <dcterms:created xsi:type="dcterms:W3CDTF">1997-09-19T00:00:41Z</dcterms:created>
  <dcterms:modified xsi:type="dcterms:W3CDTF">2019-10-22T14:46:38Z</dcterms:modified>
</cp:coreProperties>
</file>