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9" name="직사각형 28"/>
          <p:cNvSpPr/>
          <p:nvPr/>
        </p:nvSpPr>
        <p:spPr>
          <a:xfrm>
            <a:off x="3311691" y="2132856"/>
            <a:ext cx="8880309" cy="230425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3712" y="2274442"/>
            <a:ext cx="8448939" cy="2018655"/>
          </a:xfrm>
          <a:ln>
            <a:noFill/>
          </a:ln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03942" y="4725144"/>
            <a:ext cx="8451851" cy="151216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016224" y="2132856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5" name="직사각형 64"/>
          <p:cNvSpPr/>
          <p:nvPr/>
        </p:nvSpPr>
        <p:spPr>
          <a:xfrm>
            <a:off x="2688299" y="2132856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6" name="직사각형 65"/>
          <p:cNvSpPr/>
          <p:nvPr/>
        </p:nvSpPr>
        <p:spPr>
          <a:xfrm>
            <a:off x="1344149" y="2708920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9" name="직사각형 68"/>
          <p:cNvSpPr/>
          <p:nvPr/>
        </p:nvSpPr>
        <p:spPr>
          <a:xfrm>
            <a:off x="2016224" y="2708920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0" name="직사각형 69"/>
          <p:cNvSpPr/>
          <p:nvPr/>
        </p:nvSpPr>
        <p:spPr>
          <a:xfrm>
            <a:off x="2688299" y="2708920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1" name="직사각형 70"/>
          <p:cNvSpPr/>
          <p:nvPr/>
        </p:nvSpPr>
        <p:spPr>
          <a:xfrm>
            <a:off x="1344149" y="3284984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2" name="직사각형 71"/>
          <p:cNvSpPr/>
          <p:nvPr/>
        </p:nvSpPr>
        <p:spPr>
          <a:xfrm>
            <a:off x="672075" y="3284984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3" name="직사각형 72"/>
          <p:cNvSpPr/>
          <p:nvPr/>
        </p:nvSpPr>
        <p:spPr>
          <a:xfrm>
            <a:off x="0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4" name="직사각형 73"/>
          <p:cNvSpPr/>
          <p:nvPr/>
        </p:nvSpPr>
        <p:spPr>
          <a:xfrm>
            <a:off x="2016224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5" name="직사각형 74"/>
          <p:cNvSpPr/>
          <p:nvPr/>
        </p:nvSpPr>
        <p:spPr>
          <a:xfrm>
            <a:off x="2688299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6" name="직사각형 75"/>
          <p:cNvSpPr/>
          <p:nvPr/>
        </p:nvSpPr>
        <p:spPr>
          <a:xfrm>
            <a:off x="1344149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7" name="직사각형 76"/>
          <p:cNvSpPr/>
          <p:nvPr/>
        </p:nvSpPr>
        <p:spPr>
          <a:xfrm>
            <a:off x="672075" y="3861048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8" name="직사각형 77"/>
          <p:cNvSpPr/>
          <p:nvPr/>
        </p:nvSpPr>
        <p:spPr>
          <a:xfrm>
            <a:off x="2688000" y="1558800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9" name="직사각형 78"/>
          <p:cNvSpPr/>
          <p:nvPr/>
        </p:nvSpPr>
        <p:spPr>
          <a:xfrm>
            <a:off x="2016224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0" name="직사각형 79"/>
          <p:cNvSpPr/>
          <p:nvPr/>
        </p:nvSpPr>
        <p:spPr>
          <a:xfrm>
            <a:off x="2688299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71523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39350" y="1412776"/>
            <a:ext cx="11713301" cy="518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3585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39350" y="1916832"/>
            <a:ext cx="1171330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239350" y="1412776"/>
            <a:ext cx="11713301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81120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39349" y="1412776"/>
            <a:ext cx="5755051" cy="518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half" idx="13" hasCustomPrompt="1"/>
          </p:nvPr>
        </p:nvSpPr>
        <p:spPr>
          <a:xfrm>
            <a:off x="6191251" y="1412776"/>
            <a:ext cx="5755051" cy="518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120166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39349" y="1412776"/>
            <a:ext cx="575716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412776"/>
            <a:ext cx="5759284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sz="half" idx="13" hasCustomPrompt="1"/>
          </p:nvPr>
        </p:nvSpPr>
        <p:spPr>
          <a:xfrm>
            <a:off x="239349" y="1916832"/>
            <a:ext cx="575505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4" hasCustomPrompt="1"/>
          </p:nvPr>
        </p:nvSpPr>
        <p:spPr>
          <a:xfrm>
            <a:off x="6191251" y="1916832"/>
            <a:ext cx="575505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3510062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39349" y="1412776"/>
            <a:ext cx="5755051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half" idx="13" hasCustomPrompt="1"/>
          </p:nvPr>
        </p:nvSpPr>
        <p:spPr>
          <a:xfrm>
            <a:off x="6191251" y="1412776"/>
            <a:ext cx="5755051" cy="518457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272221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39349" y="1412776"/>
            <a:ext cx="575716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239349" y="1916833"/>
            <a:ext cx="5757168" cy="46805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412776"/>
            <a:ext cx="5759284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sz="half" idx="14" hasCustomPrompt="1"/>
          </p:nvPr>
        </p:nvSpPr>
        <p:spPr>
          <a:xfrm>
            <a:off x="6191251" y="1916832"/>
            <a:ext cx="575505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3274980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97600" y="1412776"/>
            <a:ext cx="5755051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39349" y="1412776"/>
            <a:ext cx="5755051" cy="518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1880220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39349" y="1412776"/>
            <a:ext cx="575716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412776"/>
            <a:ext cx="5759284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7" y="1916833"/>
            <a:ext cx="5759284" cy="46805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sz="half" idx="13" hasCustomPrompt="1"/>
          </p:nvPr>
        </p:nvSpPr>
        <p:spPr>
          <a:xfrm>
            <a:off x="239349" y="1916832"/>
            <a:ext cx="575505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44714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311691" y="2708920"/>
            <a:ext cx="8880309" cy="17281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직사각형 9"/>
          <p:cNvSpPr/>
          <p:nvPr/>
        </p:nvSpPr>
        <p:spPr>
          <a:xfrm>
            <a:off x="1344149" y="2708920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2016224" y="2708920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직사각형 11"/>
          <p:cNvSpPr/>
          <p:nvPr/>
        </p:nvSpPr>
        <p:spPr>
          <a:xfrm>
            <a:off x="2688299" y="2708920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직사각형 12"/>
          <p:cNvSpPr/>
          <p:nvPr/>
        </p:nvSpPr>
        <p:spPr>
          <a:xfrm>
            <a:off x="1344149" y="3284984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4" name="직사각형 13"/>
          <p:cNvSpPr/>
          <p:nvPr/>
        </p:nvSpPr>
        <p:spPr>
          <a:xfrm>
            <a:off x="672075" y="3284984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0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직사각형 15"/>
          <p:cNvSpPr/>
          <p:nvPr/>
        </p:nvSpPr>
        <p:spPr>
          <a:xfrm>
            <a:off x="2016224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2688299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직사각형 17"/>
          <p:cNvSpPr/>
          <p:nvPr/>
        </p:nvSpPr>
        <p:spPr>
          <a:xfrm>
            <a:off x="1344149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9" name="직사각형 18"/>
          <p:cNvSpPr/>
          <p:nvPr/>
        </p:nvSpPr>
        <p:spPr>
          <a:xfrm>
            <a:off x="672075" y="3861048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1" name="직사각형 20"/>
          <p:cNvSpPr/>
          <p:nvPr/>
        </p:nvSpPr>
        <p:spPr>
          <a:xfrm>
            <a:off x="2016224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" name="직사각형 21"/>
          <p:cNvSpPr/>
          <p:nvPr/>
        </p:nvSpPr>
        <p:spPr>
          <a:xfrm>
            <a:off x="2688299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31638" y="2852936"/>
            <a:ext cx="9121013" cy="1440160"/>
          </a:xfrm>
        </p:spPr>
        <p:txBody>
          <a:bodyPr anchor="t">
            <a:normAutofit/>
          </a:bodyPr>
          <a:lstStyle>
            <a:lvl1pPr algn="l">
              <a:defRPr sz="34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831638" y="4725144"/>
            <a:ext cx="9121013" cy="1080120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4456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0193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578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239350" y="1412776"/>
            <a:ext cx="11713301" cy="518457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65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39350" y="1916832"/>
            <a:ext cx="11713301" cy="468052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239350" y="1412776"/>
            <a:ext cx="11713301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4143912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239350" y="1412776"/>
            <a:ext cx="11713301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286337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39349" y="1412776"/>
            <a:ext cx="5755051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97600" y="1412776"/>
            <a:ext cx="5755051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659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39349" y="1412776"/>
            <a:ext cx="575716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239349" y="1916833"/>
            <a:ext cx="5757168" cy="46805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412776"/>
            <a:ext cx="5759284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7" y="1916833"/>
            <a:ext cx="5759284" cy="46805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2704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116632"/>
            <a:ext cx="12192001" cy="144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9" name="직사각형 18"/>
          <p:cNvSpPr/>
          <p:nvPr/>
        </p:nvSpPr>
        <p:spPr>
          <a:xfrm>
            <a:off x="0" y="44624"/>
            <a:ext cx="384000" cy="2880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9350" y="332656"/>
            <a:ext cx="11713301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350" y="1412776"/>
            <a:ext cx="11713301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39349" y="6617246"/>
            <a:ext cx="28448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6D72-8FB0-407B-9B52-5188F5202ABC}" type="datetimeFigureOut">
              <a:rPr lang="ko-KR" altLang="en-US" smtClean="0"/>
              <a:pPr/>
              <a:t>2018-07-27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617246"/>
            <a:ext cx="38608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07851" y="6617246"/>
            <a:ext cx="28448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7D70-B257-4C84-A402-53C17AF009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2021" y="116632"/>
            <a:ext cx="96011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288032" y="116632"/>
            <a:ext cx="96011" cy="72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직사각형 11"/>
          <p:cNvSpPr/>
          <p:nvPr/>
        </p:nvSpPr>
        <p:spPr>
          <a:xfrm>
            <a:off x="96011" y="188640"/>
            <a:ext cx="96011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직사각형 12"/>
          <p:cNvSpPr/>
          <p:nvPr/>
        </p:nvSpPr>
        <p:spPr>
          <a:xfrm>
            <a:off x="192021" y="188640"/>
            <a:ext cx="96011" cy="72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4" name="직사각형 13"/>
          <p:cNvSpPr/>
          <p:nvPr/>
        </p:nvSpPr>
        <p:spPr>
          <a:xfrm>
            <a:off x="288033" y="188640"/>
            <a:ext cx="96011" cy="720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96012" y="260648"/>
            <a:ext cx="96011" cy="72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0" y="116632"/>
            <a:ext cx="96011" cy="720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" name="직사각형 21"/>
          <p:cNvSpPr/>
          <p:nvPr/>
        </p:nvSpPr>
        <p:spPr>
          <a:xfrm>
            <a:off x="288032" y="44624"/>
            <a:ext cx="96011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3" name="직사각형 22"/>
          <p:cNvSpPr/>
          <p:nvPr/>
        </p:nvSpPr>
        <p:spPr>
          <a:xfrm>
            <a:off x="1" y="1268761"/>
            <a:ext cx="12192000" cy="457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07517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20000"/>
        <a:buFont typeface="Wingdings" pitchFamily="2" charset="2"/>
        <a:buChar char="§"/>
        <a:defRPr lang="ko-KR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5750" algn="l" defTabSz="914400" rtl="0" eaLnBrk="1" latinLnBrk="1" hangingPunct="1">
        <a:spcBef>
          <a:spcPct val="20000"/>
        </a:spcBef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28600" algn="l" defTabSz="914400" rtl="0" eaLnBrk="1" latinLnBrk="1" hangingPunct="1">
        <a:spcBef>
          <a:spcPct val="200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28600" algn="l" defTabSz="914400" rtl="0" eaLnBrk="1" latinLnBrk="1" hangingPunct="1">
        <a:spcBef>
          <a:spcPct val="200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spcBef>
          <a:spcPct val="20000"/>
        </a:spcBef>
        <a:buSzPct val="80000"/>
        <a:buFont typeface="Wingdings" pitchFamily="2" charset="2"/>
        <a:buChar char="ü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782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시각화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숫자로 </a:t>
            </a:r>
            <a:r>
              <a:rPr lang="ko-KR" altLang="en-US" dirty="0"/>
              <a:t>표현된 </a:t>
            </a:r>
            <a:r>
              <a:rPr lang="ko-KR" altLang="en-US" dirty="0" smtClean="0"/>
              <a:t>정보에 비해 </a:t>
            </a:r>
            <a:r>
              <a:rPr lang="ko-KR" altLang="en-US" dirty="0"/>
              <a:t>데이터를 그래프로 표현할 경우</a:t>
            </a:r>
            <a:r>
              <a:rPr lang="en-US" altLang="ko-KR" dirty="0"/>
              <a:t>, </a:t>
            </a:r>
            <a:r>
              <a:rPr lang="ko-KR" altLang="en-US" dirty="0"/>
              <a:t>한눈에 데이터를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파이썬에서는 </a:t>
            </a:r>
            <a:r>
              <a:rPr lang="en-US" altLang="ko-KR" dirty="0" smtClean="0"/>
              <a:t>matplotlib</a:t>
            </a:r>
            <a:r>
              <a:rPr lang="ko-KR" altLang="en-US" dirty="0" smtClean="0"/>
              <a:t> 제공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matplotlib</a:t>
            </a:r>
            <a:r>
              <a:rPr lang="ko-KR" altLang="en-US" dirty="0" smtClean="0"/>
              <a:t> 패키지의 </a:t>
            </a:r>
            <a:r>
              <a:rPr lang="en-US" altLang="ko-KR" dirty="0" smtClean="0"/>
              <a:t>pyplot </a:t>
            </a:r>
            <a:r>
              <a:rPr lang="ko-KR" altLang="en-US" dirty="0" smtClean="0"/>
              <a:t>모듈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꺾은 선 그래프 그리는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리스트 변수에는 그래프를 그릴 데이터를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plot()</a:t>
            </a:r>
            <a:r>
              <a:rPr lang="ko-KR" altLang="en-US" dirty="0" smtClean="0"/>
              <a:t>으로 그래프 그리기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옵션에서 그래프 옵션을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show()</a:t>
            </a:r>
            <a:r>
              <a:rPr lang="ko-KR" altLang="en-US" dirty="0" smtClean="0"/>
              <a:t>로 그래프를 화면에 보여줌</a:t>
            </a:r>
            <a:endParaRPr lang="en-US" altLang="ko-KR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539286" y="3004166"/>
            <a:ext cx="5455114" cy="3084399"/>
            <a:chOff x="539286" y="3004166"/>
            <a:chExt cx="5455114" cy="30843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540" y="3057408"/>
              <a:ext cx="5286607" cy="292884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39286" y="3529372"/>
              <a:ext cx="1196805" cy="19849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72576" y="3004166"/>
              <a:ext cx="3321824" cy="30843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36451" y="3902927"/>
              <a:ext cx="483003" cy="37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vs.</a:t>
              </a:r>
              <a:endParaRPr lang="ko-KR" altLang="en-US" dirty="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/>
          <a:srcRect r="14504" b="2121"/>
          <a:stretch/>
        </p:blipFill>
        <p:spPr>
          <a:xfrm>
            <a:off x="6692824" y="1860629"/>
            <a:ext cx="5019114" cy="59264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92824" y="3004166"/>
            <a:ext cx="3781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480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나와 친구가 일주일 동안 먹은 칼로리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둘의 칼로리 섭취량 비교를 위한 그래프 그리기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2966" y="1911618"/>
            <a:ext cx="5341434" cy="8697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me=[1950, 2350, 1850, 2200, 3800, 2800, 2000]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you=[1750, 2150, 2550, 2300, 2400, 1900, 1600]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3814" y="2018848"/>
            <a:ext cx="4210050" cy="3209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6600" y="3744437"/>
            <a:ext cx="5257800" cy="258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matplotlib.pyplot as plt</a:t>
            </a:r>
          </a:p>
          <a:p>
            <a:endParaRPr lang="en-US" altLang="ko-KR" dirty="0"/>
          </a:p>
          <a:p>
            <a:r>
              <a:rPr lang="en-US" altLang="ko-KR" dirty="0"/>
              <a:t>me=[1950, 2350, 1850, 2200, 3800, 2800, 2000]</a:t>
            </a:r>
          </a:p>
          <a:p>
            <a:r>
              <a:rPr lang="en-US" altLang="ko-KR" dirty="0"/>
              <a:t>you=[1750, 2150, 2550, 2300, 2400, 1900, 1600]</a:t>
            </a:r>
          </a:p>
          <a:p>
            <a:r>
              <a:rPr lang="en-US" altLang="ko-KR" dirty="0"/>
              <a:t>x=[1,2,3,4,5,6,7]</a:t>
            </a:r>
          </a:p>
          <a:p>
            <a:endParaRPr lang="en-US" altLang="ko-KR" dirty="0"/>
          </a:p>
          <a:p>
            <a:r>
              <a:rPr lang="en-US" altLang="ko-KR" dirty="0"/>
              <a:t>plt.plot(x, me)</a:t>
            </a:r>
          </a:p>
          <a:p>
            <a:r>
              <a:rPr lang="en-US" altLang="ko-KR" dirty="0"/>
              <a:t>plt.plot(x, you)</a:t>
            </a:r>
          </a:p>
          <a:p>
            <a:r>
              <a:rPr lang="en-US" altLang="ko-KR" dirty="0"/>
              <a:t>plt.show()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528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plot()</a:t>
            </a:r>
            <a:r>
              <a:rPr lang="ko-KR" altLang="en-US" dirty="0" smtClean="0"/>
              <a:t>의 옵션들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옵션을 사용한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748" y="1905110"/>
            <a:ext cx="5958251" cy="1810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790" y="4289028"/>
            <a:ext cx="5246542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matplotlib.pyplot as plt</a:t>
            </a:r>
          </a:p>
          <a:p>
            <a:endParaRPr lang="en-US" altLang="ko-KR" dirty="0"/>
          </a:p>
          <a:p>
            <a:r>
              <a:rPr lang="en-US" altLang="ko-KR" dirty="0"/>
              <a:t>me=[1950, 2350, 1850, 2200, 3800, 2800, 2000]</a:t>
            </a:r>
          </a:p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#you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=[1750, 2150, 2550, 2300, 2400, 1900, 1600]</a:t>
            </a:r>
          </a:p>
          <a:p>
            <a:r>
              <a:rPr lang="en-US" altLang="ko-KR" dirty="0"/>
              <a:t>x=[1,2,3,4,5,6,7]</a:t>
            </a:r>
          </a:p>
          <a:p>
            <a:r>
              <a:rPr lang="en-US" altLang="ko-KR" dirty="0" smtClean="0"/>
              <a:t>plt.plot(x,</a:t>
            </a:r>
            <a:r>
              <a:rPr lang="ko-KR" altLang="en-US" dirty="0" smtClean="0"/>
              <a:t> </a:t>
            </a:r>
            <a:r>
              <a:rPr lang="en-US" altLang="ko-KR" dirty="0" smtClean="0"/>
              <a:t>me,</a:t>
            </a:r>
            <a:r>
              <a:rPr lang="ko-KR" altLang="en-US" dirty="0" smtClean="0"/>
              <a:t> </a:t>
            </a:r>
            <a:r>
              <a:rPr lang="en-US" altLang="ko-KR" dirty="0" smtClean="0"/>
              <a:t>label='me', </a:t>
            </a:r>
            <a:r>
              <a:rPr lang="en-US" altLang="ko-KR" dirty="0"/>
              <a:t>c='r</a:t>
            </a:r>
            <a:r>
              <a:rPr lang="en-US" altLang="ko-KR" dirty="0" smtClean="0"/>
              <a:t>',</a:t>
            </a:r>
            <a:r>
              <a:rPr lang="ko-KR" altLang="en-US" dirty="0" smtClean="0"/>
              <a:t> </a:t>
            </a:r>
            <a:r>
              <a:rPr lang="en-US" altLang="ko-KR" dirty="0" smtClean="0"/>
              <a:t>lw=4</a:t>
            </a:r>
            <a:r>
              <a:rPr lang="en-US" altLang="ko-KR" dirty="0"/>
              <a:t>, ls</a:t>
            </a:r>
            <a:r>
              <a:rPr lang="en-US" altLang="ko-KR" dirty="0" smtClean="0"/>
              <a:t>=':')</a:t>
            </a:r>
          </a:p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#plt.legend()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/>
              <a:t>plt.show()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2937" y="2008209"/>
            <a:ext cx="45243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405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그래프 꾸미기 도구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꾸미기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1987" y="1805359"/>
            <a:ext cx="4467225" cy="187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7038" y="1805359"/>
            <a:ext cx="4748561" cy="47919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602" y="4074367"/>
            <a:ext cx="5500797" cy="258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day</a:t>
            </a:r>
            <a:r>
              <a:rPr lang="en-US" altLang="ko-KR" dirty="0"/>
              <a:t>=["Monday", "Tuesday", "Wednesday", "Thursday", "Friday", "Saturday", "Sunday</a:t>
            </a:r>
            <a:r>
              <a:rPr lang="en-US" altLang="ko-KR" dirty="0" smtClean="0"/>
              <a:t>"]</a:t>
            </a:r>
            <a:endParaRPr lang="en-US" altLang="ko-KR" dirty="0"/>
          </a:p>
          <a:p>
            <a:r>
              <a:rPr lang="en-US" altLang="ko-KR" dirty="0"/>
              <a:t>plt.bar(x,me,label='me', color='b')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plt.suptitle</a:t>
            </a:r>
            <a:r>
              <a:rPr lang="en-US" altLang="ko-KR" dirty="0">
                <a:solidFill>
                  <a:srgbClr val="FF0000"/>
                </a:solidFill>
              </a:rPr>
              <a:t>('My Kcal')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plt.xlabel('day')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plt.ylabel('Kcal')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plt.xticks(x, day, rotation='vertical')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plt.legend()</a:t>
            </a:r>
          </a:p>
          <a:p>
            <a:r>
              <a:rPr lang="en-US" altLang="ko-KR" dirty="0"/>
              <a:t>plt.show()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19532" y="2408663"/>
            <a:ext cx="568712" cy="18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519532" y="6229814"/>
            <a:ext cx="568712" cy="1895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08596" y="4035718"/>
            <a:ext cx="215589" cy="4024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0078" y="2814629"/>
            <a:ext cx="672789" cy="352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62800" y="5609868"/>
            <a:ext cx="3263590" cy="6199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0689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다중 막대 그래프 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74994" y="1263151"/>
            <a:ext cx="6177658" cy="5184576"/>
          </a:xfrm>
        </p:spPr>
        <p:txBody>
          <a:bodyPr/>
          <a:lstStyle/>
          <a:p>
            <a:r>
              <a:rPr lang="ko-KR" altLang="en-US" dirty="0" smtClean="0"/>
              <a:t>파이썬 프로그램 </a:t>
            </a:r>
            <a:r>
              <a:rPr lang="en-US" altLang="ko-KR" dirty="0" smtClean="0"/>
              <a:t>: </a:t>
            </a:r>
            <a:r>
              <a:rPr lang="ko-KR" altLang="en-US" sz="2000" dirty="0" smtClean="0"/>
              <a:t>다중 </a:t>
            </a:r>
            <a:r>
              <a:rPr lang="ko-KR" altLang="en-US" sz="2000" dirty="0"/>
              <a:t>막대그래프를 그릴 때 유의해야 할 사항은 </a:t>
            </a:r>
            <a:r>
              <a:rPr lang="en-US" altLang="ko-KR" sz="2000" dirty="0"/>
              <a:t>x</a:t>
            </a:r>
            <a:r>
              <a:rPr lang="ko-KR" altLang="en-US" sz="2000" dirty="0"/>
              <a:t>축의 눈금이다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546" y="1946231"/>
            <a:ext cx="4869250" cy="4402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7600" y="2062603"/>
            <a:ext cx="5500797" cy="4801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matplotlib.pyplot as plt</a:t>
            </a:r>
          </a:p>
          <a:p>
            <a:endParaRPr lang="en-US" altLang="ko-KR" dirty="0"/>
          </a:p>
          <a:p>
            <a:r>
              <a:rPr lang="en-US" altLang="ko-KR" dirty="0"/>
              <a:t>me=[1950,2350, 1850, 2200, 3800, 2800, 2000]</a:t>
            </a:r>
          </a:p>
          <a:p>
            <a:r>
              <a:rPr lang="en-US" altLang="ko-KR" dirty="0"/>
              <a:t>you=[1750, 2150, 2550, 2300, 2400, 1900, 1600]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x=[1,3,5,7,9,11,13]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x2=[2,4,6,8,10,12,14]</a:t>
            </a:r>
          </a:p>
          <a:p>
            <a:r>
              <a:rPr lang="en-US" altLang="ko-KR" dirty="0"/>
              <a:t>day=["Monday", "Tuesday", "Wednesday", "Thursday", "Friday", "Saturday", "Sunday"]</a:t>
            </a:r>
          </a:p>
          <a:p>
            <a:endParaRPr lang="en-US" altLang="ko-KR" dirty="0"/>
          </a:p>
          <a:p>
            <a:r>
              <a:rPr lang="en-US" altLang="ko-KR" dirty="0"/>
              <a:t>plt</a:t>
            </a:r>
            <a:r>
              <a:rPr lang="en-US" altLang="ko-KR" dirty="0">
                <a:solidFill>
                  <a:srgbClr val="FF0000"/>
                </a:solidFill>
              </a:rPr>
              <a:t>.barh</a:t>
            </a:r>
            <a:r>
              <a:rPr lang="en-US" altLang="ko-KR" dirty="0"/>
              <a:t>(x,me,label='me', color='b')</a:t>
            </a:r>
          </a:p>
          <a:p>
            <a:r>
              <a:rPr lang="en-US" altLang="ko-KR" dirty="0"/>
              <a:t>plt.barh(x2,you,label='you', color='g')</a:t>
            </a:r>
          </a:p>
          <a:p>
            <a:r>
              <a:rPr lang="en-US" altLang="ko-KR" dirty="0"/>
              <a:t>plt.suptitle('My Kcal')</a:t>
            </a:r>
          </a:p>
          <a:p>
            <a:r>
              <a:rPr lang="en-US" altLang="ko-KR" dirty="0"/>
              <a:t>plt.xlabel('day')</a:t>
            </a:r>
          </a:p>
          <a:p>
            <a:r>
              <a:rPr lang="en-US" altLang="ko-KR" dirty="0"/>
              <a:t>plt.ylabel('Kcal')</a:t>
            </a:r>
          </a:p>
          <a:p>
            <a:r>
              <a:rPr lang="en-US" altLang="ko-KR" dirty="0"/>
              <a:t>plt.yticks(x, day, rotation='horizontal')</a:t>
            </a:r>
          </a:p>
          <a:p>
            <a:r>
              <a:rPr lang="en-US" altLang="ko-KR" dirty="0"/>
              <a:t>plt.legend()</a:t>
            </a:r>
          </a:p>
          <a:p>
            <a:r>
              <a:rPr lang="en-US" altLang="ko-KR" dirty="0"/>
              <a:t>plt.show()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238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누적 막대 그래프 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파이썬 프로그램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7597" y="1946231"/>
            <a:ext cx="5500797" cy="3693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matplotlib.pyplot as plt</a:t>
            </a:r>
          </a:p>
          <a:p>
            <a:endParaRPr lang="en-US" altLang="ko-KR" dirty="0"/>
          </a:p>
          <a:p>
            <a:r>
              <a:rPr lang="en-US" altLang="ko-KR" dirty="0"/>
              <a:t>me=[1950,2350, 1850, 2200, 3800, 2800, 2000]</a:t>
            </a:r>
          </a:p>
          <a:p>
            <a:r>
              <a:rPr lang="en-US" altLang="ko-KR" dirty="0"/>
              <a:t>you=[1750, 2150, 2550, 2300, 2400, 1900, 1600]</a:t>
            </a:r>
          </a:p>
          <a:p>
            <a:r>
              <a:rPr lang="en-US" altLang="ko-KR" dirty="0"/>
              <a:t>x=[1,3,5,7,9,11,13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plt.bar(x,me,label='me', color='b')</a:t>
            </a:r>
          </a:p>
          <a:p>
            <a:r>
              <a:rPr lang="en-US" altLang="ko-KR" dirty="0"/>
              <a:t>plt.bar(x,you,label='you', color='g',</a:t>
            </a:r>
            <a:r>
              <a:rPr lang="en-US" altLang="ko-KR" dirty="0">
                <a:solidFill>
                  <a:srgbClr val="FF0000"/>
                </a:solidFill>
              </a:rPr>
              <a:t>bottom=me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plt.suptitle('My Kcal')</a:t>
            </a:r>
          </a:p>
          <a:p>
            <a:r>
              <a:rPr lang="en-US" altLang="ko-KR" dirty="0"/>
              <a:t>plt.xlabel('day')</a:t>
            </a:r>
          </a:p>
          <a:p>
            <a:r>
              <a:rPr lang="en-US" altLang="ko-KR" dirty="0"/>
              <a:t>plt.ylabel('Kcal')</a:t>
            </a:r>
          </a:p>
          <a:p>
            <a:r>
              <a:rPr lang="en-US" altLang="ko-KR" dirty="0"/>
              <a:t>plt.legend()</a:t>
            </a:r>
          </a:p>
          <a:p>
            <a:r>
              <a:rPr lang="en-US" altLang="ko-KR" dirty="0"/>
              <a:t>plt.show()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381" y="2153757"/>
            <a:ext cx="4918612" cy="438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464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Question. gragh drawing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다음은 일주일 동안 부산의 낮 최고기온을 포함하는 리스트이다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temp = [29, 29, 28, 30, 31, 31, 32]</a:t>
            </a:r>
          </a:p>
          <a:p>
            <a:pPr lvl="1"/>
            <a:r>
              <a:rPr lang="ko-KR" altLang="en-US" dirty="0"/>
              <a:t>일주일 중 낮 기온의 최대</a:t>
            </a:r>
            <a:r>
              <a:rPr lang="en-US" altLang="ko-KR" dirty="0"/>
              <a:t>, </a:t>
            </a:r>
            <a:r>
              <a:rPr lang="ko-KR" altLang="en-US" dirty="0"/>
              <a:t>최소</a:t>
            </a:r>
            <a:r>
              <a:rPr lang="en-US" altLang="ko-KR" dirty="0"/>
              <a:t>, </a:t>
            </a:r>
            <a:r>
              <a:rPr lang="ko-KR" altLang="en-US" dirty="0"/>
              <a:t>평균을 </a:t>
            </a:r>
            <a:r>
              <a:rPr lang="en-US" altLang="ko-KR" dirty="0"/>
              <a:t>min, max, sum, len</a:t>
            </a:r>
            <a:r>
              <a:rPr lang="ko-KR" altLang="en-US" dirty="0"/>
              <a:t>함수를 이용하여 출력해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위의 문제에서 정의된 </a:t>
            </a:r>
            <a:r>
              <a:rPr lang="en-US" altLang="ko-KR" dirty="0"/>
              <a:t>temp</a:t>
            </a:r>
            <a:r>
              <a:rPr lang="ko-KR" altLang="en-US" dirty="0"/>
              <a:t>를 꺾은선 그래프로 나타내보자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정의해야 하는 그래프의 속성은 아래와 같다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선 색</a:t>
            </a:r>
            <a:r>
              <a:rPr lang="en-US" altLang="ko-KR" dirty="0"/>
              <a:t>: </a:t>
            </a:r>
            <a:r>
              <a:rPr lang="ko-KR" altLang="en-US" dirty="0"/>
              <a:t>빨간색</a:t>
            </a:r>
          </a:p>
          <a:p>
            <a:pPr lvl="1"/>
            <a:r>
              <a:rPr lang="ko-KR" altLang="en-US" dirty="0"/>
              <a:t>선 굵기</a:t>
            </a:r>
            <a:r>
              <a:rPr lang="en-US" altLang="ko-KR" dirty="0"/>
              <a:t>: 4</a:t>
            </a:r>
          </a:p>
          <a:p>
            <a:pPr lvl="1"/>
            <a:r>
              <a:rPr lang="ko-KR" altLang="en-US" dirty="0"/>
              <a:t>그래프 이름</a:t>
            </a:r>
            <a:r>
              <a:rPr lang="en-US" altLang="ko-KR" dirty="0"/>
              <a:t>: </a:t>
            </a:r>
            <a:r>
              <a:rPr lang="ko-KR" altLang="en-US" dirty="0"/>
              <a:t>이번 주 부산의 최고 낮 기온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 눈금</a:t>
            </a:r>
            <a:r>
              <a:rPr lang="en-US" altLang="ko-KR" dirty="0"/>
              <a:t>: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화</a:t>
            </a:r>
            <a:r>
              <a:rPr lang="en-US" altLang="ko-KR" dirty="0"/>
              <a:t>,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목</a:t>
            </a:r>
            <a:r>
              <a:rPr lang="en-US" altLang="ko-KR" dirty="0"/>
              <a:t>, </a:t>
            </a:r>
            <a:r>
              <a:rPr lang="ko-KR" altLang="en-US" dirty="0"/>
              <a:t>금</a:t>
            </a:r>
            <a:r>
              <a:rPr lang="en-US" altLang="ko-KR" dirty="0"/>
              <a:t>, </a:t>
            </a:r>
            <a:r>
              <a:rPr lang="ko-KR" altLang="en-US" dirty="0"/>
              <a:t>토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 이름</a:t>
            </a:r>
            <a:r>
              <a:rPr lang="en-US" altLang="ko-KR" dirty="0"/>
              <a:t>: </a:t>
            </a:r>
            <a:r>
              <a:rPr lang="ko-KR" altLang="en-US" dirty="0"/>
              <a:t>요일</a:t>
            </a:r>
          </a:p>
          <a:p>
            <a:pPr lvl="1"/>
            <a:r>
              <a:rPr lang="en-US" altLang="ko-KR" dirty="0"/>
              <a:t>y</a:t>
            </a:r>
            <a:r>
              <a:rPr lang="ko-KR" altLang="en-US" dirty="0"/>
              <a:t>축 이름</a:t>
            </a:r>
            <a:r>
              <a:rPr lang="en-US" altLang="ko-KR" dirty="0"/>
              <a:t>: </a:t>
            </a:r>
            <a:r>
              <a:rPr lang="ko-KR" altLang="en-US" dirty="0"/>
              <a:t>기온</a:t>
            </a:r>
          </a:p>
        </p:txBody>
      </p:sp>
    </p:spTree>
    <p:extLst>
      <p:ext uri="{BB962C8B-B14F-4D97-AF65-F5344CB8AC3E}">
        <p14:creationId xmlns:p14="http://schemas.microsoft.com/office/powerpoint/2010/main" xmlns="" val="405022939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테마2" id="{675822B3-3753-49F6-AF58-8CDD37E70FC7}" vid="{73D4CB72-EB42-488E-BC74-BFA3176FBC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971</TotalTime>
  <Words>605</Words>
  <Application>Microsoft Office PowerPoint</Application>
  <PresentationFormat>사용자 지정</PresentationFormat>
  <Paragraphs>118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테마2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Question. gragh drawing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pnu</dc:creator>
  <cp:lastModifiedBy>602-PC</cp:lastModifiedBy>
  <cp:revision>84</cp:revision>
  <dcterms:created xsi:type="dcterms:W3CDTF">2017-08-31T08:29:54Z</dcterms:created>
  <dcterms:modified xsi:type="dcterms:W3CDTF">2018-07-27T00:25:23Z</dcterms:modified>
</cp:coreProperties>
</file>