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9" r:id="rId8"/>
    <p:sldId id="280" r:id="rId9"/>
    <p:sldId id="284" r:id="rId10"/>
    <p:sldId id="285" r:id="rId11"/>
    <p:sldId id="267" r:id="rId12"/>
    <p:sldId id="268" r:id="rId13"/>
    <p:sldId id="291" r:id="rId14"/>
    <p:sldId id="292" r:id="rId15"/>
    <p:sldId id="293" r:id="rId16"/>
    <p:sldId id="294" r:id="rId17"/>
    <p:sldId id="296" r:id="rId18"/>
    <p:sldId id="275" r:id="rId19"/>
    <p:sldId id="286" r:id="rId20"/>
    <p:sldId id="276" r:id="rId21"/>
    <p:sldId id="277" r:id="rId22"/>
    <p:sldId id="290" r:id="rId23"/>
    <p:sldId id="278" r:id="rId24"/>
    <p:sldId id="288" r:id="rId25"/>
    <p:sldId id="297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직사각형 28"/>
          <p:cNvSpPr/>
          <p:nvPr/>
        </p:nvSpPr>
        <p:spPr>
          <a:xfrm>
            <a:off x="3311691" y="2132856"/>
            <a:ext cx="8880309" cy="230425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3712" y="2274442"/>
            <a:ext cx="8448939" cy="2018655"/>
          </a:xfrm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3942" y="4725144"/>
            <a:ext cx="8451851" cy="151216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016224" y="2132856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5" name="직사각형 64"/>
          <p:cNvSpPr/>
          <p:nvPr/>
        </p:nvSpPr>
        <p:spPr>
          <a:xfrm>
            <a:off x="2688299" y="2132856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9" name="직사각형 68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0" name="직사각형 69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1" name="직사각형 70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2" name="직사각형 71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3" name="직사각형 72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4" name="직사각형 73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7" name="직사각형 76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2688000" y="155880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9" name="직사각형 78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0" name="직사각형 79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52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58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120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1660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10062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6191251" y="1412776"/>
            <a:ext cx="5755051" cy="518457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221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4" hasCustomPrompt="1"/>
          </p:nvPr>
        </p:nvSpPr>
        <p:spPr>
          <a:xfrm>
            <a:off x="6191251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74980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022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3" hasCustomPrompt="1"/>
          </p:nvPr>
        </p:nvSpPr>
        <p:spPr>
          <a:xfrm>
            <a:off x="239349" y="1916832"/>
            <a:ext cx="5755051" cy="468052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540000" algn="l"/>
                <a:tab pos="1080000" algn="l"/>
                <a:tab pos="1620000" algn="l"/>
                <a:tab pos="2160000" algn="l"/>
              </a:tabLst>
              <a:defRPr lang="ko-KR" altLang="en-US" sz="1500" kern="1200" spc="-100" baseline="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>
              <a:buNone/>
              <a:defRPr sz="2000"/>
            </a:lvl2pPr>
            <a:lvl3pPr>
              <a:buNone/>
              <a:defRPr sz="1600"/>
            </a:lvl3pPr>
            <a:lvl4pPr>
              <a:buNone/>
              <a:defRPr sz="1200"/>
            </a:lvl4pPr>
            <a:lvl5pPr>
              <a:buNone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7145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11691" y="2708920"/>
            <a:ext cx="8880309" cy="17281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직사각형 9"/>
          <p:cNvSpPr/>
          <p:nvPr/>
        </p:nvSpPr>
        <p:spPr>
          <a:xfrm>
            <a:off x="1344149" y="2708920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016224" y="2708920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2688299" y="2708920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344149" y="3284984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672075" y="3284984"/>
            <a:ext cx="672000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0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직사각형 15"/>
          <p:cNvSpPr/>
          <p:nvPr/>
        </p:nvSpPr>
        <p:spPr>
          <a:xfrm>
            <a:off x="2016224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2688299" y="3284984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직사각형 17"/>
          <p:cNvSpPr/>
          <p:nvPr/>
        </p:nvSpPr>
        <p:spPr>
          <a:xfrm>
            <a:off x="134414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672075" y="3861048"/>
            <a:ext cx="6720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1" name="직사각형 20"/>
          <p:cNvSpPr/>
          <p:nvPr/>
        </p:nvSpPr>
        <p:spPr>
          <a:xfrm>
            <a:off x="2016224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688299" y="3861048"/>
            <a:ext cx="672000" cy="5760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1638" y="2852936"/>
            <a:ext cx="9121013" cy="1440160"/>
          </a:xfrm>
        </p:spPr>
        <p:txBody>
          <a:bodyPr anchor="t">
            <a:normAutofit/>
          </a:bodyPr>
          <a:lstStyle>
            <a:lvl1pPr algn="l">
              <a:defRPr sz="34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831638" y="4725144"/>
            <a:ext cx="9121013" cy="108012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456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93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8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412776"/>
            <a:ext cx="11713301" cy="5184576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51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39350" y="1916832"/>
            <a:ext cx="11713301" cy="468052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43912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239350" y="1412776"/>
            <a:ext cx="11713301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63372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239349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412776"/>
            <a:ext cx="5755051" cy="5184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9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39349" y="1412776"/>
            <a:ext cx="5757168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239349" y="1916833"/>
            <a:ext cx="5757168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412776"/>
            <a:ext cx="5759284" cy="432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93367" y="1916833"/>
            <a:ext cx="5759284" cy="46805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4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116632"/>
            <a:ext cx="12192001" cy="144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직사각형 18"/>
          <p:cNvSpPr/>
          <p:nvPr/>
        </p:nvSpPr>
        <p:spPr>
          <a:xfrm>
            <a:off x="0" y="44624"/>
            <a:ext cx="384000" cy="2880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9350" y="332656"/>
            <a:ext cx="11713301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350" y="1412776"/>
            <a:ext cx="11713301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349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6D72-8FB0-407B-9B52-5188F5202ABC}" type="datetimeFigureOut">
              <a:rPr lang="ko-KR" altLang="en-US" smtClean="0"/>
              <a:t>2017-12-01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617246"/>
            <a:ext cx="3860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07851" y="6617246"/>
            <a:ext cx="284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7D70-B257-4C84-A402-53C17AF0099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2021" y="116632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288032" y="116632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" name="직사각형 11"/>
          <p:cNvSpPr/>
          <p:nvPr/>
        </p:nvSpPr>
        <p:spPr>
          <a:xfrm>
            <a:off x="96011" y="188640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직사각형 12"/>
          <p:cNvSpPr/>
          <p:nvPr/>
        </p:nvSpPr>
        <p:spPr>
          <a:xfrm>
            <a:off x="192021" y="188640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4" name="직사각형 13"/>
          <p:cNvSpPr/>
          <p:nvPr/>
        </p:nvSpPr>
        <p:spPr>
          <a:xfrm>
            <a:off x="288033" y="188640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96012" y="260648"/>
            <a:ext cx="96011" cy="72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0" y="116632"/>
            <a:ext cx="96011" cy="720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288032" y="44624"/>
            <a:ext cx="96011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3" name="직사각형 22"/>
          <p:cNvSpPr/>
          <p:nvPr/>
        </p:nvSpPr>
        <p:spPr>
          <a:xfrm>
            <a:off x="1" y="1268761"/>
            <a:ext cx="12192000" cy="457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75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20000"/>
        <a:buFont typeface="Wingdings" pitchFamily="2" charset="2"/>
        <a:buChar char="§"/>
        <a:defRPr lang="ko-KR" alt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5750" algn="l" defTabSz="914400" rtl="0" eaLnBrk="1" latinLnBrk="1" hangingPunct="1">
        <a:spcBef>
          <a:spcPct val="20000"/>
        </a:spcBef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28600" algn="l" defTabSz="914400" rtl="0" eaLnBrk="1" latinLnBrk="1" hangingPunct="1">
        <a:spcBef>
          <a:spcPct val="200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spcBef>
          <a:spcPct val="20000"/>
        </a:spcBef>
        <a:buSzPct val="80000"/>
        <a:buFont typeface="Wingdings" pitchFamily="2" charset="2"/>
        <a:buChar char="ü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ews.naver.com/main/read.nhn?mode=LSD&amp;mid=shm&amp;sid1=105&amp;oid=001&amp;aid=0009371396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ic.naver.com/webtoon/list.nhn?titleId=662774&amp;weekday=wed" TargetMode="External"/><Relationship Id="rId2" Type="http://schemas.openxmlformats.org/officeDocument/2006/relationships/hyperlink" Target="http://comic.naver.com/webtoon/weekday.nhn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verwatch.inven.co.k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finance.naver.com/item/main.nhn?code=00066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hyperlink" Target="https://home.openweathermap.org/api_keys" TargetMode="External"/><Relationship Id="rId7" Type="http://schemas.openxmlformats.org/officeDocument/2006/relationships/image" Target="../media/image22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인터넷 정보 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 예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80380"/>
              </p:ext>
            </p:extLst>
          </p:nvPr>
        </p:nvGraphicFramePr>
        <p:xfrm>
          <a:off x="1280160" y="1874685"/>
          <a:ext cx="6832333" cy="113309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속성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18059"/>
              </p:ext>
            </p:extLst>
          </p:nvPr>
        </p:nvGraphicFramePr>
        <p:xfrm>
          <a:off x="1280160" y="3171944"/>
          <a:ext cx="7620000" cy="2327148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5613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nameList=soup.find_all(title=‘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name in nameList: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print(name.get_text()}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print(name[‘href’]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i="0" u="none" strike="noStrike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print(name[‘title’]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314">
                <a:tc>
                  <a:txBody>
                    <a:bodyPr/>
                    <a:lstStyle/>
                    <a:p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22660"/>
              </p:ext>
            </p:extLst>
          </p:nvPr>
        </p:nvGraphicFramePr>
        <p:xfrm>
          <a:off x="1280160" y="5669063"/>
          <a:ext cx="6832333" cy="113309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유튜브로 이동하기</a:t>
                      </a:r>
                      <a:endParaRPr lang="en-US" altLang="ko-KR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https://www.youtube.com</a:t>
                      </a:r>
                    </a:p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3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4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 기사 본문 </a:t>
            </a:r>
            <a:r>
              <a:rPr lang="ko-KR" altLang="en-US" dirty="0" smtClean="0"/>
              <a:t>발췌하기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351" y="1412776"/>
            <a:ext cx="7566504" cy="5184576"/>
          </a:xfrm>
        </p:spPr>
        <p:txBody>
          <a:bodyPr/>
          <a:lstStyle/>
          <a:p>
            <a:r>
              <a:rPr lang="ko-KR" altLang="en-US" dirty="0" smtClean="0"/>
              <a:t>인터넷 기사에서 본문 발췌하기 과정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news.naver.com/main/read.nhn?mode=LSD&amp;mid=shm&amp;sid1=105&amp;oid=001&amp;aid=0009371396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소스 보기</a:t>
            </a:r>
            <a:endParaRPr lang="ko-KR" altLang="en-US" dirty="0"/>
          </a:p>
        </p:txBody>
      </p:sp>
      <p:pic>
        <p:nvPicPr>
          <p:cNvPr id="4" name="_x195096920" descr="EMB0000254c0d7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23" y="1412776"/>
            <a:ext cx="411369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195099640" descr="EMB0000254c0d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0"/>
          <a:stretch>
            <a:fillRect/>
          </a:stretch>
        </p:blipFill>
        <p:spPr bwMode="auto">
          <a:xfrm>
            <a:off x="926157" y="3272312"/>
            <a:ext cx="6879698" cy="1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기사 본문 발췌하기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기사 본문 가져오는 프로그램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77444"/>
              </p:ext>
            </p:extLst>
          </p:nvPr>
        </p:nvGraphicFramePr>
        <p:xfrm>
          <a:off x="1691679" y="1916832"/>
          <a:ext cx="10260971" cy="4836414"/>
        </p:xfrm>
        <a:graphic>
          <a:graphicData uri="http://schemas.openxmlformats.org/drawingml/2006/table">
            <a:tbl>
              <a:tblPr/>
              <a:tblGrid>
                <a:gridCol w="102609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urllib.request import urlopen   #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크롤링을 할 때 가장 기본적으로 사용하는 기능들을 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import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bs4 import BeautifulSoup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URL = ＇http://news.naver.com/main/read.nhn?mode=LSD&amp;mid=shm&amp;\            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sid1=105&amp;oid=001&amp;aid=0009371396‘     #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주소표시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한문장으로 표시하는 방법</a:t>
                      </a: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 ‘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\’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집어넣어</a:t>
                      </a: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html = urlopen(URL)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soup = BeautifulSoup(html, 'lxml')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contents=soup.find_all(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'div', {'id':'articleBodyContents'}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text = ''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for item in contents:       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text = text + item.get_text()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print(text)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3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게시판 글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게시글 제목 가져오기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comic.naver.com/webtoon/weekday.nhn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소스 보기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게시물 제목 가져오는 프로그램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34157"/>
              </p:ext>
            </p:extLst>
          </p:nvPr>
        </p:nvGraphicFramePr>
        <p:xfrm>
          <a:off x="888089" y="2705472"/>
          <a:ext cx="5915105" cy="2779014"/>
        </p:xfrm>
        <a:graphic>
          <a:graphicData uri="http://schemas.openxmlformats.org/drawingml/2006/table">
            <a:tbl>
              <a:tblPr/>
              <a:tblGrid>
                <a:gridCol w="59151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pt-B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href="/webtoon/list.nhn?titleId=626907&amp;weekday=wed" </a:t>
                      </a:r>
                    </a:p>
                    <a:p>
                      <a:pPr fontAlgn="base" latinLnBrk="1"/>
                      <a:r>
                        <a:rPr lang="pt-B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onclick="clickcr(this,'thm*w.tit','','1',event)" class="title" title="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복학왕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복학왕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B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a&gt;</a:t>
                      </a:r>
                    </a:p>
                    <a:p>
                      <a:pPr fontAlgn="base" latinLnBrk="1"/>
                      <a:endParaRPr lang="pt-BR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href="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/webtoon/list.nhn?titleId=662774&amp;weekday=wed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onclick="clickcr(this,'thm*w.tit','','2',event)" class="title" title="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고수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032105" y="2732631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32105" y="4408163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260590" y="3501603"/>
            <a:ext cx="1382790" cy="3871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20404" y="4886801"/>
            <a:ext cx="1382790" cy="3871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6278"/>
              </p:ext>
            </p:extLst>
          </p:nvPr>
        </p:nvGraphicFramePr>
        <p:xfrm>
          <a:off x="6947209" y="2705472"/>
          <a:ext cx="5149457" cy="3693414"/>
        </p:xfrm>
        <a:graphic>
          <a:graphicData uri="http://schemas.openxmlformats.org/drawingml/2006/table">
            <a:tbl>
              <a:tblPr/>
              <a:tblGrid>
                <a:gridCol w="5149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urllib.request import urlopen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bs4 import BeautifulSoup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html = urlopen('http://comic.naver.com/webtoon/weekday.nhn')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soup = BeautifulSoup(html, 'lxml')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titles = soup.find_all(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'a', {'class':'title'}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for title in titles: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print(title.get_text())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5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게시판 글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게시글 본문 읽어오기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overwatch.inven.co.kr</a:t>
            </a:r>
            <a:r>
              <a:rPr lang="ko-KR" altLang="en-US" dirty="0" smtClean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질문과 답변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751519" y="2291111"/>
            <a:ext cx="7133923" cy="4306241"/>
            <a:chOff x="1751519" y="2291111"/>
            <a:chExt cx="7133923" cy="4306241"/>
          </a:xfrm>
        </p:grpSpPr>
        <p:pic>
          <p:nvPicPr>
            <p:cNvPr id="5" name="_x188577808" descr="EMB0000254c0d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9" y="2291111"/>
              <a:ext cx="7133923" cy="290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_x195097480" descr="EMB0000254c0d9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519" y="5445224"/>
              <a:ext cx="5842781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6506133" y="5453513"/>
              <a:ext cx="590143" cy="2978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3160740" y="4920662"/>
              <a:ext cx="390979" cy="2727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8" idx="5"/>
              <a:endCxn id="7" idx="1"/>
            </p:cNvCxnSpPr>
            <p:nvPr/>
          </p:nvCxnSpPr>
          <p:spPr>
            <a:xfrm>
              <a:off x="3494461" y="5153482"/>
              <a:ext cx="3098096" cy="3436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97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게시판 글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게시글 본문 읽어오기</a:t>
            </a:r>
            <a:endParaRPr lang="en-US" altLang="ko-KR" dirty="0"/>
          </a:p>
          <a:p>
            <a:pPr lvl="1"/>
            <a:r>
              <a:rPr lang="ko-KR" altLang="en-US" dirty="0"/>
              <a:t>게시글의 종류가 </a:t>
            </a:r>
            <a:r>
              <a:rPr lang="en-US" altLang="ko-KR" dirty="0"/>
              <a:t>[</a:t>
            </a:r>
            <a:r>
              <a:rPr lang="ko-KR" altLang="en-US" dirty="0"/>
              <a:t>시스템</a:t>
            </a:r>
            <a:r>
              <a:rPr lang="en-US" altLang="ko-KR" dirty="0"/>
              <a:t>]</a:t>
            </a:r>
            <a:r>
              <a:rPr lang="ko-KR" altLang="en-US" dirty="0"/>
              <a:t>일 경우만 내용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실제 게시판 </a:t>
            </a:r>
            <a:r>
              <a:rPr lang="en-US" altLang="ko-KR" dirty="0"/>
              <a:t>HTML </a:t>
            </a:r>
            <a:r>
              <a:rPr lang="ko-KR" altLang="en-US" dirty="0"/>
              <a:t>소스 내용 </a:t>
            </a:r>
            <a:r>
              <a:rPr lang="ko-KR" altLang="en-US" dirty="0" smtClean="0"/>
              <a:t>일부</a:t>
            </a:r>
            <a:endParaRPr lang="ko-KR" altLang="en-US" dirty="0"/>
          </a:p>
        </p:txBody>
      </p:sp>
      <p:pic>
        <p:nvPicPr>
          <p:cNvPr id="4" name="_x188577808" descr="EMB0000254c0d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63" y="332656"/>
            <a:ext cx="5018088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49441"/>
              </p:ext>
            </p:extLst>
          </p:nvPr>
        </p:nvGraphicFramePr>
        <p:xfrm>
          <a:off x="1295636" y="2314480"/>
          <a:ext cx="6552728" cy="1681734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대략적인 코드구조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for: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게시글의 종류가 시스템이라면 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게시글의 번호와 내용을 출력</a:t>
                      </a:r>
                    </a:p>
                    <a:p>
                      <a:pPr fontAlgn="base" latinLnBrk="1"/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넘어감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81845"/>
              </p:ext>
            </p:extLst>
          </p:nvPr>
        </p:nvGraphicFramePr>
        <p:xfrm>
          <a:off x="1331640" y="4853794"/>
          <a:ext cx="6552728" cy="1133094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class="articleCategory"&gt;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]&amp;nbsp;							</a:t>
                      </a:r>
                    </a:p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&lt;/div&gt;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63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글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게시글 본문 읽어오기</a:t>
            </a:r>
            <a:endParaRPr lang="en-US" altLang="ko-KR" dirty="0"/>
          </a:p>
          <a:p>
            <a:pPr lvl="1"/>
            <a:r>
              <a:rPr lang="ko-KR" altLang="en-US" dirty="0"/>
              <a:t>필요 모듈 로드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게시글 주소 만들기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가져와 원하는 내용 추출하기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2605" y="3840180"/>
          <a:ext cx="7272808" cy="767334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for i in range(26744, 26754):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600" kern="0" spc="-10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URL = 'http://www.inven.co.kr/board/powerbbs.php?come_idx=4676&amp;l='+str(i)</a:t>
                      </a:r>
                      <a:endParaRPr lang="en-US" sz="1600" kern="0" spc="-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0196"/>
              </p:ext>
            </p:extLst>
          </p:nvPr>
        </p:nvGraphicFramePr>
        <p:xfrm>
          <a:off x="1042605" y="2291221"/>
          <a:ext cx="5148326" cy="767334"/>
        </p:xfrm>
        <a:graphic>
          <a:graphicData uri="http://schemas.openxmlformats.org/drawingml/2006/table">
            <a:tbl>
              <a:tblPr/>
              <a:tblGrid>
                <a:gridCol w="5148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urllib.request import urlopen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bs4 import BeautifulSoup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65413"/>
              </p:ext>
            </p:extLst>
          </p:nvPr>
        </p:nvGraphicFramePr>
        <p:xfrm>
          <a:off x="1042605" y="5258170"/>
          <a:ext cx="5904656" cy="1133094"/>
        </p:xfrm>
        <a:graphic>
          <a:graphicData uri="http://schemas.openxmlformats.org/drawingml/2006/table">
            <a:tbl>
              <a:tblPr/>
              <a:tblGrid>
                <a:gridCol w="5904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html = urlopen(URL)    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soup = BeautifulSoup(html, 'lxml')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contents=soup.find_all('div', {"class":"articleCategory"})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4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글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 글 가져오기 프로그램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8755"/>
            <a:ext cx="12192001" cy="50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1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</a:t>
            </a:r>
            <a:r>
              <a:rPr lang="ko-KR" altLang="en-US" dirty="0" smtClean="0"/>
              <a:t>읽어오기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60" y="332656"/>
            <a:ext cx="5664620" cy="28792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566" y="1313101"/>
            <a:ext cx="4248150" cy="22383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주식 정보 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finance.naver.com/item/main.nhn?code=000660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소스 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41" y="3651151"/>
            <a:ext cx="3618222" cy="274341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520745" y="4307755"/>
            <a:ext cx="412596" cy="3319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260" y="5521802"/>
            <a:ext cx="2914650" cy="10001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8947939" y="5926097"/>
            <a:ext cx="236321" cy="19153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636" y="3126667"/>
            <a:ext cx="5739329" cy="34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읽어오기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조건을 만족하는 가장 처음 나오는 부분만 들고 온다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222354"/>
            <a:ext cx="9754293" cy="38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</a:t>
            </a:r>
            <a:r>
              <a:rPr lang="en-US" altLang="ko-KR" dirty="0" smtClean="0"/>
              <a:t>(Crawling)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크롤링</a:t>
            </a:r>
            <a:endParaRPr lang="en-US" altLang="ko-KR" dirty="0" smtClean="0"/>
          </a:p>
          <a:p>
            <a:pPr lvl="1"/>
            <a:r>
              <a:rPr lang="ko-KR" altLang="en-US" dirty="0"/>
              <a:t>인터넷상의 다양한 문서를 수집하고 수집한 문서를 사용자의 요구에 맞게 분류</a:t>
            </a:r>
            <a:endParaRPr lang="en-US" altLang="ko-KR" kern="0" spc="-150" dirty="0">
              <a:solidFill>
                <a:srgbClr val="C00000"/>
              </a:solidFill>
              <a:latin typeface="굴림"/>
              <a:ea typeface="굴림"/>
            </a:endParaRPr>
          </a:p>
          <a:p>
            <a:pPr lvl="1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126416" y="2440341"/>
            <a:ext cx="10905750" cy="3881123"/>
            <a:chOff x="1126416" y="2440341"/>
            <a:chExt cx="10905750" cy="3881123"/>
          </a:xfrm>
        </p:grpSpPr>
        <p:pic>
          <p:nvPicPr>
            <p:cNvPr id="4" name="_x211673656" descr="EMB00002f84596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416" y="2440341"/>
              <a:ext cx="7532273" cy="388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950952" y="2833480"/>
              <a:ext cx="3538736" cy="19389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검색사이트에서</a:t>
              </a:r>
              <a:r>
                <a:rPr lang="en-US" altLang="ko-KR" sz="2400" dirty="0" smtClean="0"/>
                <a:t> </a:t>
              </a:r>
              <a:r>
                <a:rPr lang="ko-KR" altLang="en-US" sz="2400" dirty="0" smtClean="0"/>
                <a:t>활용</a:t>
              </a:r>
              <a:endParaRPr lang="en-US" altLang="ko-KR" sz="24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dirty="0" smtClean="0"/>
                <a:t>국내 유명 게임업체는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ko-KR" altLang="en-US" sz="2400" dirty="0" smtClean="0"/>
                <a:t>파이썬으로 크롤링 구현하여 사용자 요구</a:t>
              </a:r>
              <a:r>
                <a:rPr lang="ko-KR" altLang="en-US" sz="2400" dirty="0"/>
                <a:t>를</a:t>
              </a:r>
              <a:r>
                <a:rPr lang="ko-KR" altLang="en-US" sz="2400" dirty="0" smtClean="0"/>
                <a:t> 빠르게 반영</a:t>
              </a:r>
              <a:endParaRPr lang="ko-KR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98673" y="5151863"/>
              <a:ext cx="3133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Ref. pub crawling</a:t>
              </a:r>
            </a:p>
            <a:p>
              <a:r>
                <a:rPr lang="ko-KR" altLang="en-US" dirty="0"/>
                <a:t>여러 술집을 차례차례 다니며 술을 </a:t>
              </a:r>
              <a:r>
                <a:rPr lang="ko-KR" altLang="en-US" dirty="0" smtClean="0"/>
                <a:t>마시기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술집 순례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20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읽어오기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OWM(OpenWeatherMap)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openweathermap.org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PyOWM</a:t>
            </a:r>
            <a:r>
              <a:rPr lang="ko-KR" altLang="en-US" dirty="0" smtClean="0"/>
              <a:t> 패키지 사용하기</a:t>
            </a:r>
            <a:endParaRPr lang="en-US" altLang="ko-KR" dirty="0" smtClean="0"/>
          </a:p>
          <a:p>
            <a:pPr lvl="1"/>
            <a:r>
              <a:rPr lang="en-US" altLang="ko-KR" dirty="0"/>
              <a:t>OWM</a:t>
            </a:r>
            <a:r>
              <a:rPr lang="ko-KR" altLang="en-US" dirty="0"/>
              <a:t>에서 제공하는 데이터 사용의 허가를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OWM</a:t>
            </a:r>
            <a:r>
              <a:rPr lang="ko-KR" altLang="en-US" dirty="0" smtClean="0"/>
              <a:t> 홈페이지 접속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API </a:t>
            </a:r>
            <a:r>
              <a:rPr lang="ko-KR" altLang="en-US" dirty="0" smtClean="0"/>
              <a:t>탭</a:t>
            </a:r>
            <a:r>
              <a:rPr lang="ko-KR" altLang="en-US" dirty="0"/>
              <a:t>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Current weather data” </a:t>
            </a:r>
            <a:r>
              <a:rPr lang="ko-KR" altLang="en-US" dirty="0"/>
              <a:t>항목의 </a:t>
            </a:r>
            <a:r>
              <a:rPr lang="en-US" altLang="ko-KR" dirty="0"/>
              <a:t>Subscribe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lvl="2"/>
            <a:r>
              <a:rPr lang="en-US" altLang="ko-KR" dirty="0"/>
              <a:t>Free </a:t>
            </a:r>
            <a:r>
              <a:rPr lang="ko-KR" altLang="en-US" dirty="0"/>
              <a:t>항목의 “</a:t>
            </a:r>
            <a:r>
              <a:rPr lang="en-US" altLang="ko-KR" dirty="0"/>
              <a:t>GetAPI key and Start”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“Sing UP”</a:t>
            </a:r>
            <a:r>
              <a:rPr lang="ko-KR" altLang="en-US" dirty="0" smtClean="0"/>
              <a:t> 버튼을 눌러 회원 가입</a:t>
            </a:r>
            <a:endParaRPr lang="en-US" altLang="ko-KR" dirty="0" smtClean="0"/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My Home”</a:t>
            </a:r>
            <a:r>
              <a:rPr lang="ko-KR" altLang="en-US" dirty="0"/>
              <a:t>에서 “</a:t>
            </a:r>
            <a:r>
              <a:rPr lang="en-US" altLang="ko-KR" dirty="0"/>
              <a:t>API keys”</a:t>
            </a:r>
            <a:r>
              <a:rPr lang="ko-KR" altLang="en-US" dirty="0"/>
              <a:t>를 </a:t>
            </a:r>
            <a:r>
              <a:rPr lang="ko-KR" altLang="en-US" dirty="0" smtClean="0"/>
              <a:t>선택 또는</a:t>
            </a:r>
            <a:endParaRPr lang="en-US" altLang="ko-KR" dirty="0" smtClean="0"/>
          </a:p>
          <a:p>
            <a:pPr marL="671400" lvl="2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home.openweathermap.org/api_keys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pPr marL="671400" lvl="2" indent="0">
              <a:buNone/>
            </a:pPr>
            <a:r>
              <a:rPr lang="en-US" altLang="ko-KR" dirty="0" smtClean="0"/>
              <a:t>Key</a:t>
            </a:r>
            <a:r>
              <a:rPr lang="ko-KR" altLang="en-US" dirty="0" smtClean="0"/>
              <a:t> 항목에서 나의 </a:t>
            </a:r>
            <a:r>
              <a:rPr lang="ko-KR" altLang="en-US" dirty="0"/>
              <a:t>키를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93" y="1412776"/>
            <a:ext cx="6220058" cy="1236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453" y="2727521"/>
            <a:ext cx="4928839" cy="179520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648" y="4701790"/>
            <a:ext cx="5645421" cy="93403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6478858" y="5780434"/>
            <a:ext cx="3034874" cy="97720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4756" y="6034949"/>
            <a:ext cx="2307244" cy="60175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263" y="6201318"/>
            <a:ext cx="3152078" cy="65668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188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읽어오기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PyOWM</a:t>
            </a:r>
            <a:r>
              <a:rPr lang="ko-KR" altLang="en-US" dirty="0"/>
              <a:t> 패키지 사용하기</a:t>
            </a:r>
            <a:endParaRPr lang="en-US" altLang="ko-KR" dirty="0"/>
          </a:p>
          <a:p>
            <a:pPr lvl="1"/>
            <a:r>
              <a:rPr lang="en-US" altLang="ko-KR" dirty="0" smtClean="0"/>
              <a:t>PyOWM</a:t>
            </a:r>
            <a:r>
              <a:rPr lang="ko-KR" altLang="en-US" dirty="0" smtClean="0"/>
              <a:t> 설치하기</a:t>
            </a:r>
            <a:endParaRPr lang="en-US" altLang="ko-KR" dirty="0" smtClean="0"/>
          </a:p>
          <a:p>
            <a:pPr marL="362250" lvl="1" indent="0">
              <a:buNone/>
            </a:pPr>
            <a:r>
              <a:rPr lang="ko-KR" altLang="en-US" dirty="0" smtClean="0"/>
              <a:t>   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부산의 현재 날씨 가져오기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7" y="2655848"/>
            <a:ext cx="6448425" cy="243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7064" y="3066579"/>
            <a:ext cx="4293219" cy="223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82800"/>
              </p:ext>
            </p:extLst>
          </p:nvPr>
        </p:nvGraphicFramePr>
        <p:xfrm>
          <a:off x="953777" y="2296463"/>
          <a:ext cx="8169199" cy="310134"/>
        </p:xfrm>
        <a:graphic>
          <a:graphicData uri="http://schemas.openxmlformats.org/drawingml/2006/table">
            <a:tbl>
              <a:tblPr/>
              <a:tblGrid>
                <a:gridCol w="81691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(C:\Anaconda3) C:\Users\pnu&gt;python -m pip install pyowm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528538"/>
              </p:ext>
            </p:extLst>
          </p:nvPr>
        </p:nvGraphicFramePr>
        <p:xfrm>
          <a:off x="4701508" y="3557089"/>
          <a:ext cx="5669127" cy="2230374"/>
        </p:xfrm>
        <a:graphic>
          <a:graphicData uri="http://schemas.openxmlformats.org/drawingml/2006/table">
            <a:tbl>
              <a:tblPr/>
              <a:tblGrid>
                <a:gridCol w="56691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pyowm import OWM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API_key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= '4429*********************************'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owm = OWM(API_key)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obs = owm.weather_at_place('Busan')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w = obs.get_weather()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print('Busan :', 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w.get_temperature(unit='celsius')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185" y="1748997"/>
            <a:ext cx="2924175" cy="22002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7479533" y="3949273"/>
            <a:ext cx="1575258" cy="16221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999" y="5909811"/>
            <a:ext cx="7286625" cy="4286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18771" y="5909811"/>
            <a:ext cx="6088566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842863" y="5695499"/>
            <a:ext cx="193557" cy="1963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91" y="6383039"/>
            <a:ext cx="5389762" cy="3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읽어오기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런던 날씨 예측하기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timeutils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6301"/>
          <a:stretch/>
        </p:blipFill>
        <p:spPr>
          <a:xfrm>
            <a:off x="6603209" y="1811553"/>
            <a:ext cx="5797620" cy="2637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9" y="1811553"/>
            <a:ext cx="6393916" cy="50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인터넷에서 정보 읽어오기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22738"/>
              </p:ext>
            </p:extLst>
          </p:nvPr>
        </p:nvGraphicFramePr>
        <p:xfrm>
          <a:off x="6234546" y="1729047"/>
          <a:ext cx="5916820" cy="4763548"/>
        </p:xfrm>
        <a:graphic>
          <a:graphicData uri="http://schemas.openxmlformats.org/drawingml/2006/table">
            <a:tbl>
              <a:tblPr/>
              <a:tblGrid>
                <a:gridCol w="5916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63548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&gt;&gt;&gt;from pyowm import timeutils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&gt;&gt;&gt;timeutils.tomorrow()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datetime(2017, 7, 1, 14, 3)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&gt;&gt;&gt;timeutils.tomorrow(7,30)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datetime.datetime(2017, 7, 1, 7, 30)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&gt;&gt;&gt;timeutils.yesterday()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datetime.datetime(2017, 6, 29, 14, 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&gt;&gt;&gt;timeutils.next_three_hours()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datetime.datetime(2017, 6, 30, 17, 4, 33, 70374)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&gt;&gt;&gt;timeutils.next_week()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datetime.datetime(2017, 7, 7, 14, 5, 55, 400083)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24771"/>
              </p:ext>
            </p:extLst>
          </p:nvPr>
        </p:nvGraphicFramePr>
        <p:xfrm>
          <a:off x="0" y="1603736"/>
          <a:ext cx="6051665" cy="5012170"/>
        </p:xfrm>
        <a:graphic>
          <a:graphicData uri="http://schemas.openxmlformats.org/drawingml/2006/table">
            <a:tbl>
              <a:tblPr/>
              <a:tblGrid>
                <a:gridCol w="6051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12170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from pyowm import timeutils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#1.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분에 비가 올 것인가를 알아본다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time = timeutils.tomorrow(17, 00)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fc.will_be_rainy_at(time)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#2.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내일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분에 구름이 낄지를 알아본다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time = timeutils.tomorrow(17, 00)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fc.will_be_cloudy_at(time)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#3. 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지금으로부터 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뒤에 눈이 올지를 알아본다</a:t>
                      </a: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time = timeutils.next_three_hours()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fc.will_be_snowy_at(time)</a:t>
                      </a:r>
                    </a:p>
                    <a:p>
                      <a:pPr fontAlgn="base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altLang="ko-KR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E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75124" y="2714409"/>
            <a:ext cx="227624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현재시간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2017.</a:t>
            </a:r>
            <a:r>
              <a:rPr lang="ko-KR" altLang="en-US" dirty="0" smtClean="0"/>
              <a:t> </a:t>
            </a:r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 smtClean="0"/>
              <a:t>30.</a:t>
            </a:r>
            <a:r>
              <a:rPr lang="ko-KR" altLang="en-US" dirty="0" smtClean="0"/>
              <a:t> </a:t>
            </a:r>
            <a:r>
              <a:rPr lang="en-US" altLang="ko-KR" dirty="0" smtClean="0"/>
              <a:t>14:03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Ques1.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크롤링을 이용하여 원하는 인터넷 기사의 본문을 </a:t>
            </a:r>
            <a:r>
              <a:rPr lang="en-US" altLang="ko-KR" dirty="0"/>
              <a:t>contents.txt</a:t>
            </a:r>
            <a:r>
              <a:rPr lang="ko-KR" altLang="en-US" dirty="0"/>
              <a:t>파일에 저장하는 크롤러를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45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Ques2.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보인 게시판 크롤링 예를 참고하여 게시글 번호 </a:t>
            </a:r>
            <a:r>
              <a:rPr lang="en-US" altLang="ko-KR" dirty="0"/>
              <a:t>26600~26630</a:t>
            </a:r>
            <a:r>
              <a:rPr lang="ko-KR" altLang="en-US" dirty="0"/>
              <a:t>번의 게시글 중</a:t>
            </a:r>
            <a:r>
              <a:rPr lang="en-US" altLang="ko-KR" dirty="0"/>
              <a:t>, </a:t>
            </a:r>
            <a:r>
              <a:rPr lang="ko-KR" altLang="en-US" dirty="0"/>
              <a:t>카테고리가 ‘영웅</a:t>
            </a:r>
            <a:r>
              <a:rPr lang="ko-KR" altLang="en-US" dirty="0" smtClean="0"/>
              <a:t>’인 </a:t>
            </a:r>
            <a:r>
              <a:rPr lang="ko-KR" altLang="en-US" dirty="0"/>
              <a:t>게시글의 제목만 출력해보자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95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Ques3.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OWM</a:t>
            </a:r>
            <a:r>
              <a:rPr lang="ko-KR" altLang="en-US" dirty="0"/>
              <a:t>과 이를 제어하는 </a:t>
            </a:r>
            <a:r>
              <a:rPr lang="en-US" altLang="ko-KR" dirty="0"/>
              <a:t>PyOWM</a:t>
            </a:r>
            <a:r>
              <a:rPr lang="ko-KR" altLang="en-US" dirty="0"/>
              <a:t>모듈을 이용하여 부산의 날씨를 검색하고 아래의 질문에 대답해보자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 input()</a:t>
            </a:r>
            <a:r>
              <a:rPr lang="ko-KR" altLang="en-US" dirty="0"/>
              <a:t>함수를 이용하여 사용자가 도시를 입력하면 해당 도시의 현재온도를 출력해보자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if</a:t>
            </a:r>
            <a:r>
              <a:rPr lang="ko-KR" altLang="en-US" dirty="0"/>
              <a:t>문을 이용하여 내일 비가 온다고 예측되면 “우산을 챙기시오”</a:t>
            </a:r>
            <a:r>
              <a:rPr lang="en-US" altLang="ko-KR" dirty="0"/>
              <a:t>, </a:t>
            </a:r>
            <a:r>
              <a:rPr lang="ko-KR" altLang="en-US" dirty="0"/>
              <a:t>아닐 경우 “우산이 필요 없습니다”</a:t>
            </a:r>
            <a:r>
              <a:rPr lang="ko-KR" altLang="en-US" dirty="0" smtClean="0"/>
              <a:t>를 출력하여 </a:t>
            </a:r>
            <a:r>
              <a:rPr lang="ko-KR" altLang="en-US" dirty="0"/>
              <a:t>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if</a:t>
            </a:r>
            <a:r>
              <a:rPr lang="ko-KR" altLang="en-US" dirty="0"/>
              <a:t>문을 이용하여 </a:t>
            </a:r>
            <a:r>
              <a:rPr lang="en-US" altLang="ko-KR" dirty="0"/>
              <a:t>3</a:t>
            </a:r>
            <a:r>
              <a:rPr lang="ko-KR" altLang="en-US" dirty="0"/>
              <a:t>시간 뒤에 비가 온다고 예측되면 “영화보기”</a:t>
            </a:r>
            <a:r>
              <a:rPr lang="en-US" altLang="ko-KR" dirty="0"/>
              <a:t>, </a:t>
            </a:r>
            <a:r>
              <a:rPr lang="ko-KR" altLang="en-US" dirty="0"/>
              <a:t>아닐 경우 “산책”을 출력하여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1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인터넷 사이트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인터넷 사이트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HTML(HyperText Markup Language)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: &lt;head&gt; &lt;/head&gt; &lt;body&gt; &lt;/body&gt;</a:t>
            </a:r>
          </a:p>
          <a:p>
            <a:pPr lvl="1"/>
            <a:r>
              <a:rPr lang="ko-KR" altLang="en-US" dirty="0"/>
              <a:t>속성</a:t>
            </a:r>
            <a:r>
              <a:rPr lang="en-US" altLang="ko-KR" dirty="0"/>
              <a:t>: id, class</a:t>
            </a:r>
          </a:p>
          <a:p>
            <a:pPr lvl="1"/>
            <a:r>
              <a:rPr lang="ko-KR" altLang="en-US" dirty="0"/>
              <a:t>속성값</a:t>
            </a:r>
            <a:r>
              <a:rPr lang="en-US" altLang="ko-KR" dirty="0"/>
              <a:t>: “text”, “green”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44055" y="2536108"/>
            <a:ext cx="5392328" cy="3406568"/>
            <a:chOff x="544055" y="2536108"/>
            <a:chExt cx="5392328" cy="3406568"/>
          </a:xfrm>
        </p:grpSpPr>
        <p:pic>
          <p:nvPicPr>
            <p:cNvPr id="4" name="_x219736536" descr="EMB0000254c0d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55" y="2536108"/>
              <a:ext cx="2444750" cy="298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_x219737016" descr="EMB0000254c0d5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633" y="3059974"/>
              <a:ext cx="2444750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5727" y="5573344"/>
              <a:ext cx="2321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익스플로러</a:t>
              </a:r>
              <a:r>
                <a:rPr lang="en-US" altLang="ko-KR" dirty="0" smtClean="0"/>
                <a:t>(Explorer)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9172" y="5095523"/>
              <a:ext cx="1609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크롬</a:t>
              </a:r>
              <a:r>
                <a:rPr lang="en-US" altLang="ko-KR" dirty="0" smtClean="0"/>
                <a:t>(Chrome)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439210" y="2959846"/>
            <a:ext cx="5703008" cy="3819294"/>
            <a:chOff x="6439210" y="2959846"/>
            <a:chExt cx="5703008" cy="381929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210" y="4054990"/>
              <a:ext cx="4257675" cy="27241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5143" y="2959846"/>
              <a:ext cx="3267075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4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 사이트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(songsong.html)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047995" y="81052"/>
            <a:ext cx="5904656" cy="6673592"/>
            <a:chOff x="6047995" y="81052"/>
            <a:chExt cx="5904656" cy="6673592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79463423"/>
                </p:ext>
              </p:extLst>
            </p:nvPr>
          </p:nvGraphicFramePr>
          <p:xfrm>
            <a:off x="6047995" y="81052"/>
            <a:ext cx="5904656" cy="6673592"/>
          </p:xfrm>
          <a:graphic>
            <a:graphicData uri="http://schemas.openxmlformats.org/drawingml/2006/table">
              <a:tbl>
                <a:tblPr/>
                <a:tblGrid>
                  <a:gridCol w="5904656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</a:tblGrid>
                <a:tr h="4352925">
                  <a:tc>
                    <a:txBody>
                      <a:bodyPr/>
                      <a:lstStyle/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&lt;!DOCTYPE html&gt;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&lt;html&gt;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&lt;head&gt;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&lt;style&gt;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.green{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color:#55ff55;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}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.red{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color:#ff5555;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}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#text{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width:50%;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}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&lt;/style&gt;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&lt;meta charset="utf-8"&gt;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&lt;title&gt;Hello&lt;/title&gt;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&lt;/head&gt;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&lt;body&gt;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&lt;div id="text"&gt;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&lt;span class="red"&gt;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송혜교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: 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살아있었어요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&lt;/</a:t>
                        </a: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span&gt;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&lt;p/&gt;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&lt;span class="green"&gt;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송중기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: 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그 어려운 걸 자꾸 해냅니다 내가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&lt;/</a:t>
                        </a: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span&gt;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&lt;p/&gt;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&lt;a href="https://www.youtube.com/" title="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유튜브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" </a:t>
                        </a: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class="red"&gt;</a:t>
                        </a:r>
                        <a:r>
                          <a:rPr lang="ko-KR" alt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유튜브로 이동하기  </a:t>
                        </a:r>
                        <a:r>
                          <a:rPr lang="en-US" altLang="ko-KR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&lt;/</a:t>
                        </a: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a&gt;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  &lt;p/&gt;    </a:t>
                        </a:r>
                      </a:p>
                      <a:p>
                        <a:pPr marL="0" marR="0" indent="0" algn="just" fontAlgn="base" latinLnBrk="1">
                          <a:lnSpc>
                            <a:spcPct val="16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50" b="1" kern="0" spc="0" dirty="0" smtClean="0">
                            <a:solidFill>
                              <a:srgbClr val="000000"/>
                            </a:solidFill>
                            <a:effectLst/>
                            <a:latin typeface="함초롬바탕"/>
                            <a:ea typeface="+mn-ea"/>
                            <a:cs typeface="+mn-cs"/>
                          </a:rPr>
                          <a:t>  &lt;/body&gt;</a:t>
                        </a:r>
                        <a:endPara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endParaRPr>
                      </a:p>
                    </a:txBody>
                    <a:tcPr marL="30310" marR="30310" marT="8380" marB="838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solidFill>
                        <a:srgbClr val="F3EFE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</a:tbl>
            </a:graphicData>
          </a:graphic>
        </p:graphicFrame>
        <p:sp>
          <p:nvSpPr>
            <p:cNvPr id="5" name="오른쪽 중괄호 4"/>
            <p:cNvSpPr/>
            <p:nvPr/>
          </p:nvSpPr>
          <p:spPr>
            <a:xfrm>
              <a:off x="7848195" y="1185600"/>
              <a:ext cx="288032" cy="2160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08235" y="208105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70C0"/>
                  </a:solidFill>
                </a:rPr>
                <a:t>속성</a:t>
              </a:r>
              <a:r>
                <a:rPr lang="en-US" altLang="ko-KR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정의 부분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5211" y="2666410"/>
              <a:ext cx="3267075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BeautifulSoup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BeautifulSoup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소스에서 내가 원하는 부분만 추출하기 위한</a:t>
            </a:r>
            <a:r>
              <a:rPr lang="en-US" altLang="ko-KR" dirty="0"/>
              <a:t> </a:t>
            </a:r>
            <a:r>
              <a:rPr lang="ko-KR" altLang="en-US" dirty="0"/>
              <a:t>도구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_x195099240" descr="EMB0000254c0d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46" y="2390635"/>
            <a:ext cx="7705579" cy="26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62018"/>
              </p:ext>
            </p:extLst>
          </p:nvPr>
        </p:nvGraphicFramePr>
        <p:xfrm>
          <a:off x="1162119" y="4910915"/>
          <a:ext cx="10256730" cy="1498854"/>
        </p:xfrm>
        <a:graphic>
          <a:graphicData uri="http://schemas.openxmlformats.org/drawingml/2006/table">
            <a:tbl>
              <a:tblPr/>
              <a:tblGrid>
                <a:gridCol w="102567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bs4 import BeautifulSoup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html= urlopen("http://news.naver.com/main/read.nhn?mode=LPOD&amp;mid=sec&amp;oid=001&amp;aid=0009473336&amp;isYeonhapFlash=Y&amp;rc=N")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soup=BeautifulSoup(html,"lxml")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1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BeautifulSoup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남자 주인공 대사만 가져오기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소스에서 </a:t>
            </a:r>
            <a:r>
              <a:rPr lang="en-US" altLang="ko-KR" dirty="0"/>
              <a:t>&lt;span class=“green”&gt; </a:t>
            </a:r>
            <a:r>
              <a:rPr lang="ko-KR" altLang="en-US" dirty="0"/>
              <a:t>뒤에</a:t>
            </a:r>
            <a:r>
              <a:rPr lang="en-US" altLang="ko-KR" dirty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9548"/>
              </p:ext>
            </p:extLst>
          </p:nvPr>
        </p:nvGraphicFramePr>
        <p:xfrm>
          <a:off x="1343741" y="2382685"/>
          <a:ext cx="6768752" cy="3327654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urllib.request import urlopen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from bs4 import BeautifulSoup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html= urlopen('file:///C:/Users/kim/chapter9/songsong.html')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soup=BeautifulSoup(html,'lxml')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nameList=soup.find_all(</a:t>
                      </a: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'span',{'class':'green'}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for name in nameList:</a:t>
                      </a: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+mn-ea"/>
                          <a:cs typeface="+mn-cs"/>
                        </a:rPr>
                        <a:t>    print(name.get_text())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>
            <a:off x="2423861" y="2742725"/>
            <a:ext cx="1584176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2423861" y="3102765"/>
            <a:ext cx="576064" cy="7920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783840" y="3534813"/>
            <a:ext cx="4752589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269" y="310301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실제 파일 위치로 교체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8" idx="1"/>
          </p:cNvCxnSpPr>
          <p:nvPr/>
        </p:nvCxnSpPr>
        <p:spPr>
          <a:xfrm flipV="1">
            <a:off x="5160135" y="3287679"/>
            <a:ext cx="936134" cy="247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23422" y="5107200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속성과 속성값을 생략하면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속성값을 두 개 이상 쓰면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1" name="직선 화살표 연결선 10"/>
          <p:cNvCxnSpPr>
            <a:endCxn id="10" idx="1"/>
          </p:cNvCxnSpPr>
          <p:nvPr/>
        </p:nvCxnSpPr>
        <p:spPr>
          <a:xfrm>
            <a:off x="5196169" y="5046981"/>
            <a:ext cx="427253" cy="38338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3741" y="6116320"/>
            <a:ext cx="652009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실행화면</a:t>
            </a:r>
            <a:endParaRPr lang="en-US" altLang="ko-KR" dirty="0" smtClean="0"/>
          </a:p>
          <a:p>
            <a:r>
              <a:rPr lang="ko-KR" altLang="en-US" dirty="0" smtClean="0"/>
              <a:t>송중기</a:t>
            </a:r>
            <a:r>
              <a:rPr lang="en-US" altLang="ko-KR" dirty="0"/>
              <a:t>: </a:t>
            </a:r>
            <a:r>
              <a:rPr lang="ko-KR" altLang="en-US" dirty="0"/>
              <a:t>그 어려운 걸 자꾸 해냅니다 내가</a:t>
            </a:r>
          </a:p>
        </p:txBody>
      </p:sp>
    </p:spTree>
    <p:extLst>
      <p:ext uri="{BB962C8B-B14F-4D97-AF65-F5344CB8AC3E}">
        <p14:creationId xmlns:p14="http://schemas.microsoft.com/office/powerpoint/2010/main" val="238805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크롤링의 </a:t>
            </a:r>
            <a:r>
              <a:rPr lang="ko-KR" altLang="en-US" dirty="0"/>
              <a:t>기본 절차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1</a:t>
            </a:r>
            <a:r>
              <a:rPr lang="en-US" altLang="ko-KR" sz="2800" dirty="0"/>
              <a:t>. </a:t>
            </a:r>
            <a:r>
              <a:rPr lang="ko-KR" altLang="en-US" sz="2800" dirty="0"/>
              <a:t>대상 페이지를 선정한다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2. urlopen</a:t>
            </a:r>
            <a:r>
              <a:rPr lang="ko-KR" altLang="en-US" sz="2800" dirty="0"/>
              <a:t>함수로 해당 </a:t>
            </a:r>
            <a:r>
              <a:rPr lang="en-US" altLang="ko-KR" sz="2800" dirty="0"/>
              <a:t>html</a:t>
            </a:r>
            <a:r>
              <a:rPr lang="ko-KR" altLang="en-US" sz="2800" dirty="0"/>
              <a:t>파일을 들고 오고 </a:t>
            </a:r>
            <a:r>
              <a:rPr lang="en-US" altLang="ko-KR" sz="2800" dirty="0"/>
              <a:t>BeautifulSoup</a:t>
            </a:r>
            <a:r>
              <a:rPr lang="ko-KR" altLang="en-US" sz="2800" dirty="0"/>
              <a:t>함수를 이용하여 우리가 </a:t>
            </a:r>
            <a:r>
              <a:rPr lang="ko-KR" altLang="en-US" sz="2800" dirty="0" smtClean="0"/>
              <a:t>다루기 </a:t>
            </a:r>
            <a:r>
              <a:rPr lang="ko-KR" altLang="en-US" sz="2800" dirty="0"/>
              <a:t>쉬운 형태로 변형한다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페이지에서 소스보기를 이용하여 내가 추출하고자 하는 부분이 어떤 </a:t>
            </a:r>
            <a:r>
              <a:rPr lang="ko-KR" altLang="en-US" sz="2800" dirty="0" smtClean="0"/>
              <a:t>      태그와 속성으로 감싸져 있는지 </a:t>
            </a:r>
            <a:r>
              <a:rPr lang="ko-KR" altLang="en-US" sz="2800" dirty="0"/>
              <a:t>확인한다</a:t>
            </a:r>
            <a:r>
              <a:rPr lang="en-US" altLang="ko-KR" sz="2800" dirty="0"/>
              <a:t>. </a:t>
            </a:r>
            <a:r>
              <a:rPr lang="ko-KR" altLang="en-US" sz="2800" dirty="0"/>
              <a:t>특히</a:t>
            </a:r>
            <a:r>
              <a:rPr lang="en-US" altLang="ko-KR" sz="2800" dirty="0"/>
              <a:t>, </a:t>
            </a:r>
            <a:r>
              <a:rPr lang="ko-KR" altLang="en-US" sz="2800" dirty="0"/>
              <a:t>내가 원하는 부분을 </a:t>
            </a:r>
            <a:r>
              <a:rPr lang="ko-KR" altLang="en-US" sz="2800" dirty="0" smtClean="0"/>
              <a:t>유   일하게 </a:t>
            </a:r>
            <a:r>
              <a:rPr lang="ko-KR" altLang="en-US" sz="2800" dirty="0"/>
              <a:t>구분 짓는 태그와 </a:t>
            </a:r>
            <a:r>
              <a:rPr lang="ko-KR" altLang="en-US" sz="2800" dirty="0" smtClean="0"/>
              <a:t>속성을 찾는 </a:t>
            </a:r>
            <a:r>
              <a:rPr lang="ko-KR" altLang="en-US" sz="2800" dirty="0"/>
              <a:t>것이 중요하다</a:t>
            </a:r>
            <a:r>
              <a:rPr lang="en-US" altLang="ko-KR" sz="2800" dirty="0"/>
              <a:t>. </a:t>
            </a:r>
            <a:r>
              <a:rPr lang="ko-KR" altLang="en-US" sz="2800" dirty="0"/>
              <a:t>이것이 크롤링의 </a:t>
            </a:r>
            <a:r>
              <a:rPr lang="ko-KR" altLang="en-US" sz="2800" dirty="0" smtClean="0"/>
              <a:t>   핵심이다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4. </a:t>
            </a:r>
            <a:r>
              <a:rPr lang="ko-KR" altLang="en-US" sz="2800" dirty="0"/>
              <a:t>찾아낸 태그와 속성 정보를 바탕으로 </a:t>
            </a:r>
            <a:r>
              <a:rPr lang="en-US" altLang="ko-KR" sz="2800" dirty="0"/>
              <a:t>find_all </a:t>
            </a:r>
            <a:r>
              <a:rPr lang="ko-KR" altLang="en-US" sz="2800" dirty="0"/>
              <a:t>함수를 이용하여 원하는 내용을 가져온다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729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예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6955"/>
              </p:ext>
            </p:extLst>
          </p:nvPr>
        </p:nvGraphicFramePr>
        <p:xfrm>
          <a:off x="1280160" y="2077885"/>
          <a:ext cx="6832333" cy="113309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속성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11909"/>
              </p:ext>
            </p:extLst>
          </p:nvPr>
        </p:nvGraphicFramePr>
        <p:xfrm>
          <a:off x="1280160" y="3659624"/>
          <a:ext cx="6832333" cy="40157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nameList=soup.find_all('span')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85299"/>
              </p:ext>
            </p:extLst>
          </p:nvPr>
        </p:nvGraphicFramePr>
        <p:xfrm>
          <a:off x="1280160" y="4523579"/>
          <a:ext cx="6832333" cy="76733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송혜교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살아 있었어요</a:t>
                      </a:r>
                    </a:p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송중기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어려운 걸 자꾸 해냅니다 내가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61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크롤링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예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21655"/>
              </p:ext>
            </p:extLst>
          </p:nvPr>
        </p:nvGraphicFramePr>
        <p:xfrm>
          <a:off x="1280160" y="2077885"/>
          <a:ext cx="6832333" cy="113309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태그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{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</a:t>
                      </a:r>
                    </a:p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find_all(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특정 속성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속성값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81962"/>
              </p:ext>
            </p:extLst>
          </p:nvPr>
        </p:nvGraphicFramePr>
        <p:xfrm>
          <a:off x="1280160" y="3659624"/>
          <a:ext cx="7620000" cy="401574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nameList=soup.find_all('span',{'class':{'red','green'}})</a:t>
                      </a:r>
                      <a:endParaRPr lang="en-US" sz="2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80160" y="4523579"/>
          <a:ext cx="6832333" cy="767334"/>
        </p:xfrm>
        <a:graphic>
          <a:graphicData uri="http://schemas.openxmlformats.org/drawingml/2006/table">
            <a:tbl>
              <a:tblPr/>
              <a:tblGrid>
                <a:gridCol w="6832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송혜교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살아 있었어요</a:t>
                      </a:r>
                    </a:p>
                    <a:p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송중기</a:t>
                      </a:r>
                      <a:r>
                        <a:rPr lang="en-US" altLang="ko-KR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 어려운 걸 자꾸 해냅니다 내가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0442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2" id="{675822B3-3753-49F6-AF58-8CDD37E70FC7}" vid="{73D4CB72-EB42-488E-BC74-BFA3176FBC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1502</TotalTime>
  <Words>1376</Words>
  <Application>Microsoft Office PowerPoint</Application>
  <PresentationFormat>와이드스크린</PresentationFormat>
  <Paragraphs>273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맑은 고딕</vt:lpstr>
      <vt:lpstr>함초롬바탕</vt:lpstr>
      <vt:lpstr>Arial</vt:lpstr>
      <vt:lpstr>Consolas</vt:lpstr>
      <vt:lpstr>Wingdings</vt:lpstr>
      <vt:lpstr>테마2</vt:lpstr>
      <vt:lpstr>인터넷 정보 활용</vt:lpstr>
      <vt:lpstr>크롤링(Crawling)</vt:lpstr>
      <vt:lpstr>인터넷 사이트 이해하기</vt:lpstr>
      <vt:lpstr>인터넷 사이트 이해하기</vt:lpstr>
      <vt:lpstr>BeautifulSoup</vt:lpstr>
      <vt:lpstr>BeautifulSoup</vt:lpstr>
      <vt:lpstr>[크롤링의 기본 절차]</vt:lpstr>
      <vt:lpstr>크롤링 1</vt:lpstr>
      <vt:lpstr>크롤링 2</vt:lpstr>
      <vt:lpstr>크롤링 3</vt:lpstr>
      <vt:lpstr>인터넷 기사 본문 발췌하기</vt:lpstr>
      <vt:lpstr>인터넷 기사 본문 발췌하기</vt:lpstr>
      <vt:lpstr>게시판 글 가져오기</vt:lpstr>
      <vt:lpstr>게시판 글 가져오기</vt:lpstr>
      <vt:lpstr>게시판 글 가져오기</vt:lpstr>
      <vt:lpstr>게시판 글 가져오기</vt:lpstr>
      <vt:lpstr>게시판 글 가져오기</vt:lpstr>
      <vt:lpstr>인터넷에서 정보 읽어오기</vt:lpstr>
      <vt:lpstr>인터넷에서 정보 읽어오기</vt:lpstr>
      <vt:lpstr>인터넷에서 정보 읽어오기</vt:lpstr>
      <vt:lpstr>인터넷에서 정보 읽어오기</vt:lpstr>
      <vt:lpstr>인터넷에서 정보 읽어오기</vt:lpstr>
      <vt:lpstr>인터넷에서 정보 읽어오기</vt:lpstr>
      <vt:lpstr>Ques1.</vt:lpstr>
      <vt:lpstr>Ques2.</vt:lpstr>
      <vt:lpstr>Ques3.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pnu</dc:creator>
  <cp:lastModifiedBy>k3</cp:lastModifiedBy>
  <cp:revision>56</cp:revision>
  <dcterms:created xsi:type="dcterms:W3CDTF">2017-08-31T08:29:54Z</dcterms:created>
  <dcterms:modified xsi:type="dcterms:W3CDTF">2017-12-01T10:27:58Z</dcterms:modified>
</cp:coreProperties>
</file>