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7" r:id="rId14"/>
    <p:sldId id="278" r:id="rId15"/>
    <p:sldId id="273" r:id="rId16"/>
    <p:sldId id="279" r:id="rId17"/>
    <p:sldId id="276" r:id="rId18"/>
    <p:sldId id="280" r:id="rId19"/>
    <p:sldId id="274" r:id="rId20"/>
    <p:sldId id="292" r:id="rId21"/>
    <p:sldId id="293" r:id="rId22"/>
    <p:sldId id="294" r:id="rId23"/>
    <p:sldId id="275" r:id="rId24"/>
    <p:sldId id="281" r:id="rId25"/>
    <p:sldId id="295" r:id="rId26"/>
    <p:sldId id="282" r:id="rId27"/>
    <p:sldId id="283" r:id="rId28"/>
    <p:sldId id="284" r:id="rId29"/>
    <p:sldId id="298" r:id="rId30"/>
    <p:sldId id="299" r:id="rId31"/>
    <p:sldId id="300" r:id="rId32"/>
    <p:sldId id="301" r:id="rId33"/>
    <p:sldId id="287" r:id="rId34"/>
    <p:sldId id="288" r:id="rId35"/>
    <p:sldId id="285" r:id="rId36"/>
    <p:sldId id="302" r:id="rId37"/>
    <p:sldId id="303" r:id="rId38"/>
    <p:sldId id="304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8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9" name="직사각형 28"/>
          <p:cNvSpPr/>
          <p:nvPr/>
        </p:nvSpPr>
        <p:spPr>
          <a:xfrm>
            <a:off x="3311691" y="2132856"/>
            <a:ext cx="8880309" cy="230425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03712" y="2274442"/>
            <a:ext cx="8448939" cy="2018655"/>
          </a:xfrm>
          <a:ln>
            <a:noFill/>
          </a:ln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03942" y="4725144"/>
            <a:ext cx="8451851" cy="151216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2016224" y="2132856"/>
            <a:ext cx="67200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5" name="직사각형 64"/>
          <p:cNvSpPr/>
          <p:nvPr/>
        </p:nvSpPr>
        <p:spPr>
          <a:xfrm>
            <a:off x="2688299" y="2132856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6" name="직사각형 65"/>
          <p:cNvSpPr/>
          <p:nvPr/>
        </p:nvSpPr>
        <p:spPr>
          <a:xfrm>
            <a:off x="1344149" y="2708920"/>
            <a:ext cx="67200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9" name="직사각형 68"/>
          <p:cNvSpPr/>
          <p:nvPr/>
        </p:nvSpPr>
        <p:spPr>
          <a:xfrm>
            <a:off x="2016224" y="2708920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0" name="직사각형 69"/>
          <p:cNvSpPr/>
          <p:nvPr/>
        </p:nvSpPr>
        <p:spPr>
          <a:xfrm>
            <a:off x="2688299" y="2708920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1" name="직사각형 70"/>
          <p:cNvSpPr/>
          <p:nvPr/>
        </p:nvSpPr>
        <p:spPr>
          <a:xfrm>
            <a:off x="1344149" y="3284984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2" name="직사각형 71"/>
          <p:cNvSpPr/>
          <p:nvPr/>
        </p:nvSpPr>
        <p:spPr>
          <a:xfrm>
            <a:off x="672075" y="3284984"/>
            <a:ext cx="67200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3" name="직사각형 72"/>
          <p:cNvSpPr/>
          <p:nvPr/>
        </p:nvSpPr>
        <p:spPr>
          <a:xfrm>
            <a:off x="0" y="3284984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4" name="직사각형 73"/>
          <p:cNvSpPr/>
          <p:nvPr/>
        </p:nvSpPr>
        <p:spPr>
          <a:xfrm>
            <a:off x="2016224" y="3284984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5" name="직사각형 74"/>
          <p:cNvSpPr/>
          <p:nvPr/>
        </p:nvSpPr>
        <p:spPr>
          <a:xfrm>
            <a:off x="2688299" y="3284984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6" name="직사각형 75"/>
          <p:cNvSpPr/>
          <p:nvPr/>
        </p:nvSpPr>
        <p:spPr>
          <a:xfrm>
            <a:off x="1344149" y="3861048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7" name="직사각형 76"/>
          <p:cNvSpPr/>
          <p:nvPr/>
        </p:nvSpPr>
        <p:spPr>
          <a:xfrm>
            <a:off x="672075" y="3861048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8" name="직사각형 77"/>
          <p:cNvSpPr/>
          <p:nvPr/>
        </p:nvSpPr>
        <p:spPr>
          <a:xfrm>
            <a:off x="2688000" y="1558800"/>
            <a:ext cx="67200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9" name="직사각형 78"/>
          <p:cNvSpPr/>
          <p:nvPr/>
        </p:nvSpPr>
        <p:spPr>
          <a:xfrm>
            <a:off x="2016224" y="3861048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0" name="직사각형 79"/>
          <p:cNvSpPr/>
          <p:nvPr/>
        </p:nvSpPr>
        <p:spPr>
          <a:xfrm>
            <a:off x="2688299" y="3861048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5235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39350" y="1412776"/>
            <a:ext cx="11713301" cy="51845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585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39350" y="1916832"/>
            <a:ext cx="11713301" cy="46805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239350" y="1412776"/>
            <a:ext cx="11713301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120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239349" y="1412776"/>
            <a:ext cx="5755051" cy="51845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sz="half" idx="13" hasCustomPrompt="1"/>
          </p:nvPr>
        </p:nvSpPr>
        <p:spPr>
          <a:xfrm>
            <a:off x="6191251" y="1412776"/>
            <a:ext cx="5755051" cy="51845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0166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39349" y="1412776"/>
            <a:ext cx="575716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412776"/>
            <a:ext cx="5759284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sz="half" idx="13" hasCustomPrompt="1"/>
          </p:nvPr>
        </p:nvSpPr>
        <p:spPr>
          <a:xfrm>
            <a:off x="239349" y="1916832"/>
            <a:ext cx="5755051" cy="46805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half" idx="14" hasCustomPrompt="1"/>
          </p:nvPr>
        </p:nvSpPr>
        <p:spPr>
          <a:xfrm>
            <a:off x="6191251" y="1916832"/>
            <a:ext cx="5755051" cy="46805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10062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239349" y="1412776"/>
            <a:ext cx="5755051" cy="5184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half" idx="13" hasCustomPrompt="1"/>
          </p:nvPr>
        </p:nvSpPr>
        <p:spPr>
          <a:xfrm>
            <a:off x="6191251" y="1412776"/>
            <a:ext cx="5755051" cy="518457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2221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39349" y="1412776"/>
            <a:ext cx="575716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239349" y="1916833"/>
            <a:ext cx="5757168" cy="46805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412776"/>
            <a:ext cx="5759284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sz="half" idx="14" hasCustomPrompt="1"/>
          </p:nvPr>
        </p:nvSpPr>
        <p:spPr>
          <a:xfrm>
            <a:off x="6191251" y="1916832"/>
            <a:ext cx="5755051" cy="46805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74980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97600" y="1412776"/>
            <a:ext cx="5755051" cy="5184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239349" y="1412776"/>
            <a:ext cx="5755051" cy="51845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80220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39349" y="1412776"/>
            <a:ext cx="575716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412776"/>
            <a:ext cx="5759284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93367" y="1916833"/>
            <a:ext cx="5759284" cy="46805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sz="half" idx="13" hasCustomPrompt="1"/>
          </p:nvPr>
        </p:nvSpPr>
        <p:spPr>
          <a:xfrm>
            <a:off x="239349" y="1916832"/>
            <a:ext cx="5755051" cy="46805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714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311691" y="2708920"/>
            <a:ext cx="8880309" cy="172819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직사각형 9"/>
          <p:cNvSpPr/>
          <p:nvPr/>
        </p:nvSpPr>
        <p:spPr>
          <a:xfrm>
            <a:off x="1344149" y="2708920"/>
            <a:ext cx="67200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직사각형 10"/>
          <p:cNvSpPr/>
          <p:nvPr/>
        </p:nvSpPr>
        <p:spPr>
          <a:xfrm>
            <a:off x="2016224" y="2708920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2" name="직사각형 11"/>
          <p:cNvSpPr/>
          <p:nvPr/>
        </p:nvSpPr>
        <p:spPr>
          <a:xfrm>
            <a:off x="2688299" y="2708920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3" name="직사각형 12"/>
          <p:cNvSpPr/>
          <p:nvPr/>
        </p:nvSpPr>
        <p:spPr>
          <a:xfrm>
            <a:off x="1344149" y="3284984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4" name="직사각형 13"/>
          <p:cNvSpPr/>
          <p:nvPr/>
        </p:nvSpPr>
        <p:spPr>
          <a:xfrm>
            <a:off x="672075" y="3284984"/>
            <a:ext cx="67200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5" name="직사각형 14"/>
          <p:cNvSpPr/>
          <p:nvPr/>
        </p:nvSpPr>
        <p:spPr>
          <a:xfrm>
            <a:off x="0" y="3284984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6" name="직사각형 15"/>
          <p:cNvSpPr/>
          <p:nvPr/>
        </p:nvSpPr>
        <p:spPr>
          <a:xfrm>
            <a:off x="2016224" y="3284984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7" name="직사각형 16"/>
          <p:cNvSpPr/>
          <p:nvPr/>
        </p:nvSpPr>
        <p:spPr>
          <a:xfrm>
            <a:off x="2688299" y="3284984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직사각형 17"/>
          <p:cNvSpPr/>
          <p:nvPr/>
        </p:nvSpPr>
        <p:spPr>
          <a:xfrm>
            <a:off x="1344149" y="3861048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9" name="직사각형 18"/>
          <p:cNvSpPr/>
          <p:nvPr/>
        </p:nvSpPr>
        <p:spPr>
          <a:xfrm>
            <a:off x="672075" y="3861048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1" name="직사각형 20"/>
          <p:cNvSpPr/>
          <p:nvPr/>
        </p:nvSpPr>
        <p:spPr>
          <a:xfrm>
            <a:off x="2016224" y="3861048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2" name="직사각형 21"/>
          <p:cNvSpPr/>
          <p:nvPr/>
        </p:nvSpPr>
        <p:spPr>
          <a:xfrm>
            <a:off x="2688299" y="3861048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31638" y="2852936"/>
            <a:ext cx="9121013" cy="1440160"/>
          </a:xfrm>
        </p:spPr>
        <p:txBody>
          <a:bodyPr anchor="t">
            <a:normAutofit/>
          </a:bodyPr>
          <a:lstStyle>
            <a:lvl1pPr algn="l">
              <a:defRPr sz="34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831638" y="4725144"/>
            <a:ext cx="9121013" cy="1080120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456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937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788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239350" y="1412776"/>
            <a:ext cx="11713301" cy="5184576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51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39350" y="1916832"/>
            <a:ext cx="11713301" cy="468052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239350" y="1412776"/>
            <a:ext cx="11713301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43912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239350" y="1412776"/>
            <a:ext cx="11713301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63372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239349" y="1412776"/>
            <a:ext cx="5755051" cy="5184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97600" y="1412776"/>
            <a:ext cx="5755051" cy="5184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9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39349" y="1412776"/>
            <a:ext cx="575716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239349" y="1916833"/>
            <a:ext cx="5757168" cy="46805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412776"/>
            <a:ext cx="5759284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93367" y="1916833"/>
            <a:ext cx="5759284" cy="46805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045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116632"/>
            <a:ext cx="12192001" cy="144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9" name="직사각형 18"/>
          <p:cNvSpPr/>
          <p:nvPr/>
        </p:nvSpPr>
        <p:spPr>
          <a:xfrm>
            <a:off x="0" y="44624"/>
            <a:ext cx="384000" cy="2880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9350" y="332656"/>
            <a:ext cx="11713301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350" y="1412776"/>
            <a:ext cx="11713301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39349" y="6617246"/>
            <a:ext cx="28448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66D72-8FB0-407B-9B52-5188F5202ABC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617246"/>
            <a:ext cx="38608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07851" y="6617246"/>
            <a:ext cx="28448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2021" y="116632"/>
            <a:ext cx="96011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직사각형 10"/>
          <p:cNvSpPr/>
          <p:nvPr/>
        </p:nvSpPr>
        <p:spPr>
          <a:xfrm>
            <a:off x="288032" y="116632"/>
            <a:ext cx="96011" cy="72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2" name="직사각형 11"/>
          <p:cNvSpPr/>
          <p:nvPr/>
        </p:nvSpPr>
        <p:spPr>
          <a:xfrm>
            <a:off x="96011" y="188640"/>
            <a:ext cx="96011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3" name="직사각형 12"/>
          <p:cNvSpPr/>
          <p:nvPr/>
        </p:nvSpPr>
        <p:spPr>
          <a:xfrm>
            <a:off x="192021" y="188640"/>
            <a:ext cx="96011" cy="72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4" name="직사각형 13"/>
          <p:cNvSpPr/>
          <p:nvPr/>
        </p:nvSpPr>
        <p:spPr>
          <a:xfrm>
            <a:off x="288033" y="188640"/>
            <a:ext cx="96011" cy="720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5" name="직사각형 14"/>
          <p:cNvSpPr/>
          <p:nvPr/>
        </p:nvSpPr>
        <p:spPr>
          <a:xfrm>
            <a:off x="96012" y="260648"/>
            <a:ext cx="96011" cy="72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7" name="직사각형 16"/>
          <p:cNvSpPr/>
          <p:nvPr/>
        </p:nvSpPr>
        <p:spPr>
          <a:xfrm>
            <a:off x="0" y="116632"/>
            <a:ext cx="96011" cy="720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2" name="직사각형 21"/>
          <p:cNvSpPr/>
          <p:nvPr/>
        </p:nvSpPr>
        <p:spPr>
          <a:xfrm>
            <a:off x="288032" y="44624"/>
            <a:ext cx="96011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3" name="직사각형 22"/>
          <p:cNvSpPr/>
          <p:nvPr/>
        </p:nvSpPr>
        <p:spPr>
          <a:xfrm>
            <a:off x="1" y="1268761"/>
            <a:ext cx="12192000" cy="45719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7517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20000"/>
        <a:buFont typeface="Wingdings" pitchFamily="2" charset="2"/>
        <a:buChar char="§"/>
        <a:defRPr lang="ko-KR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5750" algn="l" defTabSz="914400" rtl="0" eaLnBrk="1" latinLnBrk="1" hangingPunct="1">
        <a:spcBef>
          <a:spcPct val="20000"/>
        </a:spcBef>
        <a:buSzPct val="12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228600" algn="l" defTabSz="914400" rtl="0" eaLnBrk="1" latinLnBrk="1" hangingPunct="1">
        <a:spcBef>
          <a:spcPct val="200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0" indent="-228600" algn="l" defTabSz="914400" rtl="0" eaLnBrk="1" latinLnBrk="1" hangingPunct="1">
        <a:spcBef>
          <a:spcPct val="200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spcBef>
          <a:spcPct val="20000"/>
        </a:spcBef>
        <a:buSzPct val="80000"/>
        <a:buFont typeface="Wingdings" pitchFamily="2" charset="2"/>
        <a:buChar char="ü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정규표현식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822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정규표현식 기본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대소문자</a:t>
            </a:r>
            <a:r>
              <a:rPr lang="en-US" altLang="ko-KR" dirty="0"/>
              <a:t> </a:t>
            </a:r>
            <a:r>
              <a:rPr lang="ko-KR" altLang="en-US" dirty="0"/>
              <a:t>구별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공백</a:t>
            </a:r>
            <a:r>
              <a:rPr lang="en-US" altLang="ko-KR" dirty="0"/>
              <a:t>, Enter, Tab </a:t>
            </a:r>
            <a:r>
              <a:rPr lang="ko-KR" altLang="en-US" dirty="0"/>
              <a:t>등도 모두 패턴의 </a:t>
            </a:r>
            <a:r>
              <a:rPr lang="ko-KR" altLang="en-US" dirty="0" smtClean="0"/>
              <a:t>일부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314531"/>
              </p:ext>
            </p:extLst>
          </p:nvPr>
        </p:nvGraphicFramePr>
        <p:xfrm>
          <a:off x="791579" y="1893008"/>
          <a:ext cx="5155184" cy="2093976"/>
        </p:xfrm>
        <a:graphic>
          <a:graphicData uri="http://schemas.openxmlformats.org/drawingml/2006/table">
            <a:tbl>
              <a:tblPr/>
              <a:tblGrid>
                <a:gridCol w="20709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841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cat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WHITECATBROWNCAT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WHITECATBROWNCAT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WHITECATBROWNCAT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548459"/>
              </p:ext>
            </p:extLst>
          </p:nvPr>
        </p:nvGraphicFramePr>
        <p:xfrm>
          <a:off x="791579" y="4679238"/>
          <a:ext cx="8843075" cy="2093976"/>
        </p:xfrm>
        <a:graphic>
          <a:graphicData uri="http://schemas.openxmlformats.org/drawingml/2006/table">
            <a:tbl>
              <a:tblPr/>
              <a:tblGrid>
                <a:gridCol w="18904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218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307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CAT~!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CAT</a:t>
                      </a:r>
                      <a:r>
                        <a:rPr lang="en-US" sz="2000" kern="0" spc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 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~!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WHITECAT~!BROWNCAT~!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WHITECAT~!BROWNCAT~!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WHITE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CAT~!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BROWNCAT~!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WHITECAT~!BROWNCAT~!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WHITE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CAT~!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BROWN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CAT~!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WHITECAT~!BROWNCAT~!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68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메타 문자 </a:t>
            </a:r>
            <a:r>
              <a:rPr lang="en-US" altLang="ko-KR" dirty="0" smtClean="0"/>
              <a:t>: </a:t>
            </a:r>
            <a:r>
              <a:rPr lang="ko-KR" altLang="en-US" sz="2800" dirty="0" smtClean="0"/>
              <a:t>정규 표현식 내에서 특별한 의미를 갖게 되는 기호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 메타문자</a:t>
            </a:r>
            <a:endParaRPr lang="en-US" altLang="ko-KR" dirty="0"/>
          </a:p>
          <a:p>
            <a:pPr lvl="1"/>
            <a:r>
              <a:rPr lang="ko-KR" altLang="en-US" dirty="0"/>
              <a:t>특정 패턴의 반복을 표현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_x188361744" descr="EMB00001bec0b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196752"/>
            <a:ext cx="2837962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37878"/>
              </p:ext>
            </p:extLst>
          </p:nvPr>
        </p:nvGraphicFramePr>
        <p:xfrm>
          <a:off x="988014" y="2492896"/>
          <a:ext cx="7888357" cy="3451098"/>
        </p:xfrm>
        <a:graphic>
          <a:graphicData uri="http://schemas.openxmlformats.org/drawingml/2006/table">
            <a:tbl>
              <a:tblPr/>
              <a:tblGrid>
                <a:gridCol w="25123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759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메타 문자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설명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패턴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*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패턴이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0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 이상 반복되면 매치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패턴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+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패턴이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 이상 반복되면 매치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패턴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?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패턴이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0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회이거나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 반복되면 매치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패턴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{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m}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패턴이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 반복되면 매치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패턴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{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m,n}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패턴이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회부터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회까지 반복되면 매치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패턴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{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m, }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패턴이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 이상 반복되면 매치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10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메타 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패턴</a:t>
            </a:r>
            <a:r>
              <a:rPr lang="en-US" altLang="ko-KR" dirty="0"/>
              <a:t>*: </a:t>
            </a:r>
            <a:r>
              <a:rPr lang="ko-KR" altLang="en-US" dirty="0"/>
              <a:t>패턴이 </a:t>
            </a:r>
            <a:r>
              <a:rPr lang="en-US" altLang="ko-KR" dirty="0"/>
              <a:t>0</a:t>
            </a:r>
            <a:r>
              <a:rPr lang="ko-KR" altLang="en-US" dirty="0"/>
              <a:t>회 이상 반복되면 매치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패턴</a:t>
            </a:r>
            <a:r>
              <a:rPr lang="en-US" altLang="ko-KR" dirty="0"/>
              <a:t>+: </a:t>
            </a:r>
            <a:r>
              <a:rPr lang="ko-KR" altLang="en-US" dirty="0"/>
              <a:t>패턴이 </a:t>
            </a:r>
            <a:r>
              <a:rPr lang="en-US" altLang="ko-KR" dirty="0"/>
              <a:t>1</a:t>
            </a:r>
            <a:r>
              <a:rPr lang="ko-KR" altLang="en-US" dirty="0"/>
              <a:t>회 이상 반복되면 매치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44389"/>
              </p:ext>
            </p:extLst>
          </p:nvPr>
        </p:nvGraphicFramePr>
        <p:xfrm>
          <a:off x="1760799" y="1941386"/>
          <a:ext cx="6145416" cy="1972056"/>
        </p:xfrm>
        <a:graphic>
          <a:graphicData uri="http://schemas.openxmlformats.org/drawingml/2006/table">
            <a:tbl>
              <a:tblPr/>
              <a:tblGrid>
                <a:gridCol w="19572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81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971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</a:t>
                      </a:r>
                      <a:r>
                        <a:rPr lang="en-US" sz="2000" kern="0" spc="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*#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971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&amp;&amp;##@@&amp;&amp;#@#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971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&amp;&amp;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@@&amp;&amp;#@#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971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&amp;&amp;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@@&amp;&amp;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#@#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40824"/>
              </p:ext>
            </p:extLst>
          </p:nvPr>
        </p:nvGraphicFramePr>
        <p:xfrm>
          <a:off x="1760799" y="4524422"/>
          <a:ext cx="6145416" cy="1972056"/>
        </p:xfrm>
        <a:graphic>
          <a:graphicData uri="http://schemas.openxmlformats.org/drawingml/2006/table">
            <a:tbl>
              <a:tblPr/>
              <a:tblGrid>
                <a:gridCol w="19572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81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073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+@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73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###@@@&amp;&amp;&amp;#@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073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###@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@@&amp;&amp;&amp;#@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073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###@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@@&amp;&amp;&amp;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#@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30322" y="1941386"/>
            <a:ext cx="3522329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‘#’</a:t>
            </a:r>
            <a:r>
              <a:rPr lang="ko-KR" altLang="en-US" dirty="0" smtClean="0"/>
              <a:t>으로 시작해서 </a:t>
            </a:r>
            <a:r>
              <a:rPr lang="en-US" altLang="ko-KR" dirty="0"/>
              <a:t>‘#’</a:t>
            </a:r>
            <a:r>
              <a:rPr lang="ko-KR" altLang="en-US" dirty="0" smtClean="0"/>
              <a:t>으로 끝나는 문자열로 사이에 </a:t>
            </a:r>
            <a:r>
              <a:rPr lang="en-US" altLang="ko-KR" dirty="0" smtClean="0"/>
              <a:t>‘@’</a:t>
            </a:r>
            <a:r>
              <a:rPr lang="ko-KR" altLang="en-US" dirty="0" smtClean="0"/>
              <a:t> 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 이상 반복되는 문자열을 지정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30321" y="4522554"/>
            <a:ext cx="3522329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‘#’</a:t>
            </a:r>
            <a:r>
              <a:rPr lang="ko-KR" altLang="en-US" dirty="0" smtClean="0"/>
              <a:t>이 한번이상 반복해서 나오고 </a:t>
            </a:r>
            <a:r>
              <a:rPr lang="en-US" altLang="ko-KR" dirty="0" smtClean="0"/>
              <a:t>‘@</a:t>
            </a:r>
            <a:r>
              <a:rPr lang="ko-KR" altLang="en-US" dirty="0" smtClean="0"/>
              <a:t>로 끝나는 문자열을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44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메타 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패턴</a:t>
            </a:r>
            <a:r>
              <a:rPr lang="en-US" altLang="ko-KR" dirty="0"/>
              <a:t>?:</a:t>
            </a:r>
            <a:r>
              <a:rPr lang="ko-KR" altLang="en-US" dirty="0"/>
              <a:t>패턴이 </a:t>
            </a:r>
            <a:r>
              <a:rPr lang="en-US" altLang="ko-KR" dirty="0"/>
              <a:t>0</a:t>
            </a:r>
            <a:r>
              <a:rPr lang="ko-KR" altLang="en-US" dirty="0"/>
              <a:t>회이거나 </a:t>
            </a:r>
            <a:r>
              <a:rPr lang="en-US" altLang="ko-KR" dirty="0"/>
              <a:t>1</a:t>
            </a:r>
            <a:r>
              <a:rPr lang="ko-KR" altLang="en-US" dirty="0"/>
              <a:t>회 반복되면 매치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패턴</a:t>
            </a:r>
            <a:r>
              <a:rPr lang="en-US" altLang="ko-KR" dirty="0"/>
              <a:t>{m}:</a:t>
            </a:r>
            <a:r>
              <a:rPr lang="ko-KR" altLang="en-US" dirty="0"/>
              <a:t>패턴이 </a:t>
            </a:r>
            <a:r>
              <a:rPr lang="en-US" altLang="ko-KR" dirty="0"/>
              <a:t>m</a:t>
            </a:r>
            <a:r>
              <a:rPr lang="ko-KR" altLang="en-US" dirty="0"/>
              <a:t>회 반복되면 </a:t>
            </a:r>
            <a:r>
              <a:rPr lang="ko-KR" altLang="en-US" dirty="0" smtClean="0"/>
              <a:t>매치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616227"/>
              </p:ext>
            </p:extLst>
          </p:nvPr>
        </p:nvGraphicFramePr>
        <p:xfrm>
          <a:off x="1760799" y="1941386"/>
          <a:ext cx="6145416" cy="2093976"/>
        </p:xfrm>
        <a:graphic>
          <a:graphicData uri="http://schemas.openxmlformats.org/drawingml/2006/table">
            <a:tbl>
              <a:tblPr/>
              <a:tblGrid>
                <a:gridCol w="19572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81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9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?@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9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###@@@&amp;&amp;&amp;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9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#@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@@&amp;&amp;&amp;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9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#@@@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&amp;&amp;&amp;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45739"/>
              </p:ext>
            </p:extLst>
          </p:nvPr>
        </p:nvGraphicFramePr>
        <p:xfrm>
          <a:off x="1760799" y="4524422"/>
          <a:ext cx="6145416" cy="2093976"/>
        </p:xfrm>
        <a:graphic>
          <a:graphicData uri="http://schemas.openxmlformats.org/drawingml/2006/table">
            <a:tbl>
              <a:tblPr/>
              <a:tblGrid>
                <a:gridCol w="19572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81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073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{2}@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73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###@@@&amp;&amp;&amp;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073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##@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@@&amp;&amp;&amp;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073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##@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@@&amp;&amp;&amp;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30322" y="1941386"/>
            <a:ext cx="3522329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‘#’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 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나타나고 </a:t>
            </a:r>
            <a:r>
              <a:rPr lang="en-US" altLang="ko-KR" dirty="0" smtClean="0"/>
              <a:t>‘@’</a:t>
            </a:r>
            <a:r>
              <a:rPr lang="ko-KR" altLang="en-US" dirty="0" smtClean="0"/>
              <a:t>로 끝나는 문자열을 지정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30321" y="4522554"/>
            <a:ext cx="3522329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‘#’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나오고 </a:t>
            </a:r>
            <a:r>
              <a:rPr lang="en-US" altLang="ko-KR" dirty="0" smtClean="0"/>
              <a:t>‘@’</a:t>
            </a:r>
            <a:r>
              <a:rPr lang="ko-KR" altLang="en-US" dirty="0" smtClean="0"/>
              <a:t>로 끝나는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‘##@’)</a:t>
            </a:r>
            <a:r>
              <a:rPr lang="ko-KR" altLang="en-US" dirty="0" smtClean="0"/>
              <a:t> 문자열을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40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메타 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패턴</a:t>
            </a:r>
            <a:r>
              <a:rPr lang="en-US" altLang="ko-KR" dirty="0"/>
              <a:t>{m,n}: m</a:t>
            </a:r>
            <a:r>
              <a:rPr lang="ko-KR" altLang="en-US" dirty="0"/>
              <a:t>회이상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회이하 반복되면 매치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패턴</a:t>
            </a:r>
            <a:r>
              <a:rPr lang="en-US" altLang="ko-KR" dirty="0"/>
              <a:t>{m, }: m</a:t>
            </a:r>
            <a:r>
              <a:rPr lang="ko-KR" altLang="en-US" dirty="0"/>
              <a:t>회 이상 반복되면 매치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23973"/>
              </p:ext>
            </p:extLst>
          </p:nvPr>
        </p:nvGraphicFramePr>
        <p:xfrm>
          <a:off x="1760799" y="1941386"/>
          <a:ext cx="6145416" cy="2093976"/>
        </p:xfrm>
        <a:graphic>
          <a:graphicData uri="http://schemas.openxmlformats.org/drawingml/2006/table">
            <a:tbl>
              <a:tblPr/>
              <a:tblGrid>
                <a:gridCol w="19572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81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48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#{2,3}@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48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##@@@####@@&amp;&amp;&amp;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48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##@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@@####@@&amp;&amp;&amp;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48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##@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@@#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###@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@&amp;&amp;&amp;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58311"/>
              </p:ext>
            </p:extLst>
          </p:nvPr>
        </p:nvGraphicFramePr>
        <p:xfrm>
          <a:off x="1760799" y="4524422"/>
          <a:ext cx="6145416" cy="2093976"/>
        </p:xfrm>
        <a:graphic>
          <a:graphicData uri="http://schemas.openxmlformats.org/drawingml/2006/table">
            <a:tbl>
              <a:tblPr/>
              <a:tblGrid>
                <a:gridCol w="19572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81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07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#{2,}@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7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##@@@#####@@&amp;&amp;&amp;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07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##@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@@#####@@&amp;&amp;&amp;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07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##@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@@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#####@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@&amp;&amp;&amp;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30322" y="1941386"/>
            <a:ext cx="3522329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‘#’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반복해서 나타나고 </a:t>
            </a:r>
            <a:r>
              <a:rPr lang="en-US" altLang="ko-KR" dirty="0" smtClean="0"/>
              <a:t>‘@’</a:t>
            </a:r>
            <a:r>
              <a:rPr lang="ko-KR" altLang="en-US" dirty="0" smtClean="0"/>
              <a:t>로 끝나는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‘##@’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‘###@’)</a:t>
            </a:r>
            <a:r>
              <a:rPr lang="ko-KR" altLang="en-US" dirty="0" smtClean="0"/>
              <a:t> 문자열을 지정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30321" y="4522554"/>
            <a:ext cx="3522329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‘#’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이상 반복해서 나오고 </a:t>
            </a:r>
            <a:r>
              <a:rPr lang="en-US" altLang="ko-KR" dirty="0" smtClean="0"/>
              <a:t>‘@’</a:t>
            </a:r>
            <a:r>
              <a:rPr lang="ko-KR" altLang="en-US" dirty="0" smtClean="0"/>
              <a:t>로 끝나는 문자열을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51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메타 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매칭 메타 문자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문자열에서 특정 </a:t>
            </a:r>
            <a:r>
              <a:rPr lang="ko-KR" altLang="en-US" dirty="0"/>
              <a:t>문자에 매칭되거나 문자열 내에서 특정 문자의 위치를 </a:t>
            </a:r>
            <a:r>
              <a:rPr lang="ko-KR" altLang="en-US" dirty="0" smtClean="0"/>
              <a:t>의미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176902"/>
              </p:ext>
            </p:extLst>
          </p:nvPr>
        </p:nvGraphicFramePr>
        <p:xfrm>
          <a:off x="1246581" y="2330728"/>
          <a:ext cx="7105682" cy="4266626"/>
        </p:xfrm>
        <a:graphic>
          <a:graphicData uri="http://schemas.openxmlformats.org/drawingml/2006/table">
            <a:tbl>
              <a:tblPr/>
              <a:tblGrid>
                <a:gridCol w="1845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604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31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메타 문자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설명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31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개행문자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(\n)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제외한 모든 문자와 매칭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31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^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패턴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 패턴으로 시작하는 문자열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31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$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 패턴으로 끝나는 문자열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31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[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문자들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]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문자들 중 한 문자를 의미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31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[^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문자들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]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[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문자들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]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반대로 제외할 문자를 의미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31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패턴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¦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패턴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또는 패턴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의미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첫 번째 매치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31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\d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숫자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0~9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의미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\D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숫자가 아닌 문자를 의미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31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\w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알파벳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숫자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‘_’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의미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531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\W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알파벳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숫자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‘_’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제외한 문자를 의미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531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\s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빈 공간을 의미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공백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\t, \n)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08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메타 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^</a:t>
            </a:r>
            <a:r>
              <a:rPr lang="ko-KR" altLang="en-US" dirty="0"/>
              <a:t>패턴</a:t>
            </a:r>
            <a:r>
              <a:rPr lang="en-US" altLang="ko-KR" dirty="0"/>
              <a:t> :</a:t>
            </a:r>
            <a:r>
              <a:rPr lang="ko-KR" altLang="en-US" dirty="0"/>
              <a:t> </a:t>
            </a:r>
            <a:r>
              <a:rPr lang="en-US" altLang="ko-KR" dirty="0" smtClean="0"/>
              <a:t>‘^’</a:t>
            </a:r>
            <a:r>
              <a:rPr lang="ko-KR" altLang="en-US" dirty="0" smtClean="0"/>
              <a:t> 메타문자는 문자열의 시작을 의미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패턴</a:t>
            </a:r>
            <a:r>
              <a:rPr lang="en-US" altLang="ko-KR" dirty="0"/>
              <a:t>$ :</a:t>
            </a:r>
            <a:r>
              <a:rPr lang="ko-KR" altLang="en-US" dirty="0"/>
              <a:t> </a:t>
            </a:r>
            <a:r>
              <a:rPr lang="en-US" altLang="ko-KR" dirty="0" smtClean="0"/>
              <a:t>‘$’</a:t>
            </a:r>
            <a:r>
              <a:rPr lang="ko-KR" altLang="en-US" dirty="0" smtClean="0"/>
              <a:t> 메타 문자는 문자열의 끝을 의미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55656"/>
              </p:ext>
            </p:extLst>
          </p:nvPr>
        </p:nvGraphicFramePr>
        <p:xfrm>
          <a:off x="1760799" y="1941386"/>
          <a:ext cx="6145416" cy="2093976"/>
        </p:xfrm>
        <a:graphic>
          <a:graphicData uri="http://schemas.openxmlformats.org/drawingml/2006/table">
            <a:tbl>
              <a:tblPr/>
              <a:tblGrid>
                <a:gridCol w="19572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81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48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^cat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48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cat is cat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48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cat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 is cat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48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cat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 is cat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08382"/>
              </p:ext>
            </p:extLst>
          </p:nvPr>
        </p:nvGraphicFramePr>
        <p:xfrm>
          <a:off x="1760799" y="4524422"/>
          <a:ext cx="6145416" cy="2581656"/>
        </p:xfrm>
        <a:graphic>
          <a:graphicData uri="http://schemas.openxmlformats.org/drawingml/2006/table">
            <a:tbl>
              <a:tblPr/>
              <a:tblGrid>
                <a:gridCol w="19572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81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07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cat$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7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cat is cat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07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cat 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is 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cat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07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cat is 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cat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30322" y="1941386"/>
            <a:ext cx="3522329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패턴이 문자열의 시작부분부터 매치되어야 함을 의미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‘cat’</a:t>
            </a:r>
            <a:r>
              <a:rPr lang="ko-KR" altLang="en-US" dirty="0" smtClean="0"/>
              <a:t>로 시작하는지를 검사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30321" y="4522554"/>
            <a:ext cx="3522329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문자열의 끝부분이 패턴과 매치되어야 함을 의미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en-US" altLang="ko-KR" dirty="0"/>
              <a:t>cat’</a:t>
            </a:r>
            <a:r>
              <a:rPr lang="ko-KR" altLang="en-US" dirty="0"/>
              <a:t>로 </a:t>
            </a:r>
            <a:r>
              <a:rPr lang="ko-KR" altLang="en-US" dirty="0" smtClean="0"/>
              <a:t>끝나는지를 검사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097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메타 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문자들</a:t>
            </a:r>
            <a:r>
              <a:rPr lang="en-US" altLang="ko-KR" dirty="0"/>
              <a:t>]:</a:t>
            </a:r>
            <a:r>
              <a:rPr lang="ko-KR" altLang="en-US" dirty="0"/>
              <a:t> 포함된 문자들 중 한 </a:t>
            </a:r>
            <a:r>
              <a:rPr lang="ko-KR" altLang="en-US" dirty="0" smtClean="0"/>
              <a:t>문자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[^</a:t>
            </a:r>
            <a:r>
              <a:rPr lang="ko-KR" altLang="en-US" dirty="0"/>
              <a:t>문자들</a:t>
            </a:r>
            <a:r>
              <a:rPr lang="en-US" altLang="ko-KR" dirty="0"/>
              <a:t>]: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문자들</a:t>
            </a:r>
            <a:r>
              <a:rPr lang="en-US" altLang="ko-KR" dirty="0"/>
              <a:t>]</a:t>
            </a:r>
            <a:r>
              <a:rPr lang="ko-KR" altLang="en-US" dirty="0"/>
              <a:t>의 반대 의미로 </a:t>
            </a:r>
            <a:r>
              <a:rPr lang="ko-KR" altLang="en-US" dirty="0" smtClean="0"/>
              <a:t>문자들을 제외한 나머지 문자들 중 한 문자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5054"/>
              </p:ext>
            </p:extLst>
          </p:nvPr>
        </p:nvGraphicFramePr>
        <p:xfrm>
          <a:off x="1760799" y="1941386"/>
          <a:ext cx="6145416" cy="2093976"/>
        </p:xfrm>
        <a:graphic>
          <a:graphicData uri="http://schemas.openxmlformats.org/drawingml/2006/table">
            <a:tbl>
              <a:tblPr/>
              <a:tblGrid>
                <a:gridCol w="19572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81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48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[EHL]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48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HELLO WORLD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48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H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ELLO WORLD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48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HELL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O WOR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L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49552"/>
              </p:ext>
            </p:extLst>
          </p:nvPr>
        </p:nvGraphicFramePr>
        <p:xfrm>
          <a:off x="1760799" y="4524422"/>
          <a:ext cx="6145416" cy="2093976"/>
        </p:xfrm>
        <a:graphic>
          <a:graphicData uri="http://schemas.openxmlformats.org/drawingml/2006/table">
            <a:tbl>
              <a:tblPr/>
              <a:tblGrid>
                <a:gridCol w="19572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81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07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[^A-E]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7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HELLO WORLD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07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H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ELLO WORLD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07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H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E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LLO WOR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LD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>
            <a:stCxn id="7" idx="1"/>
          </p:cNvCxnSpPr>
          <p:nvPr/>
        </p:nvCxnSpPr>
        <p:spPr>
          <a:xfrm flipH="1">
            <a:off x="6188328" y="4749055"/>
            <a:ext cx="1187140" cy="8364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75468" y="4395112"/>
            <a:ext cx="2416046" cy="70788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대쉬를 이용하여</a:t>
            </a:r>
            <a:r>
              <a:rPr lang="en-US" altLang="ko-KR" sz="2000" dirty="0" smtClean="0">
                <a:solidFill>
                  <a:srgbClr val="FF0000"/>
                </a:solidFill>
              </a:rPr>
              <a:t/>
            </a:r>
            <a:br>
              <a:rPr lang="en-US" altLang="ko-KR" sz="2000" dirty="0" smtClean="0">
                <a:solidFill>
                  <a:srgbClr val="FF0000"/>
                </a:solidFill>
              </a:rPr>
            </a:br>
            <a:r>
              <a:rPr lang="ko-KR" altLang="en-US" sz="2000" dirty="0" smtClean="0">
                <a:solidFill>
                  <a:srgbClr val="FF0000"/>
                </a:solidFill>
              </a:rPr>
              <a:t>문자범위 지정가능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0322" y="1941386"/>
            <a:ext cx="352232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‘E’, ’H’, ’L’</a:t>
            </a:r>
            <a:r>
              <a:rPr lang="ko-KR" altLang="en-US" dirty="0" smtClean="0"/>
              <a:t> 중 한 문자와 매치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30322" y="5134356"/>
            <a:ext cx="3522329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en-US" altLang="ko-KR" dirty="0"/>
              <a:t>A</a:t>
            </a:r>
            <a:r>
              <a:rPr lang="en-US" altLang="ko-KR" dirty="0" smtClean="0"/>
              <a:t>’</a:t>
            </a:r>
            <a:r>
              <a:rPr lang="en-US" altLang="ko-KR" dirty="0"/>
              <a:t> , ’B’, ’C</a:t>
            </a:r>
            <a:r>
              <a:rPr lang="en-US" altLang="ko-KR" dirty="0" smtClean="0"/>
              <a:t>’</a:t>
            </a:r>
            <a:r>
              <a:rPr lang="en-US" altLang="ko-KR" dirty="0"/>
              <a:t> , </a:t>
            </a:r>
            <a:r>
              <a:rPr lang="en-US" altLang="ko-KR" dirty="0" smtClean="0"/>
              <a:t>’D’, ’E’</a:t>
            </a:r>
            <a:r>
              <a:rPr lang="ko-KR" altLang="en-US" dirty="0" smtClean="0"/>
              <a:t> 를 제외한 문자들 중 한 문자와 매치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68268" y="6004353"/>
            <a:ext cx="352232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매칭된 문자의 개수는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6781898" y="6189019"/>
            <a:ext cx="1386370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270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메타 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\d:</a:t>
            </a:r>
            <a:r>
              <a:rPr lang="ko-KR" altLang="en-US" dirty="0"/>
              <a:t> 숫자 </a:t>
            </a:r>
            <a:r>
              <a:rPr lang="en-US" altLang="ko-KR" dirty="0"/>
              <a:t>0~9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\D :</a:t>
            </a:r>
            <a:r>
              <a:rPr lang="ko-KR" altLang="en-US" dirty="0"/>
              <a:t> 숫자</a:t>
            </a:r>
            <a:r>
              <a:rPr lang="en-US" altLang="ko-KR" dirty="0"/>
              <a:t> </a:t>
            </a:r>
            <a:r>
              <a:rPr lang="ko-KR" altLang="en-US" dirty="0"/>
              <a:t>아닌 문자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80842"/>
              </p:ext>
            </p:extLst>
          </p:nvPr>
        </p:nvGraphicFramePr>
        <p:xfrm>
          <a:off x="1368295" y="1835924"/>
          <a:ext cx="10385091" cy="2093976"/>
        </p:xfrm>
        <a:graphic>
          <a:graphicData uri="http://schemas.openxmlformats.org/drawingml/2006/table">
            <a:tbl>
              <a:tblPr/>
              <a:tblGrid>
                <a:gridCol w="2061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1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617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\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[0-9]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entryId=76d06ac51139479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entryId=76d06ac51139479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entryId=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7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6d06ac51139479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entryId=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7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6d06ac51139479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entryId=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76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d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06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ac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51139479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entryId=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76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d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06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ac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51139479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03979"/>
              </p:ext>
            </p:extLst>
          </p:nvPr>
        </p:nvGraphicFramePr>
        <p:xfrm>
          <a:off x="1368295" y="4482791"/>
          <a:ext cx="8021032" cy="2093976"/>
        </p:xfrm>
        <a:graphic>
          <a:graphicData uri="http://schemas.openxmlformats.org/drawingml/2006/table">
            <a:tbl>
              <a:tblPr/>
              <a:tblGrid>
                <a:gridCol w="25546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664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8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\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sLn=kr&amp;entryId=76d06ac51139479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s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Ln=kr&amp;entryId=76d06ac51139479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sLn=kr&amp;entryId=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76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d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06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ac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51139479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41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메타 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\w:</a:t>
            </a:r>
            <a:r>
              <a:rPr lang="ko-KR" altLang="en-US" dirty="0"/>
              <a:t> 알파벳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‘_’</a:t>
            </a:r>
          </a:p>
          <a:p>
            <a:pPr lvl="1"/>
            <a:r>
              <a:rPr lang="en-US" altLang="ko-KR" dirty="0"/>
              <a:t>\W :</a:t>
            </a:r>
            <a:r>
              <a:rPr lang="ko-KR" altLang="en-US" dirty="0"/>
              <a:t> 알파벳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‘_’</a:t>
            </a:r>
            <a:r>
              <a:rPr lang="ko-KR" altLang="en-US" dirty="0"/>
              <a:t>를 제외한 문자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15347"/>
              </p:ext>
            </p:extLst>
          </p:nvPr>
        </p:nvGraphicFramePr>
        <p:xfrm>
          <a:off x="1585241" y="2301232"/>
          <a:ext cx="7714875" cy="2093976"/>
        </p:xfrm>
        <a:graphic>
          <a:graphicData uri="http://schemas.openxmlformats.org/drawingml/2006/table">
            <a:tbl>
              <a:tblPr/>
              <a:tblGrid>
                <a:gridCol w="24571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87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89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\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w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\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W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ads2@#s!a :3*&amp;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ads2@#s!a :3*&amp;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ds2@#s!a :3*&amp;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ads2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#s!a :3*&amp;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ads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2@#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s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!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 :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3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*&amp;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ads2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@#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s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!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 :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3</a:t>
                      </a:r>
                      <a:r>
                        <a:rPr lang="en-US" sz="20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*&amp;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9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필요성  </a:t>
            </a:r>
            <a:r>
              <a:rPr lang="en-US" altLang="ko-KR" dirty="0" smtClean="0"/>
              <a:t>how?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123-0213-9105</a:t>
            </a:r>
          </a:p>
          <a:p>
            <a:r>
              <a:rPr lang="en-US" altLang="ko-KR" dirty="0"/>
              <a:t>02A-4132-$213</a:t>
            </a:r>
          </a:p>
          <a:p>
            <a:r>
              <a:rPr lang="en-US" altLang="ko-KR" dirty="0"/>
              <a:t>010-3123-4231</a:t>
            </a:r>
          </a:p>
          <a:p>
            <a:r>
              <a:rPr lang="en-US" altLang="ko-KR" dirty="0" smtClean="0"/>
              <a:t>010-1012-12-3123-1</a:t>
            </a:r>
          </a:p>
          <a:p>
            <a:endParaRPr lang="en-US" altLang="ko-KR" dirty="0"/>
          </a:p>
          <a:p>
            <a:r>
              <a:rPr lang="ko-KR" altLang="en-US" dirty="0"/>
              <a:t>‘문자열의 문자를 한 글자씩 읽으면서 숫자나 알파벳이 있어야 하는 </a:t>
            </a:r>
            <a:r>
              <a:rPr lang="ko-KR" altLang="en-US" dirty="0" smtClean="0"/>
              <a:t>자리에 </a:t>
            </a:r>
            <a:r>
              <a:rPr lang="ko-KR" altLang="en-US" dirty="0"/>
              <a:t>유효한 문자가 제대로 있는지 검사하고</a:t>
            </a:r>
            <a:r>
              <a:rPr lang="en-US" altLang="ko-KR" dirty="0"/>
              <a:t>... </a:t>
            </a:r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전체 문자열 길이가 </a:t>
            </a:r>
            <a:r>
              <a:rPr lang="ko-KR" altLang="en-US" dirty="0" smtClean="0"/>
              <a:t>맞는지 </a:t>
            </a:r>
            <a:r>
              <a:rPr lang="ko-KR" altLang="en-US" dirty="0"/>
              <a:t>보고</a:t>
            </a:r>
            <a:r>
              <a:rPr lang="en-US" altLang="ko-KR" dirty="0"/>
              <a:t>... </a:t>
            </a:r>
            <a:r>
              <a:rPr lang="ko-KR" altLang="en-US" dirty="0"/>
              <a:t>그런데 어떤 자리에 있는 문자가 숫자나 알파벳인지는 </a:t>
            </a:r>
            <a:r>
              <a:rPr lang="ko-KR" altLang="en-US" dirty="0" smtClean="0"/>
              <a:t>어떻게 검사하지</a:t>
            </a:r>
            <a:r>
              <a:rPr lang="en-US" altLang="ko-KR" dirty="0"/>
              <a:t>? </a:t>
            </a:r>
            <a:r>
              <a:rPr lang="ko-KR" altLang="en-US" dirty="0"/>
              <a:t>아</a:t>
            </a:r>
            <a:r>
              <a:rPr lang="en-US" altLang="ko-KR" dirty="0"/>
              <a:t>, </a:t>
            </a:r>
            <a:r>
              <a:rPr lang="ko-KR" altLang="en-US" dirty="0"/>
              <a:t>그건 앞에서 배웠던 </a:t>
            </a:r>
            <a:r>
              <a:rPr lang="en-US" altLang="ko-KR" dirty="0"/>
              <a:t>isdigit()</a:t>
            </a:r>
            <a:r>
              <a:rPr lang="ko-KR" altLang="en-US" dirty="0"/>
              <a:t>이나 </a:t>
            </a:r>
            <a:r>
              <a:rPr lang="en-US" altLang="ko-KR" dirty="0"/>
              <a:t>isalpha() </a:t>
            </a:r>
            <a:r>
              <a:rPr lang="ko-KR" altLang="en-US" dirty="0"/>
              <a:t>함수를 </a:t>
            </a:r>
            <a:r>
              <a:rPr lang="ko-KR" altLang="en-US" dirty="0" smtClean="0"/>
              <a:t>활용하면 되겠고</a:t>
            </a:r>
            <a:r>
              <a:rPr lang="en-US" altLang="ko-KR" dirty="0"/>
              <a:t>, </a:t>
            </a:r>
            <a:r>
              <a:rPr lang="ko-KR" altLang="en-US" dirty="0"/>
              <a:t>전체 문자열 길이는 어떻게</a:t>
            </a:r>
            <a:r>
              <a:rPr lang="en-US" altLang="ko-KR" dirty="0"/>
              <a:t>...’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2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Question.  </a:t>
            </a:r>
            <a:r>
              <a:rPr lang="ko-KR" altLang="en-US" dirty="0" smtClean="0"/>
              <a:t>정규표현식</a:t>
            </a:r>
            <a:r>
              <a:rPr lang="ko-KR" altLang="en-US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문제들의 조건에 맞는 정규표현식을 </a:t>
            </a:r>
            <a:r>
              <a:rPr lang="ko-KR" altLang="en-US" dirty="0" smtClean="0"/>
              <a:t>작성하시오</a:t>
            </a:r>
            <a:endParaRPr lang="en-US" altLang="ko-KR" dirty="0" smtClean="0"/>
          </a:p>
          <a:p>
            <a:r>
              <a:rPr lang="en-US" altLang="ko-KR" dirty="0"/>
              <a:t>1) </a:t>
            </a:r>
            <a:r>
              <a:rPr lang="ko-KR" altLang="en-US" dirty="0"/>
              <a:t>아래와 같은 세 가지 형식의 핸드폰 전화번호를 구분하는 정규표현식</a:t>
            </a:r>
          </a:p>
          <a:p>
            <a:r>
              <a:rPr lang="en-US" altLang="ko-KR" dirty="0"/>
              <a:t>010-1234-1234, 010 222 5555, 01033336666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818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Question. </a:t>
            </a:r>
            <a:r>
              <a:rPr lang="ko-KR" altLang="en-US" dirty="0" smtClean="0"/>
              <a:t>정규표현식 </a:t>
            </a:r>
            <a:r>
              <a:rPr lang="ko-KR" altLang="en-US" dirty="0"/>
              <a:t>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시작 부분이 세 글자가 </a:t>
            </a:r>
            <a:r>
              <a:rPr lang="en-US" altLang="ko-KR" dirty="0"/>
              <a:t>010, 011, 012 </a:t>
            </a:r>
            <a:r>
              <a:rPr lang="ko-KR" altLang="en-US" dirty="0"/>
              <a:t>중 하나로 되어 있고</a:t>
            </a:r>
            <a:r>
              <a:rPr lang="en-US" altLang="ko-KR" dirty="0"/>
              <a:t>, </a:t>
            </a:r>
            <a:r>
              <a:rPr lang="ko-KR" altLang="en-US" dirty="0"/>
              <a:t>대문자 알파벳으로 이루어진 </a:t>
            </a:r>
            <a:r>
              <a:rPr lang="en-US" altLang="ko-KR" dirty="0"/>
              <a:t>2~4</a:t>
            </a:r>
            <a:r>
              <a:rPr lang="ko-KR" altLang="en-US" dirty="0"/>
              <a:t>개의 </a:t>
            </a:r>
            <a:r>
              <a:rPr lang="ko-KR" altLang="en-US" dirty="0" smtClean="0"/>
              <a:t>문자들이 </a:t>
            </a:r>
            <a:r>
              <a:rPr lang="ko-KR" altLang="en-US" dirty="0"/>
              <a:t>뒤를 따라오는 문자열을 찾는 정규표현식</a:t>
            </a:r>
          </a:p>
        </p:txBody>
      </p:sp>
    </p:spTree>
    <p:extLst>
      <p:ext uri="{BB962C8B-B14F-4D97-AF65-F5344CB8AC3E}">
        <p14:creationId xmlns:p14="http://schemas.microsoft.com/office/powerpoint/2010/main" val="4286583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Question.  </a:t>
            </a:r>
            <a:r>
              <a:rPr lang="ko-KR" altLang="en-US" dirty="0" smtClean="0"/>
              <a:t>정규표현식</a:t>
            </a:r>
            <a:r>
              <a:rPr lang="ko-KR" altLang="en-US" dirty="0" smtClean="0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3) a</a:t>
            </a:r>
            <a:r>
              <a:rPr lang="ko-KR" altLang="en-US" dirty="0"/>
              <a:t>나 </a:t>
            </a:r>
            <a:r>
              <a:rPr lang="en-US" altLang="ko-KR" dirty="0"/>
              <a:t>A</a:t>
            </a:r>
            <a:r>
              <a:rPr lang="ko-KR" altLang="en-US" dirty="0"/>
              <a:t>로 시작하고 세 개 이상의 숫자나 알파벳인 문자들로 이어지고</a:t>
            </a:r>
            <a:r>
              <a:rPr lang="en-US" altLang="ko-KR" dirty="0"/>
              <a:t>, </a:t>
            </a:r>
            <a:r>
              <a:rPr lang="ko-KR" altLang="en-US" dirty="0"/>
              <a:t>그 후 </a:t>
            </a:r>
            <a:r>
              <a:rPr lang="en-US" altLang="ko-KR" dirty="0"/>
              <a:t>b</a:t>
            </a:r>
            <a:r>
              <a:rPr lang="ko-KR" altLang="en-US" dirty="0"/>
              <a:t>나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0~1</a:t>
            </a:r>
            <a:r>
              <a:rPr lang="ko-KR" altLang="en-US" dirty="0"/>
              <a:t>회 있는 </a:t>
            </a:r>
            <a:r>
              <a:rPr lang="ko-KR" altLang="en-US" dirty="0" smtClean="0"/>
              <a:t>문자열을 </a:t>
            </a:r>
            <a:r>
              <a:rPr lang="ko-KR" altLang="en-US" dirty="0"/>
              <a:t>찾는 정규표현식</a:t>
            </a:r>
          </a:p>
        </p:txBody>
      </p:sp>
    </p:spTree>
    <p:extLst>
      <p:ext uri="{BB962C8B-B14F-4D97-AF65-F5344CB8AC3E}">
        <p14:creationId xmlns:p14="http://schemas.microsoft.com/office/powerpoint/2010/main" val="323034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03404"/>
              </p:ext>
            </p:extLst>
          </p:nvPr>
        </p:nvGraphicFramePr>
        <p:xfrm>
          <a:off x="702123" y="1985827"/>
          <a:ext cx="10716725" cy="3896741"/>
        </p:xfrm>
        <a:graphic>
          <a:graphicData uri="http://schemas.openxmlformats.org/drawingml/2006/table">
            <a:tbl>
              <a:tblPr/>
              <a:tblGrid>
                <a:gridCol w="50519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48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440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646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re.match(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[,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플래그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])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문자열의 시작 부분부터 정규표현식에 매치되는 문자 검사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매치되면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match object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를 반환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646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re.search(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[,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플래그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])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문자열의 전체를 검색하여 정규표현식에 일치하는지 검사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매치되면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match object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를 반환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646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re.findall(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[,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플래그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])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매치되는 모든 문자열을 리스트로 반환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646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re.split(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정규표현식을 구분자로 사용하여 문자열을 분리하여 리스트로 반환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9646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re.sub(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B[,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카운트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])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B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에서 정규표현식에 매치되는 문자를 찾아서 문자열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로 교체한 후 반환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716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match() vs.</a:t>
            </a:r>
            <a:r>
              <a:rPr lang="ko-KR" altLang="en-US" dirty="0"/>
              <a:t> </a:t>
            </a:r>
            <a:r>
              <a:rPr lang="en-US" altLang="ko-KR" dirty="0"/>
              <a:t>search()</a:t>
            </a:r>
          </a:p>
          <a:p>
            <a:pPr lvl="1"/>
            <a:r>
              <a:rPr lang="en-US" altLang="ko-KR" dirty="0"/>
              <a:t>match(): </a:t>
            </a:r>
            <a:r>
              <a:rPr lang="ko-KR" altLang="en-US" dirty="0"/>
              <a:t>문자열의</a:t>
            </a:r>
            <a:r>
              <a:rPr lang="en-US" altLang="ko-KR" dirty="0"/>
              <a:t> </a:t>
            </a:r>
            <a:r>
              <a:rPr lang="ko-KR" altLang="en-US" dirty="0"/>
              <a:t>시작부분부터 정규표현식과 일치해야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/>
              <a:t>search(): </a:t>
            </a:r>
            <a:r>
              <a:rPr lang="ko-KR" altLang="en-US" dirty="0"/>
              <a:t>문자열 내부 어디에서 일치해도 상관</a:t>
            </a:r>
            <a:r>
              <a:rPr lang="en-US" altLang="ko-KR" dirty="0"/>
              <a:t>X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71019"/>
              </p:ext>
            </p:extLst>
          </p:nvPr>
        </p:nvGraphicFramePr>
        <p:xfrm>
          <a:off x="969701" y="2750077"/>
          <a:ext cx="8163148" cy="2504694"/>
        </p:xfrm>
        <a:graphic>
          <a:graphicData uri="http://schemas.openxmlformats.org/drawingml/2006/table">
            <a:tbl>
              <a:tblPr/>
              <a:tblGrid>
                <a:gridCol w="81631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&gt;&gt;&gt; import re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&gt;&gt;&gt; re.match('hello','hello world')     -------------------- ①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&lt;_sre.SRE_Match object; span=(0, 5), match='hello'&gt;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&gt;&gt;&gt; re.match('ell','hello world')       -------------------- ②  None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&gt;&gt;&gt; re.search('ell','hello world')       -------------------- ③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&lt;_sre.SRE_Match object; span=(1, 4), match='ell'&gt;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782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9350" y="1412776"/>
            <a:ext cx="11713301" cy="126625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match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/>
              <a:t>search()</a:t>
            </a:r>
            <a:r>
              <a:rPr lang="ko-KR" altLang="en-US" dirty="0"/>
              <a:t>의 결과가 우리가 생각했던 매치된 문자열로 반환되는 것이 </a:t>
            </a:r>
            <a:r>
              <a:rPr lang="ko-KR" altLang="en-US" dirty="0" smtClean="0"/>
              <a:t>아니라 </a:t>
            </a:r>
            <a:r>
              <a:rPr lang="en-US" altLang="ko-KR" dirty="0"/>
              <a:t>match object</a:t>
            </a:r>
            <a:r>
              <a:rPr lang="ko-KR" altLang="en-US" dirty="0"/>
              <a:t>로 반환되어 어떻게 사용해야 하는지 궁금할 것이다</a:t>
            </a:r>
            <a:r>
              <a:rPr lang="en-US" altLang="ko-KR" dirty="0"/>
              <a:t>. </a:t>
            </a:r>
            <a:r>
              <a:rPr lang="ko-KR" altLang="en-US" dirty="0"/>
              <a:t>파이썬에서 일반적으로 </a:t>
            </a:r>
            <a:r>
              <a:rPr lang="ko-KR" altLang="en-US" dirty="0" smtClean="0"/>
              <a:t>사용하는 정규표현식 </a:t>
            </a:r>
            <a:r>
              <a:rPr lang="ko-KR" altLang="en-US" dirty="0"/>
              <a:t>코드를 살펴보자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매치되면 </a:t>
            </a:r>
            <a:r>
              <a:rPr lang="en-US" altLang="ko-KR" dirty="0"/>
              <a:t>match </a:t>
            </a:r>
            <a:r>
              <a:rPr lang="en-US" altLang="ko-KR" dirty="0" smtClean="0"/>
              <a:t>objec</a:t>
            </a:r>
            <a:r>
              <a:rPr lang="ko-KR" altLang="en-US" dirty="0" smtClean="0"/>
              <a:t>를 반환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매치되지 않으면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을 반환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19806"/>
              </p:ext>
            </p:extLst>
          </p:nvPr>
        </p:nvGraphicFramePr>
        <p:xfrm>
          <a:off x="600733" y="3070919"/>
          <a:ext cx="7593965" cy="2504694"/>
        </p:xfrm>
        <a:graphic>
          <a:graphicData uri="http://schemas.openxmlformats.org/drawingml/2006/table">
            <a:tbl>
              <a:tblPr/>
              <a:tblGrid>
                <a:gridCol w="7593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 import re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 m = re.match('hello', ‘hello world’)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 if m: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 print(m.group())  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찾은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매칭에 해당하는 문자열을 출력하는 함수</a:t>
                      </a:r>
                      <a:endParaRPr lang="en-US" altLang="ko-KR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 else: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 print('Not found!')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endParaRPr lang="en-US" sz="18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811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findall() </a:t>
            </a:r>
            <a:r>
              <a:rPr lang="ko-KR" altLang="en-US" dirty="0"/>
              <a:t>매치되는 모든 문자열을 리스트로 반환 </a:t>
            </a:r>
            <a:r>
              <a:rPr lang="en-US" altLang="ko-KR" dirty="0"/>
              <a:t>(</a:t>
            </a:r>
            <a:r>
              <a:rPr lang="ko-KR" altLang="en-US" dirty="0"/>
              <a:t>모든 매칭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49374"/>
              </p:ext>
            </p:extLst>
          </p:nvPr>
        </p:nvGraphicFramePr>
        <p:xfrm>
          <a:off x="815808" y="2106753"/>
          <a:ext cx="5504782" cy="3058805"/>
        </p:xfrm>
        <a:graphic>
          <a:graphicData uri="http://schemas.openxmlformats.org/drawingml/2006/table">
            <a:tbl>
              <a:tblPr/>
              <a:tblGrid>
                <a:gridCol w="55047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588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&gt;&gt;&gt; import re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&gt;&gt;&gt; re.findall('\w','ads2@#s!a :3*&amp;')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['a', 'd', 's', '2', 's', 'a', '3']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&gt;&gt;&gt; re.findall('\W','ads2@#s!a :3*&amp;')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['@', '#', '!', ' ', ':', '*', '&amp;']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&gt;&gt;&gt; 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698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split() : </a:t>
            </a:r>
            <a:r>
              <a:rPr lang="ko-KR" altLang="en-US" dirty="0" smtClean="0"/>
              <a:t>문자열에서 </a:t>
            </a:r>
            <a:r>
              <a:rPr lang="ko-KR" altLang="en-US" dirty="0"/>
              <a:t>정규표현식에 해당하는 문자를 구분자로 사용하여 문자를 나눠준다</a:t>
            </a:r>
            <a:r>
              <a:rPr lang="en-US" altLang="ko-KR" dirty="0"/>
              <a:t>. </a:t>
            </a:r>
            <a:r>
              <a:rPr lang="ko-KR" altLang="en-US" dirty="0" smtClean="0"/>
              <a:t>나눠진 문자는 </a:t>
            </a:r>
            <a:r>
              <a:rPr lang="ko-KR" altLang="en-US" dirty="0"/>
              <a:t>리스트로 반환된다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s</a:t>
            </a:r>
            <a:r>
              <a:rPr lang="en-US" altLang="ko-KR" dirty="0" smtClean="0"/>
              <a:t>ub()  : </a:t>
            </a:r>
            <a:r>
              <a:rPr lang="ko-KR" altLang="en-US" dirty="0"/>
              <a:t>정규표현식으로 찾은 문자열을 특정 문자열로 교체해준다</a:t>
            </a:r>
            <a:r>
              <a:rPr lang="en-US" altLang="ko-KR" dirty="0" smtClean="0"/>
              <a:t>.</a:t>
            </a:r>
            <a:r>
              <a:rPr lang="en-US" altLang="ko-KR" b="1" dirty="0" smtClean="0"/>
              <a:t> substitude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868335"/>
              </p:ext>
            </p:extLst>
          </p:nvPr>
        </p:nvGraphicFramePr>
        <p:xfrm>
          <a:off x="1065312" y="2398420"/>
          <a:ext cx="5148326" cy="1270254"/>
        </p:xfrm>
        <a:graphic>
          <a:graphicData uri="http://schemas.openxmlformats.org/drawingml/2006/table">
            <a:tbl>
              <a:tblPr/>
              <a:tblGrid>
                <a:gridCol w="5148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&gt;&gt;&gt; import re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&gt;&gt;&gt; re.split('-','010-1234-5678')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['010', '1234', '5678']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46574"/>
              </p:ext>
            </p:extLst>
          </p:nvPr>
        </p:nvGraphicFramePr>
        <p:xfrm>
          <a:off x="1065312" y="4599962"/>
          <a:ext cx="5647722" cy="1681734"/>
        </p:xfrm>
        <a:graphic>
          <a:graphicData uri="http://schemas.openxmlformats.org/drawingml/2006/table">
            <a:tbl>
              <a:tblPr/>
              <a:tblGrid>
                <a:gridCol w="56477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&gt;&gt;&gt; import re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&gt;&gt;&gt; re.sub('matlab', 'python', 'matlab is fun')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'python is fun'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&gt;&gt;&gt; 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74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함수의 플래그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557312"/>
              </p:ext>
            </p:extLst>
          </p:nvPr>
        </p:nvGraphicFramePr>
        <p:xfrm>
          <a:off x="570507" y="1987769"/>
          <a:ext cx="6800449" cy="2581656"/>
        </p:xfrm>
        <a:graphic>
          <a:graphicData uri="http://schemas.openxmlformats.org/drawingml/2006/table">
            <a:tbl>
              <a:tblPr/>
              <a:tblGrid>
                <a:gridCol w="11017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987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93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플래그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93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I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대소문자 구별 안하며 매치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80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M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행에 대해서 매치 처리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(^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와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$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의 경우 각 행의 처음과 끝에 매치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93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S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.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의 옵션을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\n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까지 포함하여 매치하게 변경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96743"/>
              </p:ext>
            </p:extLst>
          </p:nvPr>
        </p:nvGraphicFramePr>
        <p:xfrm>
          <a:off x="566855" y="4655885"/>
          <a:ext cx="5051906" cy="2149549"/>
        </p:xfrm>
        <a:graphic>
          <a:graphicData uri="http://schemas.openxmlformats.org/drawingml/2006/table">
            <a:tbl>
              <a:tblPr/>
              <a:tblGrid>
                <a:gridCol w="50519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74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re.match(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[,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플래그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])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re.search(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[,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플래그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])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re.findall(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[,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플래그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])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re.compile(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[,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 플래그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])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826771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988412"/>
              </p:ext>
            </p:extLst>
          </p:nvPr>
        </p:nvGraphicFramePr>
        <p:xfrm>
          <a:off x="5785624" y="4655885"/>
          <a:ext cx="5990065" cy="2170086"/>
        </p:xfrm>
        <a:graphic>
          <a:graphicData uri="http://schemas.openxmlformats.org/drawingml/2006/table">
            <a:tbl>
              <a:tblPr/>
              <a:tblGrid>
                <a:gridCol w="5990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666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498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re.match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(‘hel’,’HeLLo World’, re.I)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498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re.search(‘x.x’, ‘x</a:t>
                      </a:r>
                      <a:r>
                        <a:rPr lang="en-US" altLang="ko-KR" sz="1800" kern="0" spc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\n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x’, re.S)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498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re.findall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(‘^ab’, ‘abcd</a:t>
                      </a:r>
                      <a:r>
                        <a:rPr lang="en-US" altLang="ko-KR" sz="1800" kern="0" spc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\n</a:t>
                      </a:r>
                      <a:r>
                        <a:rPr lang="en-US" altLang="ko-KR" sz="180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bcd</a:t>
                      </a:r>
                      <a:r>
                        <a:rPr lang="en-US" altLang="ko-KR" sz="1800" kern="0" spc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\n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abcd’, re.M)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498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re.compile(‘apple’, re.I)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2583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970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match </a:t>
            </a:r>
            <a:r>
              <a:rPr lang="ko-KR" altLang="en-US" dirty="0"/>
              <a:t>함수의 옵션으로 </a:t>
            </a:r>
            <a:r>
              <a:rPr lang="en-US" altLang="ko-KR" dirty="0"/>
              <a:t>re.I</a:t>
            </a:r>
            <a:r>
              <a:rPr lang="ko-KR" altLang="en-US" dirty="0"/>
              <a:t>를 사용하면 대소문자 구분 없이 찾게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751386"/>
              </p:ext>
            </p:extLst>
          </p:nvPr>
        </p:nvGraphicFramePr>
        <p:xfrm>
          <a:off x="815808" y="2106753"/>
          <a:ext cx="5504782" cy="3058805"/>
        </p:xfrm>
        <a:graphic>
          <a:graphicData uri="http://schemas.openxmlformats.org/drawingml/2006/table">
            <a:tbl>
              <a:tblPr/>
              <a:tblGrid>
                <a:gridCol w="55047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58805">
                <a:tc>
                  <a:txBody>
                    <a:bodyPr/>
                    <a:lstStyle/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 import re</a:t>
                      </a:r>
                    </a:p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 m = re.match('hello','HELLO world',re.I)</a:t>
                      </a:r>
                    </a:p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 m.group()</a:t>
                      </a:r>
                    </a:p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'HELLO'</a:t>
                      </a:r>
                    </a:p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 m = re.match('hello','HELlo world',re.I)</a:t>
                      </a:r>
                    </a:p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 m.group()</a:t>
                      </a:r>
                    </a:p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'HELlo'</a:t>
                      </a:r>
                    </a:p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endParaRPr lang="fr-FR" sz="2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71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정규표현식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문자열의 집합을 지정하는 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문자들의 패턴을 표현하는 식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문자열 검색에 활용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URL, </a:t>
            </a:r>
            <a:r>
              <a:rPr lang="ko-KR" altLang="en-US" dirty="0" smtClean="0"/>
              <a:t>이메일 주소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전화번호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IP</a:t>
            </a:r>
            <a:r>
              <a:rPr lang="ko-KR" altLang="en-US" dirty="0" smtClean="0"/>
              <a:t> 주소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 계좌번호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 주민등록번호 등 특정 문자열 형식을 표현할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복잡한 문자열을 다루는 프로그래밍에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사이트에서도 정규표현식을 이용한 검색 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882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^</a:t>
            </a:r>
            <a:r>
              <a:rPr lang="ko-KR" altLang="en-US" dirty="0"/>
              <a:t>메타문자에 의해서 첫 줄에 있는 ‘</a:t>
            </a:r>
            <a:r>
              <a:rPr lang="en-US" altLang="ko-KR" dirty="0"/>
              <a:t>abcd’ </a:t>
            </a:r>
            <a:r>
              <a:rPr lang="ko-KR" altLang="en-US" dirty="0"/>
              <a:t>문자열만 매치가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re.M </a:t>
            </a:r>
            <a:r>
              <a:rPr lang="ko-KR" altLang="en-US" dirty="0"/>
              <a:t>옵션을 사용하면 각 행의 시작이 모두 문자열의 시작으로 인식하여 모든 ‘</a:t>
            </a:r>
            <a:r>
              <a:rPr lang="en-US" altLang="ko-KR" dirty="0"/>
              <a:t>abcd’ </a:t>
            </a:r>
            <a:r>
              <a:rPr lang="ko-KR" altLang="en-US" dirty="0" smtClean="0"/>
              <a:t>문자열이 매치가 </a:t>
            </a:r>
            <a:r>
              <a:rPr lang="ko-KR" altLang="en-US" dirty="0"/>
              <a:t>된다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2273"/>
              </p:ext>
            </p:extLst>
          </p:nvPr>
        </p:nvGraphicFramePr>
        <p:xfrm>
          <a:off x="352927" y="3085316"/>
          <a:ext cx="4957011" cy="3083814"/>
        </p:xfrm>
        <a:graphic>
          <a:graphicData uri="http://schemas.openxmlformats.org/drawingml/2006/table">
            <a:tbl>
              <a:tblPr/>
              <a:tblGrid>
                <a:gridCol w="49570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58805">
                <a:tc>
                  <a:txBody>
                    <a:bodyPr/>
                    <a:lstStyle/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 import re</a:t>
                      </a:r>
                    </a:p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 text = '''abcdefghijklmnopqrstuvwxyz</a:t>
                      </a:r>
                    </a:p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 abcdefghijklmnopqrstuvwxyz</a:t>
                      </a:r>
                    </a:p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 0123456789'''</a:t>
                      </a:r>
                    </a:p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</a:p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 m = re.findall('^abcd',text)</a:t>
                      </a:r>
                    </a:p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 print(m)</a:t>
                      </a:r>
                    </a:p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['abcd']</a:t>
                      </a:r>
                    </a:p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endParaRPr lang="fr-FR" sz="2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79666"/>
              </p:ext>
            </p:extLst>
          </p:nvPr>
        </p:nvGraphicFramePr>
        <p:xfrm>
          <a:off x="6144127" y="3085315"/>
          <a:ext cx="4950798" cy="3083814"/>
        </p:xfrm>
        <a:graphic>
          <a:graphicData uri="http://schemas.openxmlformats.org/drawingml/2006/table">
            <a:tbl>
              <a:tblPr/>
              <a:tblGrid>
                <a:gridCol w="49507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58805">
                <a:tc>
                  <a:txBody>
                    <a:bodyPr/>
                    <a:lstStyle/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 import re</a:t>
                      </a:r>
                    </a:p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 text = '''abcdefghijklmnopqrstuvwxyz</a:t>
                      </a:r>
                    </a:p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 abcdefghijklmnopqrstuvwxyz</a:t>
                      </a:r>
                    </a:p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 0123456789'''</a:t>
                      </a:r>
                    </a:p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</a:p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 m = re.findall('^abcd',text, re.M)</a:t>
                      </a:r>
                    </a:p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 print(m)</a:t>
                      </a:r>
                    </a:p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['abcd', 'abcd']</a:t>
                      </a:r>
                    </a:p>
                    <a:p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endParaRPr lang="fr-FR" sz="2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587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\n</a:t>
            </a:r>
            <a:r>
              <a:rPr lang="ko-KR" altLang="en-US" dirty="0"/>
              <a:t>문자도 포함하여 매치하고 싶다면 위와 같이 </a:t>
            </a:r>
            <a:r>
              <a:rPr lang="en-US" altLang="ko-KR" dirty="0"/>
              <a:t>re.S </a:t>
            </a:r>
            <a:r>
              <a:rPr lang="ko-KR" altLang="en-US" dirty="0"/>
              <a:t>옵션을 사용해 </a:t>
            </a:r>
            <a:r>
              <a:rPr lang="ko-KR" altLang="en-US" dirty="0" smtClean="0"/>
              <a:t>정규표현식을 작성하면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664718"/>
              </p:ext>
            </p:extLst>
          </p:nvPr>
        </p:nvGraphicFramePr>
        <p:xfrm>
          <a:off x="831850" y="3341995"/>
          <a:ext cx="5504782" cy="3058805"/>
        </p:xfrm>
        <a:graphic>
          <a:graphicData uri="http://schemas.openxmlformats.org/drawingml/2006/table">
            <a:tbl>
              <a:tblPr/>
              <a:tblGrid>
                <a:gridCol w="55047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58805">
                <a:tc>
                  <a:txBody>
                    <a:bodyPr/>
                    <a:lstStyle/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 import re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 text = 'x\nx'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 re.findall('x.x', text)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 re.findall('x.x', text, re.S)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['x\nx']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endParaRPr lang="fr-FR" sz="3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36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</a:t>
            </a:r>
            <a:r>
              <a:rPr lang="ko-KR" altLang="en-US" dirty="0" smtClean="0"/>
              <a:t>정규표현식 작성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문자열에서 대소문자를 구분하지 않고 </a:t>
            </a:r>
            <a:r>
              <a:rPr lang="en-US" altLang="ko-KR" dirty="0"/>
              <a:t>apple</a:t>
            </a:r>
            <a:r>
              <a:rPr lang="ko-KR" altLang="en-US" dirty="0"/>
              <a:t>을 찾는 정규표현식을 작성해 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‘Apple is a big company and apple is very delicious.’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33" y="3021031"/>
            <a:ext cx="9611562" cy="309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67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매칭된 문자열을 그룹으로 분류하기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그룹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503237"/>
              </p:ext>
            </p:extLst>
          </p:nvPr>
        </p:nvGraphicFramePr>
        <p:xfrm>
          <a:off x="713497" y="1952537"/>
          <a:ext cx="9869009" cy="1407414"/>
        </p:xfrm>
        <a:graphic>
          <a:graphicData uri="http://schemas.openxmlformats.org/drawingml/2006/table">
            <a:tbl>
              <a:tblPr/>
              <a:tblGrid>
                <a:gridCol w="98690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 = 'Apple 010-2222-3333 </a:t>
                      </a:r>
                      <a:r>
                        <a:rPr lang="en-US" altLang="ko-KR" sz="2000" b="0" i="0" u="none" strike="noStrike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011-3333-4444'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 = re.search('</a:t>
                      </a:r>
                      <a:r>
                        <a:rPr lang="en-US" altLang="ko-KR" sz="20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(\w+)</a:t>
                      </a:r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r>
                        <a:rPr lang="en-US" altLang="ko-KR" sz="20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(\d+-\d+-\d+)</a:t>
                      </a:r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r>
                        <a:rPr lang="en-US" altLang="ko-KR" sz="20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(\w+)</a:t>
                      </a:r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r>
                        <a:rPr lang="en-US" altLang="ko-KR" sz="20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(\d+-\d+-\d+)</a:t>
                      </a:r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',text)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print(result.group(3))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96" y="3727875"/>
            <a:ext cx="6936693" cy="179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7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매칭된 문자열을 그룹으로 분류하기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그룹   </a:t>
            </a:r>
            <a:r>
              <a:rPr lang="en-US" altLang="ko-KR" dirty="0" smtClean="0"/>
              <a:t>\\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찾아진 그룹을 의미   </a:t>
            </a:r>
            <a:r>
              <a:rPr lang="en-US" altLang="ko-KR" dirty="0" smtClean="0"/>
              <a:t>\\1 : 1</a:t>
            </a:r>
            <a:r>
              <a:rPr lang="ko-KR" altLang="en-US" dirty="0" smtClean="0"/>
              <a:t>번 그룹 문자열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885992"/>
              </p:ext>
            </p:extLst>
          </p:nvPr>
        </p:nvGraphicFramePr>
        <p:xfrm>
          <a:off x="713497" y="1952537"/>
          <a:ext cx="9869009" cy="950214"/>
        </p:xfrm>
        <a:graphic>
          <a:graphicData uri="http://schemas.openxmlformats.org/drawingml/2006/table">
            <a:tbl>
              <a:tblPr/>
              <a:tblGrid>
                <a:gridCol w="98690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re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 = re.sub("</a:t>
                      </a:r>
                      <a:r>
                        <a:rPr lang="en-US" altLang="ko-KR" sz="20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(\d{3})</a:t>
                      </a:r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2000" b="0" i="0" u="none" strike="noStrike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(\d{3})</a:t>
                      </a:r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"(</a:t>
                      </a:r>
                      <a:r>
                        <a:rPr lang="en-US" altLang="ko-KR" sz="2000" b="0" i="0" u="none" strike="noStrike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\\2</a:t>
                      </a:r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20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\\1</a:t>
                      </a:r>
                      <a:r>
                        <a:rPr lang="en-US" altLang="ko-K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"111-222")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>
            <a:stCxn id="10" idx="0"/>
          </p:cNvCxnSpPr>
          <p:nvPr/>
        </p:nvCxnSpPr>
        <p:spPr>
          <a:xfrm flipV="1">
            <a:off x="2814644" y="2798958"/>
            <a:ext cx="200722" cy="2606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8595" y="3059593"/>
            <a:ext cx="89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그룹</a:t>
            </a:r>
            <a:r>
              <a:rPr lang="en-US" altLang="ko-KR" dirty="0" smtClean="0">
                <a:solidFill>
                  <a:srgbClr val="00B0F0"/>
                </a:solidFill>
              </a:rPr>
              <a:t>1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13" name="직선 화살표 연결선 12"/>
          <p:cNvCxnSpPr>
            <a:stCxn id="14" idx="0"/>
          </p:cNvCxnSpPr>
          <p:nvPr/>
        </p:nvCxnSpPr>
        <p:spPr>
          <a:xfrm flipH="1" flipV="1">
            <a:off x="4059045" y="2843569"/>
            <a:ext cx="87132" cy="2661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00128" y="3109705"/>
            <a:ext cx="89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그룹</a:t>
            </a:r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6383" y="3008347"/>
            <a:ext cx="132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(222)</a:t>
            </a:r>
            <a:r>
              <a:rPr lang="ko-KR" altLang="en-US" dirty="0" smtClean="0"/>
              <a:t> </a:t>
            </a:r>
            <a:r>
              <a:rPr lang="en-US" altLang="ko-KR" dirty="0" smtClean="0"/>
              <a:t>111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001" y="3294371"/>
            <a:ext cx="6074350" cy="282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86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 </a:t>
            </a:r>
            <a:r>
              <a:rPr lang="ko-KR" altLang="en-US" dirty="0" smtClean="0"/>
              <a:t>매칭된 문자열을 그룹으로 분류하기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문자열에서 년도 형식 찾아 바꾸기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235" y="1871043"/>
            <a:ext cx="7442641" cy="7978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271" y="2588397"/>
            <a:ext cx="4035547" cy="5388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344" y="2588397"/>
            <a:ext cx="4385881" cy="538806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16699"/>
              </p:ext>
            </p:extLst>
          </p:nvPr>
        </p:nvGraphicFramePr>
        <p:xfrm>
          <a:off x="1197033" y="3571239"/>
          <a:ext cx="6750806" cy="2708021"/>
        </p:xfrm>
        <a:graphic>
          <a:graphicData uri="http://schemas.openxmlformats.org/drawingml/2006/table">
            <a:tbl>
              <a:tblPr/>
              <a:tblGrid>
                <a:gridCol w="6750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re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 = </a:t>
                      </a:r>
                      <a:endParaRPr lang="en-US" altLang="ko-KR" sz="2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2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2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print(result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3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415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 </a:t>
            </a:r>
            <a:r>
              <a:rPr lang="ko-KR" altLang="en-US" dirty="0" smtClean="0"/>
              <a:t>매칭된 문자열을 그룹으로 분류하기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그룹핑을 </a:t>
            </a:r>
            <a:r>
              <a:rPr lang="ko-KR" altLang="en-US" dirty="0" smtClean="0"/>
              <a:t>이용하여 전화번호의 </a:t>
            </a:r>
            <a:r>
              <a:rPr lang="ko-KR" altLang="en-US" dirty="0"/>
              <a:t>형식을 바꿔보도록 하자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세 숫자 파트를 각각 그룹으로 나누어 이를 재참조하여 </a:t>
            </a:r>
            <a:r>
              <a:rPr lang="ko-KR" altLang="en-US" dirty="0" smtClean="0"/>
              <a:t>문자열을 원하는 </a:t>
            </a:r>
            <a:r>
              <a:rPr lang="ko-KR" altLang="en-US" dirty="0"/>
              <a:t>형식으로 수정하고 있다</a:t>
            </a:r>
            <a:r>
              <a:rPr lang="en-US" altLang="ko-KR" dirty="0"/>
              <a:t>. </a:t>
            </a:r>
            <a:r>
              <a:rPr lang="ko-KR" altLang="en-US" dirty="0"/>
              <a:t>각 파트의 숫자들의 개수가 </a:t>
            </a:r>
            <a:r>
              <a:rPr lang="en-US" altLang="ko-KR" dirty="0"/>
              <a:t>3~4</a:t>
            </a:r>
            <a:r>
              <a:rPr lang="ko-KR" altLang="en-US" dirty="0"/>
              <a:t>개이므로 </a:t>
            </a:r>
            <a:r>
              <a:rPr lang="en-US" altLang="ko-KR" dirty="0"/>
              <a:t>\d{3,4}</a:t>
            </a:r>
            <a:r>
              <a:rPr lang="ko-KR" altLang="en-US" dirty="0"/>
              <a:t>를 이용하면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34508"/>
              </p:ext>
            </p:extLst>
          </p:nvPr>
        </p:nvGraphicFramePr>
        <p:xfrm>
          <a:off x="738878" y="4437511"/>
          <a:ext cx="9544112" cy="1864614"/>
        </p:xfrm>
        <a:graphic>
          <a:graphicData uri="http://schemas.openxmlformats.org/drawingml/2006/table">
            <a:tbl>
              <a:tblPr/>
              <a:tblGrid>
                <a:gridCol w="95441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re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 = re.sub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                                  ",</a:t>
                      </a:r>
                      <a:endParaRPr lang="en-US" altLang="ko-KR" sz="2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                                   ",</a:t>
                      </a:r>
                      <a:endParaRPr lang="en-US" altLang="ko-KR" sz="2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"111-222-333\n4444-5555-6666\n777-8888-9999")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print(result)</a:t>
                      </a:r>
                      <a:endParaRPr lang="en-US" sz="3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7949" b="12768"/>
          <a:stretch/>
        </p:blipFill>
        <p:spPr>
          <a:xfrm>
            <a:off x="738877" y="2597516"/>
            <a:ext cx="9839328" cy="173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17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아래와 같은 형식의 이메일 주소를 구별할 수 있는 정규표현식을 작성하시오</a:t>
            </a:r>
            <a:r>
              <a:rPr lang="en-US" altLang="ko-KR" sz="2800" dirty="0"/>
              <a:t>.</a:t>
            </a:r>
          </a:p>
          <a:p>
            <a:pPr marL="362250" lvl="1" indent="0">
              <a:buNone/>
            </a:pPr>
            <a:r>
              <a:rPr lang="en-US" altLang="ko-KR" sz="2800" dirty="0"/>
              <a:t>asdb@gmail.com</a:t>
            </a:r>
          </a:p>
          <a:p>
            <a:pPr marL="362250" lvl="1" indent="0">
              <a:buNone/>
            </a:pPr>
            <a:r>
              <a:rPr lang="en-US" altLang="ko-KR" sz="2800" dirty="0"/>
              <a:t>as1231@naver.com</a:t>
            </a:r>
          </a:p>
          <a:p>
            <a:pPr marL="362250" lvl="1" indent="0">
              <a:buNone/>
            </a:pPr>
            <a:r>
              <a:rPr lang="en-US" altLang="ko-KR" sz="2800" dirty="0"/>
              <a:t>abc.def1981@hanmail.net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0915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같은 </a:t>
            </a:r>
            <a:r>
              <a:rPr lang="en-US" altLang="ko-KR" dirty="0"/>
              <a:t>url </a:t>
            </a:r>
            <a:r>
              <a:rPr lang="ko-KR" altLang="en-US" dirty="0"/>
              <a:t>주소를 구별할 수 있는 정규표현식을 작성하시오</a:t>
            </a:r>
            <a:r>
              <a:rPr lang="en-US" altLang="ko-KR" dirty="0"/>
              <a:t>.</a:t>
            </a:r>
          </a:p>
          <a:p>
            <a:pPr marL="362250" lvl="1" indent="0">
              <a:buNone/>
            </a:pPr>
            <a:r>
              <a:rPr lang="en-US" altLang="ko-KR" sz="2800" dirty="0"/>
              <a:t>http://www.pusan.ac.kr</a:t>
            </a:r>
          </a:p>
          <a:p>
            <a:pPr marL="362250" lvl="1" indent="0">
              <a:buNone/>
            </a:pPr>
            <a:r>
              <a:rPr lang="en-US" altLang="ko-KR" sz="2800" dirty="0"/>
              <a:t>http://www.naver.com</a:t>
            </a:r>
          </a:p>
          <a:p>
            <a:pPr marL="362250" lvl="1" indent="0">
              <a:buNone/>
            </a:pPr>
            <a:r>
              <a:rPr lang="en-US" altLang="ko-KR" sz="2800" dirty="0"/>
              <a:t>www.korea.org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158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정규표현식의 유용성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문자열에서 </a:t>
            </a:r>
            <a:r>
              <a:rPr lang="ko-KR" altLang="en-US" dirty="0"/>
              <a:t>유선전화번호 형식</a:t>
            </a:r>
            <a:r>
              <a:rPr lang="en-US" altLang="ko-KR" dirty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/>
              <a:t>051-555-4242)</a:t>
            </a:r>
            <a:r>
              <a:rPr lang="ko-KR" altLang="en-US" dirty="0"/>
              <a:t>에 맞는 </a:t>
            </a:r>
            <a:r>
              <a:rPr lang="ko-KR" altLang="en-US" dirty="0" smtClean="0"/>
              <a:t>전화번호를 찾아서 출력하라</a:t>
            </a:r>
            <a:r>
              <a:rPr lang="en-US" altLang="ko-KR" dirty="0" smtClean="0"/>
              <a:t>”</a:t>
            </a:r>
          </a:p>
          <a:p>
            <a:pPr lvl="1"/>
            <a:r>
              <a:rPr lang="ko-KR" altLang="en-US" dirty="0" smtClean="0"/>
              <a:t>전화번호 형식 찾는 과정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45454"/>
              </p:ext>
            </p:extLst>
          </p:nvPr>
        </p:nvGraphicFramePr>
        <p:xfrm>
          <a:off x="1043010" y="2641061"/>
          <a:ext cx="6984776" cy="3876294"/>
        </p:xfrm>
        <a:graphic>
          <a:graphicData uri="http://schemas.openxmlformats.org/drawingml/2006/table">
            <a:tbl>
              <a:tblPr/>
              <a:tblGrid>
                <a:gridCol w="69847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단어의 길이가 전화번호의 총 길이인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자리와 같은지 비교한다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참이면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문자열의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번째부터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번째까지 숫자인지 비교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아니면 거짓을 반환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문자열의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번째가 ‘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-‘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문자인지 비교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아니면 거짓을 반환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문자열의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번째부터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번째까지 숫자인지 비교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아니면 거짓을 반환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문자열의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번째가 ‘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-’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문자인지 비교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아니면 거짓을 반환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문자열의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번째부터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번째까지 숫자인지 비교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아니면 거짓을 반환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아니면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거짓을 반환</a:t>
                      </a:r>
                      <a:endParaRPr lang="pt-B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ED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37493" y="4215161"/>
            <a:ext cx="4004380" cy="17543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완전한 모듈 작성을 </a:t>
            </a:r>
            <a:r>
              <a:rPr lang="ko-KR" altLang="en-US" dirty="0" smtClean="0"/>
              <a:t>위해서는 왼쪽 과정보다 훨씬 복잡해짐</a:t>
            </a:r>
            <a:endParaRPr lang="en-US" altLang="ko-KR" dirty="0"/>
          </a:p>
          <a:p>
            <a:pPr lvl="1"/>
            <a:r>
              <a:rPr lang="ko-KR" altLang="en-US" dirty="0"/>
              <a:t>지역번호가 </a:t>
            </a:r>
            <a:r>
              <a:rPr lang="en-US" altLang="ko-KR" dirty="0"/>
              <a:t>0</a:t>
            </a:r>
            <a:r>
              <a:rPr lang="ko-KR" altLang="en-US" dirty="0"/>
              <a:t>으로 시작하는지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서울 지역번호 </a:t>
            </a:r>
            <a:r>
              <a:rPr lang="en-US" altLang="ko-KR" dirty="0"/>
              <a:t>02</a:t>
            </a:r>
            <a:r>
              <a:rPr lang="ko-KR" altLang="en-US" dirty="0"/>
              <a:t>도 인식하도록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자리 국번도 인식하도록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12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정규표현식의 유용성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전화번호 찾는 모듈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오른쪽 모듈은 완전하지 않음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310" y="332656"/>
            <a:ext cx="6743341" cy="63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4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정규표현식의 유용성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전화번호 찾는 모듈 사용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63" y="2023908"/>
            <a:ext cx="8681982" cy="38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4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정규표현식의 유용성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정규 표현식을 이용한 코드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60487"/>
              </p:ext>
            </p:extLst>
          </p:nvPr>
        </p:nvGraphicFramePr>
        <p:xfrm>
          <a:off x="749525" y="2117905"/>
          <a:ext cx="7633915" cy="2230374"/>
        </p:xfrm>
        <a:graphic>
          <a:graphicData uri="http://schemas.openxmlformats.org/drawingml/2006/table">
            <a:tbl>
              <a:tblPr/>
              <a:tblGrid>
                <a:gridCol w="76339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&gt;&gt;&gt; import re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&gt;&gt;&gt; phoneNoRegex = re.compile(</a:t>
                      </a:r>
                      <a:r>
                        <a:rPr lang="en-US" sz="1600" kern="0" spc="0" dirty="0" smtClean="0">
                          <a:solidFill>
                            <a:srgbClr val="C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"\d\d\d-\d\d\d-\d\d\d\d"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&gt;&gt;&gt; no = phoneNoRegex.search('My office number is not 010-5555-1234 but 051-555-4242')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&gt;&gt;&gt; print('Phone number found: ' + no.group())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Phone number found: 051-555-4242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76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정규표현식 기본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파이썬에서 정규표현식을 사용하는 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문자열 찾기 매칭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매칭</a:t>
            </a:r>
            <a:r>
              <a:rPr lang="en-US" altLang="ko-KR" dirty="0" smtClean="0"/>
              <a:t>:</a:t>
            </a:r>
            <a:r>
              <a:rPr lang="ko-KR" altLang="en-US" dirty="0" smtClean="0"/>
              <a:t> 첫번째로 매치되는 문자열 찾기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매칭</a:t>
            </a:r>
            <a:r>
              <a:rPr lang="en-US" altLang="ko-KR" dirty="0" smtClean="0"/>
              <a:t>:</a:t>
            </a:r>
            <a:r>
              <a:rPr lang="ko-KR" altLang="en-US" dirty="0" smtClean="0"/>
              <a:t> 매치되는 모든 문자열 찾기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64932"/>
              </p:ext>
            </p:extLst>
          </p:nvPr>
        </p:nvGraphicFramePr>
        <p:xfrm>
          <a:off x="726923" y="1943899"/>
          <a:ext cx="6552728" cy="1956054"/>
        </p:xfrm>
        <a:graphic>
          <a:graphicData uri="http://schemas.openxmlformats.org/drawingml/2006/table">
            <a:tbl>
              <a:tblPr/>
              <a:tblGrid>
                <a:gridCol w="65527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re                                </a:t>
                      </a:r>
                      <a:r>
                        <a:rPr lang="en-US" altLang="ko-KR" sz="18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regular expression </a:t>
                      </a:r>
                      <a:r>
                        <a:rPr lang="ko-KR" altLang="en-US" sz="18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 = re.compile(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찾으려는 문자열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mch = pat.search(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조사할 문자열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mch:                                   </a:t>
                      </a:r>
                      <a:r>
                        <a:rPr lang="en-US" altLang="ko-KR" sz="18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8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패턴을 찾으면 </a:t>
                      </a:r>
                      <a:r>
                        <a:rPr lang="en-US" altLang="ko-KR" sz="18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print('Found!')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print('Not found!')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ED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50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정규표현식 기본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</a:t>
            </a:r>
            <a:r>
              <a:rPr lang="en-US" altLang="ko-KR" dirty="0"/>
              <a:t> </a:t>
            </a:r>
            <a:r>
              <a:rPr lang="ko-KR" altLang="en-US" dirty="0"/>
              <a:t>매칭 문자열 찾기</a:t>
            </a:r>
            <a:r>
              <a:rPr lang="en-US" altLang="ko-KR" dirty="0"/>
              <a:t>: search()</a:t>
            </a:r>
            <a:r>
              <a:rPr lang="ko-KR" altLang="en-US" dirty="0"/>
              <a:t>나</a:t>
            </a:r>
            <a:r>
              <a:rPr lang="en-US" altLang="ko-KR" dirty="0"/>
              <a:t> match()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매칭 문자열 찾기</a:t>
            </a:r>
            <a:r>
              <a:rPr lang="en-US" altLang="ko-KR" dirty="0"/>
              <a:t>: findall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717664"/>
              </p:ext>
            </p:extLst>
          </p:nvPr>
        </p:nvGraphicFramePr>
        <p:xfrm>
          <a:off x="971600" y="1988840"/>
          <a:ext cx="7632848" cy="1864614"/>
        </p:xfrm>
        <a:graphic>
          <a:graphicData uri="http://schemas.openxmlformats.org/drawingml/2006/table">
            <a:tbl>
              <a:tblPr/>
              <a:tblGrid>
                <a:gridCol w="76328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&gt;&gt;&gt; import re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pat</a:t>
                      </a:r>
                      <a:r>
                        <a:rPr 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 = re.compile(‘CAT’)</a:t>
                      </a:r>
                      <a:endParaRPr lang="en-US" sz="16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&gt;&gt;&gt; m = pat.search(‘WHITECATBROWNCAT’)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&gt;&gt;&gt; print(m.group())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CAT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900510"/>
              </p:ext>
            </p:extLst>
          </p:nvPr>
        </p:nvGraphicFramePr>
        <p:xfrm>
          <a:off x="7992211" y="1454870"/>
          <a:ext cx="3960440" cy="851916"/>
        </p:xfrm>
        <a:graphic>
          <a:graphicData uri="http://schemas.openxmlformats.org/drawingml/2006/table">
            <a:tbl>
              <a:tblPr/>
              <a:tblGrid>
                <a:gridCol w="13654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49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29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정규표현식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CAT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WHITECATBROWNCAT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13266"/>
              </p:ext>
            </p:extLst>
          </p:nvPr>
        </p:nvGraphicFramePr>
        <p:xfrm>
          <a:off x="971600" y="4658856"/>
          <a:ext cx="7632848" cy="1133094"/>
        </p:xfrm>
        <a:graphic>
          <a:graphicData uri="http://schemas.openxmlformats.org/drawingml/2006/table">
            <a:tbl>
              <a:tblPr/>
              <a:tblGrid>
                <a:gridCol w="76328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&gt;&gt;&gt; m = pat.findall(‘WHITECATBROWNCAT’)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&gt;&gt;&gt; print(m)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[‘CAT’, ‘CAT’]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037634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2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2" id="{675822B3-3753-49F6-AF58-8CDD37E70FC7}" vid="{73D4CB72-EB42-488E-BC74-BFA3176FBC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1254</TotalTime>
  <Words>2189</Words>
  <Application>Microsoft Office PowerPoint</Application>
  <PresentationFormat>와이드스크린</PresentationFormat>
  <Paragraphs>506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Arial Unicode MS</vt:lpstr>
      <vt:lpstr>맑은 고딕</vt:lpstr>
      <vt:lpstr>함초롬바탕</vt:lpstr>
      <vt:lpstr>Arial</vt:lpstr>
      <vt:lpstr>Consolas</vt:lpstr>
      <vt:lpstr>Wingdings</vt:lpstr>
      <vt:lpstr>테마2</vt:lpstr>
      <vt:lpstr>정규표현식</vt:lpstr>
      <vt:lpstr>필요성  how?</vt:lpstr>
      <vt:lpstr>정규표현식(Regular Expression)</vt:lpstr>
      <vt:lpstr>정규표현식의 유용성</vt:lpstr>
      <vt:lpstr>정규표현식의 유용성</vt:lpstr>
      <vt:lpstr>정규표현식의 유용성</vt:lpstr>
      <vt:lpstr>정규표현식의 유용성</vt:lpstr>
      <vt:lpstr>정규표현식 기본 문법</vt:lpstr>
      <vt:lpstr>정규표현식 기본 문법</vt:lpstr>
      <vt:lpstr>정규표현식 기본 문법</vt:lpstr>
      <vt:lpstr>메타 문자 : 정규 표현식 내에서 특별한 의미를 갖게 되는 기호 </vt:lpstr>
      <vt:lpstr>메타 문자</vt:lpstr>
      <vt:lpstr>메타 문자</vt:lpstr>
      <vt:lpstr>메타 문자</vt:lpstr>
      <vt:lpstr>메타 문자</vt:lpstr>
      <vt:lpstr>메타 문자</vt:lpstr>
      <vt:lpstr>메타 문자</vt:lpstr>
      <vt:lpstr>메타 문자</vt:lpstr>
      <vt:lpstr>메타 문자</vt:lpstr>
      <vt:lpstr>Question.  정규표현식 작성</vt:lpstr>
      <vt:lpstr>Question. 정규표현식 작성</vt:lpstr>
      <vt:lpstr>Question.  정규표현식 작성</vt:lpstr>
      <vt:lpstr>re 모듈</vt:lpstr>
      <vt:lpstr>re 모듈</vt:lpstr>
      <vt:lpstr>re 모듈</vt:lpstr>
      <vt:lpstr>re 모듈</vt:lpstr>
      <vt:lpstr>re 모듈</vt:lpstr>
      <vt:lpstr>re 모듈</vt:lpstr>
      <vt:lpstr>re 모듈</vt:lpstr>
      <vt:lpstr>re 모듈</vt:lpstr>
      <vt:lpstr>re 모듈</vt:lpstr>
      <vt:lpstr>Question 정규표현식 작성 </vt:lpstr>
      <vt:lpstr>매칭된 문자열을 그룹으로 분류하기</vt:lpstr>
      <vt:lpstr>매칭된 문자열을 그룹으로 분류하기</vt:lpstr>
      <vt:lpstr>Question  매칭된 문자열을 그룹으로 분류하기</vt:lpstr>
      <vt:lpstr>Question 매칭된 문자열을 그룹으로 분류하기</vt:lpstr>
      <vt:lpstr>Question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pnu</dc:creator>
  <cp:lastModifiedBy>k3</cp:lastModifiedBy>
  <cp:revision>65</cp:revision>
  <dcterms:created xsi:type="dcterms:W3CDTF">2017-08-31T08:29:54Z</dcterms:created>
  <dcterms:modified xsi:type="dcterms:W3CDTF">2017-11-23T12:50:13Z</dcterms:modified>
</cp:coreProperties>
</file>