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4" r:id="rId13"/>
    <p:sldId id="273" r:id="rId14"/>
    <p:sldId id="26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9" name="직사각형 28"/>
          <p:cNvSpPr/>
          <p:nvPr/>
        </p:nvSpPr>
        <p:spPr>
          <a:xfrm>
            <a:off x="3311691" y="2132856"/>
            <a:ext cx="8880309" cy="230425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03712" y="2274442"/>
            <a:ext cx="8448939" cy="2018655"/>
          </a:xfrm>
          <a:ln>
            <a:noFill/>
          </a:ln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03942" y="4725144"/>
            <a:ext cx="8451851" cy="151216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2016224" y="2132856"/>
            <a:ext cx="672000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5" name="직사각형 64"/>
          <p:cNvSpPr/>
          <p:nvPr/>
        </p:nvSpPr>
        <p:spPr>
          <a:xfrm>
            <a:off x="2688299" y="2132856"/>
            <a:ext cx="67200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6" name="직사각형 65"/>
          <p:cNvSpPr/>
          <p:nvPr/>
        </p:nvSpPr>
        <p:spPr>
          <a:xfrm>
            <a:off x="1344149" y="2708920"/>
            <a:ext cx="672000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9" name="직사각형 68"/>
          <p:cNvSpPr/>
          <p:nvPr/>
        </p:nvSpPr>
        <p:spPr>
          <a:xfrm>
            <a:off x="2016224" y="2708920"/>
            <a:ext cx="67200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0" name="직사각형 69"/>
          <p:cNvSpPr/>
          <p:nvPr/>
        </p:nvSpPr>
        <p:spPr>
          <a:xfrm>
            <a:off x="2688299" y="2708920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1" name="직사각형 70"/>
          <p:cNvSpPr/>
          <p:nvPr/>
        </p:nvSpPr>
        <p:spPr>
          <a:xfrm>
            <a:off x="1344149" y="3284984"/>
            <a:ext cx="67200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2" name="직사각형 71"/>
          <p:cNvSpPr/>
          <p:nvPr/>
        </p:nvSpPr>
        <p:spPr>
          <a:xfrm>
            <a:off x="672075" y="3284984"/>
            <a:ext cx="672000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3" name="직사각형 72"/>
          <p:cNvSpPr/>
          <p:nvPr/>
        </p:nvSpPr>
        <p:spPr>
          <a:xfrm>
            <a:off x="0" y="3284984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4" name="직사각형 73"/>
          <p:cNvSpPr/>
          <p:nvPr/>
        </p:nvSpPr>
        <p:spPr>
          <a:xfrm>
            <a:off x="2016224" y="3284984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5" name="직사각형 74"/>
          <p:cNvSpPr/>
          <p:nvPr/>
        </p:nvSpPr>
        <p:spPr>
          <a:xfrm>
            <a:off x="2688299" y="3284984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6" name="직사각형 75"/>
          <p:cNvSpPr/>
          <p:nvPr/>
        </p:nvSpPr>
        <p:spPr>
          <a:xfrm>
            <a:off x="1344149" y="3861048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7" name="직사각형 76"/>
          <p:cNvSpPr/>
          <p:nvPr/>
        </p:nvSpPr>
        <p:spPr>
          <a:xfrm>
            <a:off x="672075" y="3861048"/>
            <a:ext cx="67200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8" name="직사각형 77"/>
          <p:cNvSpPr/>
          <p:nvPr/>
        </p:nvSpPr>
        <p:spPr>
          <a:xfrm>
            <a:off x="2688000" y="1558800"/>
            <a:ext cx="672000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9" name="직사각형 78"/>
          <p:cNvSpPr/>
          <p:nvPr/>
        </p:nvSpPr>
        <p:spPr>
          <a:xfrm>
            <a:off x="2016224" y="3861048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80" name="직사각형 79"/>
          <p:cNvSpPr/>
          <p:nvPr/>
        </p:nvSpPr>
        <p:spPr>
          <a:xfrm>
            <a:off x="2688299" y="3861048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15235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39350" y="1412776"/>
            <a:ext cx="11713301" cy="518457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 typeface="Arial" pitchFamily="34" charset="0"/>
              <a:buNone/>
              <a:tabLst>
                <a:tab pos="540000" algn="l"/>
                <a:tab pos="1080000" algn="l"/>
                <a:tab pos="1620000" algn="l"/>
                <a:tab pos="2160000" algn="l"/>
              </a:tabLst>
              <a:defRPr lang="ko-KR" altLang="en-US" sz="1500" kern="1200" spc="-100" baseline="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585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39350" y="1916832"/>
            <a:ext cx="11713301" cy="468052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 typeface="Arial" pitchFamily="34" charset="0"/>
              <a:buNone/>
              <a:tabLst>
                <a:tab pos="540000" algn="l"/>
                <a:tab pos="1080000" algn="l"/>
                <a:tab pos="1620000" algn="l"/>
                <a:tab pos="2160000" algn="l"/>
              </a:tabLst>
              <a:defRPr lang="ko-KR" altLang="en-US" sz="1500" kern="1200" spc="-100" baseline="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239350" y="1412776"/>
            <a:ext cx="11713301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11200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239349" y="1412776"/>
            <a:ext cx="5755051" cy="518457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540000" algn="l"/>
                <a:tab pos="1080000" algn="l"/>
                <a:tab pos="1620000" algn="l"/>
                <a:tab pos="2160000" algn="l"/>
              </a:tabLst>
              <a:defRPr lang="ko-KR" altLang="en-US" sz="1500" kern="1200" spc="-100" baseline="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>
              <a:buNone/>
              <a:defRPr sz="2000"/>
            </a:lvl2pPr>
            <a:lvl3pPr>
              <a:buNone/>
              <a:defRPr sz="1600"/>
            </a:lvl3pPr>
            <a:lvl4pPr>
              <a:buNone/>
              <a:defRPr sz="1200"/>
            </a:lvl4pPr>
            <a:lvl5pPr>
              <a:buNone/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2017-11-02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sz="half" idx="13" hasCustomPrompt="1"/>
          </p:nvPr>
        </p:nvSpPr>
        <p:spPr>
          <a:xfrm>
            <a:off x="6191251" y="1412776"/>
            <a:ext cx="5755051" cy="518457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540000" algn="l"/>
                <a:tab pos="1080000" algn="l"/>
                <a:tab pos="1620000" algn="l"/>
                <a:tab pos="2160000" algn="l"/>
              </a:tabLst>
              <a:defRPr lang="ko-KR" altLang="en-US" sz="1500" kern="1200" spc="-100" baseline="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>
              <a:buNone/>
              <a:defRPr sz="2000"/>
            </a:lvl2pPr>
            <a:lvl3pPr>
              <a:buNone/>
              <a:defRPr sz="1600"/>
            </a:lvl3pPr>
            <a:lvl4pPr>
              <a:buNone/>
              <a:defRPr sz="1200"/>
            </a:lvl4pPr>
            <a:lvl5pPr>
              <a:buNone/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01660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39349" y="1412776"/>
            <a:ext cx="5757168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7" y="1412776"/>
            <a:ext cx="5759284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2017-11-02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sz="half" idx="13" hasCustomPrompt="1"/>
          </p:nvPr>
        </p:nvSpPr>
        <p:spPr>
          <a:xfrm>
            <a:off x="239349" y="1916832"/>
            <a:ext cx="5755051" cy="468052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540000" algn="l"/>
                <a:tab pos="1080000" algn="l"/>
                <a:tab pos="1620000" algn="l"/>
                <a:tab pos="2160000" algn="l"/>
              </a:tabLst>
              <a:defRPr lang="ko-KR" altLang="en-US" sz="1500" kern="1200" spc="-100" baseline="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>
              <a:buNone/>
              <a:defRPr sz="2000"/>
            </a:lvl2pPr>
            <a:lvl3pPr>
              <a:buNone/>
              <a:defRPr sz="1600"/>
            </a:lvl3pPr>
            <a:lvl4pPr>
              <a:buNone/>
              <a:defRPr sz="1200"/>
            </a:lvl4pPr>
            <a:lvl5pPr>
              <a:buNone/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half" idx="14" hasCustomPrompt="1"/>
          </p:nvPr>
        </p:nvSpPr>
        <p:spPr>
          <a:xfrm>
            <a:off x="6191251" y="1916832"/>
            <a:ext cx="5755051" cy="468052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540000" algn="l"/>
                <a:tab pos="1080000" algn="l"/>
                <a:tab pos="1620000" algn="l"/>
                <a:tab pos="2160000" algn="l"/>
              </a:tabLst>
              <a:defRPr lang="ko-KR" altLang="en-US" sz="1500" kern="1200" spc="-100" baseline="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>
              <a:buNone/>
              <a:defRPr sz="2000"/>
            </a:lvl2pPr>
            <a:lvl3pPr>
              <a:buNone/>
              <a:defRPr sz="1600"/>
            </a:lvl3pPr>
            <a:lvl4pPr>
              <a:buNone/>
              <a:defRPr sz="1200"/>
            </a:lvl4pPr>
            <a:lvl5pPr>
              <a:buNone/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10062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239349" y="1412776"/>
            <a:ext cx="5755051" cy="5184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2017-11-02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sz="half" idx="13" hasCustomPrompt="1"/>
          </p:nvPr>
        </p:nvSpPr>
        <p:spPr>
          <a:xfrm>
            <a:off x="6191251" y="1412776"/>
            <a:ext cx="5755051" cy="518457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540000" algn="l"/>
                <a:tab pos="1080000" algn="l"/>
                <a:tab pos="1620000" algn="l"/>
                <a:tab pos="2160000" algn="l"/>
              </a:tabLst>
              <a:defRPr lang="ko-KR" altLang="en-US" sz="1500" kern="1200" spc="-100" baseline="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>
              <a:buNone/>
              <a:defRPr sz="2000"/>
            </a:lvl2pPr>
            <a:lvl3pPr>
              <a:buNone/>
              <a:defRPr sz="1600"/>
            </a:lvl3pPr>
            <a:lvl4pPr>
              <a:buNone/>
              <a:defRPr sz="1200"/>
            </a:lvl4pPr>
            <a:lvl5pPr>
              <a:buNone/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2221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39349" y="1412776"/>
            <a:ext cx="5757168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239349" y="1916833"/>
            <a:ext cx="5757168" cy="46805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7" y="1412776"/>
            <a:ext cx="5759284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2017-11-02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sz="half" idx="14" hasCustomPrompt="1"/>
          </p:nvPr>
        </p:nvSpPr>
        <p:spPr>
          <a:xfrm>
            <a:off x="6191251" y="1916832"/>
            <a:ext cx="5755051" cy="468052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540000" algn="l"/>
                <a:tab pos="1080000" algn="l"/>
                <a:tab pos="1620000" algn="l"/>
                <a:tab pos="2160000" algn="l"/>
              </a:tabLst>
              <a:defRPr lang="ko-KR" altLang="en-US" sz="1500" kern="1200" spc="-100" baseline="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>
              <a:buNone/>
              <a:defRPr sz="2000"/>
            </a:lvl2pPr>
            <a:lvl3pPr>
              <a:buNone/>
              <a:defRPr sz="1600"/>
            </a:lvl3pPr>
            <a:lvl4pPr>
              <a:buNone/>
              <a:defRPr sz="1200"/>
            </a:lvl4pPr>
            <a:lvl5pPr>
              <a:buNone/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74980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97600" y="1412776"/>
            <a:ext cx="5755051" cy="5184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2017-11-02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239349" y="1412776"/>
            <a:ext cx="5755051" cy="518457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540000" algn="l"/>
                <a:tab pos="1080000" algn="l"/>
                <a:tab pos="1620000" algn="l"/>
                <a:tab pos="2160000" algn="l"/>
              </a:tabLst>
              <a:defRPr lang="ko-KR" altLang="en-US" sz="1500" kern="1200" spc="-100" baseline="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>
              <a:buNone/>
              <a:defRPr sz="2000"/>
            </a:lvl2pPr>
            <a:lvl3pPr>
              <a:buNone/>
              <a:defRPr sz="1600"/>
            </a:lvl3pPr>
            <a:lvl4pPr>
              <a:buNone/>
              <a:defRPr sz="1200"/>
            </a:lvl4pPr>
            <a:lvl5pPr>
              <a:buNone/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80220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39349" y="1412776"/>
            <a:ext cx="5757168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7" y="1412776"/>
            <a:ext cx="5759284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93367" y="1916833"/>
            <a:ext cx="5759284" cy="46805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2017-11-02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sz="half" idx="13" hasCustomPrompt="1"/>
          </p:nvPr>
        </p:nvSpPr>
        <p:spPr>
          <a:xfrm>
            <a:off x="239349" y="1916832"/>
            <a:ext cx="5755051" cy="468052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540000" algn="l"/>
                <a:tab pos="1080000" algn="l"/>
                <a:tab pos="1620000" algn="l"/>
                <a:tab pos="2160000" algn="l"/>
              </a:tabLst>
              <a:defRPr lang="ko-KR" altLang="en-US" sz="1500" kern="1200" spc="-100" baseline="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>
              <a:buNone/>
              <a:defRPr sz="2000"/>
            </a:lvl2pPr>
            <a:lvl3pPr>
              <a:buNone/>
              <a:defRPr sz="1600"/>
            </a:lvl3pPr>
            <a:lvl4pPr>
              <a:buNone/>
              <a:defRPr sz="1200"/>
            </a:lvl4pPr>
            <a:lvl5pPr>
              <a:buNone/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7145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3311691" y="2708920"/>
            <a:ext cx="8880309" cy="172819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0" name="직사각형 9"/>
          <p:cNvSpPr/>
          <p:nvPr/>
        </p:nvSpPr>
        <p:spPr>
          <a:xfrm>
            <a:off x="1344149" y="2708920"/>
            <a:ext cx="672000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1" name="직사각형 10"/>
          <p:cNvSpPr/>
          <p:nvPr/>
        </p:nvSpPr>
        <p:spPr>
          <a:xfrm>
            <a:off x="2016224" y="2708920"/>
            <a:ext cx="67200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2" name="직사각형 11"/>
          <p:cNvSpPr/>
          <p:nvPr/>
        </p:nvSpPr>
        <p:spPr>
          <a:xfrm>
            <a:off x="2688299" y="2708920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3" name="직사각형 12"/>
          <p:cNvSpPr/>
          <p:nvPr/>
        </p:nvSpPr>
        <p:spPr>
          <a:xfrm>
            <a:off x="1344149" y="3284984"/>
            <a:ext cx="67200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4" name="직사각형 13"/>
          <p:cNvSpPr/>
          <p:nvPr/>
        </p:nvSpPr>
        <p:spPr>
          <a:xfrm>
            <a:off x="672075" y="3284984"/>
            <a:ext cx="672000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5" name="직사각형 14"/>
          <p:cNvSpPr/>
          <p:nvPr/>
        </p:nvSpPr>
        <p:spPr>
          <a:xfrm>
            <a:off x="0" y="3284984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6" name="직사각형 15"/>
          <p:cNvSpPr/>
          <p:nvPr/>
        </p:nvSpPr>
        <p:spPr>
          <a:xfrm>
            <a:off x="2016224" y="3284984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7" name="직사각형 16"/>
          <p:cNvSpPr/>
          <p:nvPr/>
        </p:nvSpPr>
        <p:spPr>
          <a:xfrm>
            <a:off x="2688299" y="3284984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직사각형 17"/>
          <p:cNvSpPr/>
          <p:nvPr/>
        </p:nvSpPr>
        <p:spPr>
          <a:xfrm>
            <a:off x="1344149" y="3861048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9" name="직사각형 18"/>
          <p:cNvSpPr/>
          <p:nvPr/>
        </p:nvSpPr>
        <p:spPr>
          <a:xfrm>
            <a:off x="672075" y="3861048"/>
            <a:ext cx="67200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1" name="직사각형 20"/>
          <p:cNvSpPr/>
          <p:nvPr/>
        </p:nvSpPr>
        <p:spPr>
          <a:xfrm>
            <a:off x="2016224" y="3861048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2" name="직사각형 21"/>
          <p:cNvSpPr/>
          <p:nvPr/>
        </p:nvSpPr>
        <p:spPr>
          <a:xfrm>
            <a:off x="2688299" y="3861048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31638" y="2852936"/>
            <a:ext cx="9121013" cy="1440160"/>
          </a:xfrm>
        </p:spPr>
        <p:txBody>
          <a:bodyPr anchor="t">
            <a:normAutofit/>
          </a:bodyPr>
          <a:lstStyle>
            <a:lvl1pPr algn="l">
              <a:defRPr sz="3400" b="1" cap="all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831638" y="4725144"/>
            <a:ext cx="9121013" cy="1080120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4456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2017-11-02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937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2017-11-02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788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239350" y="1412776"/>
            <a:ext cx="11713301" cy="5184576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651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39350" y="1916832"/>
            <a:ext cx="11713301" cy="468052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239350" y="1412776"/>
            <a:ext cx="11713301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43912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239350" y="1412776"/>
            <a:ext cx="11713301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63372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239349" y="1412776"/>
            <a:ext cx="5755051" cy="5184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97600" y="1412776"/>
            <a:ext cx="5755051" cy="5184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2017-11-02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596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39349" y="1412776"/>
            <a:ext cx="5757168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239349" y="1916833"/>
            <a:ext cx="5757168" cy="46805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7" y="1412776"/>
            <a:ext cx="5759284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93367" y="1916833"/>
            <a:ext cx="5759284" cy="46805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2017-11-02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045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" y="116632"/>
            <a:ext cx="12192001" cy="144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9" name="직사각형 18"/>
          <p:cNvSpPr/>
          <p:nvPr/>
        </p:nvSpPr>
        <p:spPr>
          <a:xfrm>
            <a:off x="0" y="44624"/>
            <a:ext cx="384000" cy="2880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39350" y="332656"/>
            <a:ext cx="11713301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9350" y="1412776"/>
            <a:ext cx="11713301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39349" y="6617246"/>
            <a:ext cx="28448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66D72-8FB0-407B-9B52-5188F5202ABC}" type="datetimeFigureOut">
              <a:rPr lang="ko-KR" altLang="en-US" smtClean="0"/>
              <a:t>2017-11-02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617246"/>
            <a:ext cx="38608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107851" y="6617246"/>
            <a:ext cx="28448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92021" y="116632"/>
            <a:ext cx="96011" cy="72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1" name="직사각형 10"/>
          <p:cNvSpPr/>
          <p:nvPr/>
        </p:nvSpPr>
        <p:spPr>
          <a:xfrm>
            <a:off x="288032" y="116632"/>
            <a:ext cx="96011" cy="72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2" name="직사각형 11"/>
          <p:cNvSpPr/>
          <p:nvPr/>
        </p:nvSpPr>
        <p:spPr>
          <a:xfrm>
            <a:off x="96011" y="188640"/>
            <a:ext cx="96011" cy="72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3" name="직사각형 12"/>
          <p:cNvSpPr/>
          <p:nvPr/>
        </p:nvSpPr>
        <p:spPr>
          <a:xfrm>
            <a:off x="192021" y="188640"/>
            <a:ext cx="96011" cy="72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4" name="직사각형 13"/>
          <p:cNvSpPr/>
          <p:nvPr/>
        </p:nvSpPr>
        <p:spPr>
          <a:xfrm>
            <a:off x="288033" y="188640"/>
            <a:ext cx="96011" cy="720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5" name="직사각형 14"/>
          <p:cNvSpPr/>
          <p:nvPr/>
        </p:nvSpPr>
        <p:spPr>
          <a:xfrm>
            <a:off x="96012" y="260648"/>
            <a:ext cx="96011" cy="72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7" name="직사각형 16"/>
          <p:cNvSpPr/>
          <p:nvPr/>
        </p:nvSpPr>
        <p:spPr>
          <a:xfrm>
            <a:off x="0" y="116632"/>
            <a:ext cx="96011" cy="720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2" name="직사각형 21"/>
          <p:cNvSpPr/>
          <p:nvPr/>
        </p:nvSpPr>
        <p:spPr>
          <a:xfrm>
            <a:off x="288032" y="44624"/>
            <a:ext cx="96011" cy="72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3" name="직사각형 22"/>
          <p:cNvSpPr/>
          <p:nvPr/>
        </p:nvSpPr>
        <p:spPr>
          <a:xfrm>
            <a:off x="1" y="1268761"/>
            <a:ext cx="12192000" cy="45719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7517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120000"/>
        <a:buFont typeface="Wingdings" pitchFamily="2" charset="2"/>
        <a:buChar char="§"/>
        <a:defRPr lang="ko-KR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5750" algn="l" defTabSz="914400" rtl="0" eaLnBrk="1" latinLnBrk="1" hangingPunct="1">
        <a:spcBef>
          <a:spcPct val="20000"/>
        </a:spcBef>
        <a:buSzPct val="12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228600" algn="l" defTabSz="914400" rtl="0" eaLnBrk="1" latinLnBrk="1" hangingPunct="1">
        <a:spcBef>
          <a:spcPct val="200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000" indent="-228600" algn="l" defTabSz="914400" rtl="0" eaLnBrk="1" latinLnBrk="1" hangingPunct="1">
        <a:spcBef>
          <a:spcPct val="20000"/>
        </a:spcBef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404000" indent="-228600" algn="l" defTabSz="914400" rtl="0" eaLnBrk="1" latinLnBrk="1" hangingPunct="1">
        <a:spcBef>
          <a:spcPct val="20000"/>
        </a:spcBef>
        <a:buSzPct val="80000"/>
        <a:buFont typeface="Wingdings" pitchFamily="2" charset="2"/>
        <a:buChar char="ü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함수 보충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822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수학 </a:t>
            </a:r>
            <a:r>
              <a:rPr lang="ko-KR" altLang="en-US" dirty="0"/>
              <a:t>관련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모듈 </a:t>
            </a:r>
            <a:r>
              <a:rPr lang="en-US" altLang="ko-KR" dirty="0" smtClean="0"/>
              <a:t>math</a:t>
            </a:r>
            <a:r>
              <a:rPr lang="ko-KR" altLang="en-US" dirty="0" smtClean="0"/>
              <a:t>의 수학 함수</a:t>
            </a:r>
            <a:endParaRPr lang="en-US" altLang="ko-KR" dirty="0" smtClean="0"/>
          </a:p>
          <a:p>
            <a:pPr lvl="1"/>
            <a:r>
              <a:rPr lang="ko-KR" altLang="en-US" dirty="0"/>
              <a:t>함수 사용 전 먼저 </a:t>
            </a:r>
            <a:r>
              <a:rPr lang="en-US" altLang="ko-KR" dirty="0">
                <a:solidFill>
                  <a:srgbClr val="FF0000"/>
                </a:solidFill>
              </a:rPr>
              <a:t>import math </a:t>
            </a:r>
            <a:r>
              <a:rPr lang="ko-KR" altLang="en-US" dirty="0" smtClean="0"/>
              <a:t>수행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411140"/>
              </p:ext>
            </p:extLst>
          </p:nvPr>
        </p:nvGraphicFramePr>
        <p:xfrm>
          <a:off x="711621" y="2418839"/>
          <a:ext cx="5822994" cy="4352063"/>
        </p:xfrm>
        <a:graphic>
          <a:graphicData uri="http://schemas.openxmlformats.org/drawingml/2006/table">
            <a:tbl>
              <a:tblPr/>
              <a:tblGrid>
                <a:gridCol w="19758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471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39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함수 및 상수 이름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CF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CF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027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log(x[, base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  <a:cs typeface="+mn-cs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x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의 로그를 반환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, base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가 생략되면 자연로그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지정되면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base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값을 밑으로 하는 로그값을 반환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39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sqrt(x)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제곱근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을 반환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079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sin(x), cos(x), 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tan(x)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  <a:cs typeface="+mn-cs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x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는 라디안 각도이며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각 삼각함수를 계산하여 반환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606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radians(x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  <a:cs typeface="+mn-cs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degree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각도를 넣어주면 라디안 각도를 반환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39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pi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원주율 값을 가진 상수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5252541"/>
              </p:ext>
            </p:extLst>
          </p:nvPr>
        </p:nvGraphicFramePr>
        <p:xfrm>
          <a:off x="7560163" y="604848"/>
          <a:ext cx="4392488" cy="6204829"/>
        </p:xfrm>
        <a:graphic>
          <a:graphicData uri="http://schemas.openxmlformats.org/drawingml/2006/table">
            <a:tbl>
              <a:tblPr/>
              <a:tblGrid>
                <a:gridCol w="43924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52925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 import math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 math.log(4)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1.3862943611198906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 math.log(4,2)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2.0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 math.sqrt(9)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3.0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 math.sin(math.radians(90))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1.0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 math.cos(math.radians(180))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-1.0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 math.pi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3.141592653589793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 math.sin(math.pi/2)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1.0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 math.cos(math.pi)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en-US" sz="1600" kern="0" spc="-3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1.0</a:t>
                      </a:r>
                      <a:endParaRPr lang="en-US" sz="1600" kern="0" spc="-30" dirty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716" marR="63716" marT="17616" marB="176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E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895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수학 </a:t>
            </a:r>
            <a:r>
              <a:rPr lang="ko-KR" altLang="en-US" dirty="0"/>
              <a:t>관련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모듈 </a:t>
            </a:r>
            <a:r>
              <a:rPr lang="en-US" altLang="ko-KR" dirty="0"/>
              <a:t>math</a:t>
            </a:r>
            <a:r>
              <a:rPr lang="ko-KR" altLang="en-US" dirty="0"/>
              <a:t>의 </a:t>
            </a:r>
            <a:r>
              <a:rPr lang="ko-KR" altLang="en-US" dirty="0" smtClean="0"/>
              <a:t>어림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481163"/>
              </p:ext>
            </p:extLst>
          </p:nvPr>
        </p:nvGraphicFramePr>
        <p:xfrm>
          <a:off x="680719" y="2005623"/>
          <a:ext cx="5886531" cy="1597280"/>
        </p:xfrm>
        <a:graphic>
          <a:graphicData uri="http://schemas.openxmlformats.org/drawingml/2006/table">
            <a:tbl>
              <a:tblPr/>
              <a:tblGrid>
                <a:gridCol w="21213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651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함수 이름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CF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CF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ceil(x)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x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보다 크거나 같은 최소의 정수로 어림함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floor(x)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x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보다 작거나 같은 최대의 정수로 어림함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trunc(x)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소수점 아래의 값을 버림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026554"/>
              </p:ext>
            </p:extLst>
          </p:nvPr>
        </p:nvGraphicFramePr>
        <p:xfrm>
          <a:off x="7756845" y="1609717"/>
          <a:ext cx="3006211" cy="4742371"/>
        </p:xfrm>
        <a:graphic>
          <a:graphicData uri="http://schemas.openxmlformats.org/drawingml/2006/table">
            <a:tbl>
              <a:tblPr/>
              <a:tblGrid>
                <a:gridCol w="3006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 import math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 math.ceil(1.4)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 math.ceil(-1.4)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-1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 math.floor(1.4)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 math.floor(-1.4)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-2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 math.trunc(1.2)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 math.trunc(-1.2)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-1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E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08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압축하기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압축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데이터상에 </a:t>
            </a:r>
            <a:r>
              <a:rPr lang="ko-KR" altLang="en-US" dirty="0"/>
              <a:t>중복되는 데이터가 존재한다는 가정을 </a:t>
            </a:r>
            <a:r>
              <a:rPr lang="ko-KR" altLang="en-US" dirty="0" smtClean="0"/>
              <a:t>바탕</a:t>
            </a:r>
            <a:endParaRPr lang="en-US" altLang="ko-KR" dirty="0" smtClean="0"/>
          </a:p>
          <a:p>
            <a:pPr lvl="1"/>
            <a:r>
              <a:rPr lang="ko-KR" altLang="en-US" dirty="0"/>
              <a:t>유사한 </a:t>
            </a:r>
            <a:r>
              <a:rPr lang="ko-KR" altLang="en-US" dirty="0" smtClean="0"/>
              <a:t>데이터의 </a:t>
            </a:r>
            <a:r>
              <a:rPr lang="ko-KR" altLang="en-US" dirty="0"/>
              <a:t>중복을 줄임으로써 전체 파일의 용량을 감소시키는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Run </a:t>
            </a:r>
            <a:r>
              <a:rPr lang="en-US" altLang="ko-KR" dirty="0"/>
              <a:t>Length Coding </a:t>
            </a:r>
            <a:r>
              <a:rPr lang="ko-KR" altLang="en-US" dirty="0"/>
              <a:t>방식은 </a:t>
            </a:r>
            <a:r>
              <a:rPr lang="en-US" altLang="ko-KR" dirty="0"/>
              <a:t>'aaaaabbbbbccccccaaaddddd'</a:t>
            </a:r>
            <a:r>
              <a:rPr lang="ko-KR" altLang="en-US" dirty="0"/>
              <a:t>라는 문자열이 있을 때 이것을 ‘각 문자와 </a:t>
            </a:r>
            <a:r>
              <a:rPr lang="ko-KR" altLang="en-US" dirty="0" smtClean="0"/>
              <a:t>연속된 </a:t>
            </a:r>
            <a:r>
              <a:rPr lang="ko-KR" altLang="en-US" dirty="0"/>
              <a:t>반복 횟수’로 표현하는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/>
              <a:t>문자열 전체는 원래 </a:t>
            </a:r>
            <a:r>
              <a:rPr lang="en-US" altLang="ko-KR" dirty="0"/>
              <a:t>24</a:t>
            </a:r>
            <a:r>
              <a:rPr lang="ko-KR" altLang="en-US" dirty="0"/>
              <a:t>개의 </a:t>
            </a:r>
            <a:r>
              <a:rPr lang="ko-KR" altLang="en-US" dirty="0" smtClean="0"/>
              <a:t>문자로 </a:t>
            </a:r>
            <a:r>
              <a:rPr lang="ko-KR" altLang="en-US" dirty="0"/>
              <a:t>되어 있지만 </a:t>
            </a:r>
            <a:r>
              <a:rPr lang="en-US" altLang="ko-KR" dirty="0"/>
              <a:t>'a5b5c6a3d5'</a:t>
            </a:r>
            <a:r>
              <a:rPr lang="ko-KR" altLang="en-US" dirty="0"/>
              <a:t>로 표현이 가능하기 때문에 전체 문자의 수가 </a:t>
            </a:r>
            <a:r>
              <a:rPr lang="en-US" altLang="ko-KR" dirty="0"/>
              <a:t>10</a:t>
            </a:r>
            <a:r>
              <a:rPr lang="ko-KR" altLang="en-US" dirty="0"/>
              <a:t>개로 줄어들게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1412776"/>
            <a:ext cx="3113450" cy="14320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4108129"/>
            <a:ext cx="3427575" cy="248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5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압축하기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StringZip</a:t>
            </a:r>
            <a:r>
              <a:rPr lang="ko-KR" altLang="en-US" dirty="0" smtClean="0"/>
              <a:t>함수 만들기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Run Length Coding</a:t>
            </a:r>
            <a:r>
              <a:rPr lang="ko-KR" altLang="en-US" dirty="0" smtClean="0"/>
              <a:t> 방식으로 압축하는 함수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3955" y="2339461"/>
            <a:ext cx="3534045" cy="36933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smtClean="0"/>
              <a:t>StringZip</a:t>
            </a:r>
            <a:r>
              <a:rPr lang="en-US" altLang="ko-KR" dirty="0" smtClean="0"/>
              <a:t>(s) :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/>
              <a:t>result = s[0]</a:t>
            </a:r>
          </a:p>
          <a:p>
            <a:r>
              <a:rPr lang="en-US" altLang="ko-KR" dirty="0" smtClean="0"/>
              <a:t>  count = 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for </a:t>
            </a:r>
            <a:r>
              <a:rPr lang="en-US" altLang="ko-KR" dirty="0" smtClean="0"/>
              <a:t>st</a:t>
            </a:r>
            <a:r>
              <a:rPr lang="en-US" altLang="ko-KR" dirty="0" smtClean="0"/>
              <a:t> in s:</a:t>
            </a:r>
          </a:p>
          <a:p>
            <a:r>
              <a:rPr lang="en-US" altLang="ko-KR" dirty="0" smtClean="0"/>
              <a:t>    if </a:t>
            </a:r>
            <a:r>
              <a:rPr lang="en-US" altLang="ko-KR" dirty="0" smtClean="0"/>
              <a:t>st</a:t>
            </a:r>
            <a:r>
              <a:rPr lang="en-US" altLang="ko-KR" dirty="0" smtClean="0"/>
              <a:t> == result[-1] :</a:t>
            </a:r>
          </a:p>
          <a:p>
            <a:r>
              <a:rPr lang="en-US" altLang="ko-KR" dirty="0" smtClean="0"/>
              <a:t>      count += 1</a:t>
            </a:r>
          </a:p>
          <a:p>
            <a:r>
              <a:rPr lang="en-US" altLang="ko-KR" dirty="0" smtClean="0"/>
              <a:t>    else :</a:t>
            </a:r>
          </a:p>
          <a:p>
            <a:r>
              <a:rPr lang="en-US" altLang="ko-KR" dirty="0" smtClean="0"/>
              <a:t>      result += </a:t>
            </a:r>
            <a:r>
              <a:rPr lang="en-US" altLang="ko-KR" dirty="0" smtClean="0"/>
              <a:t>str</a:t>
            </a:r>
            <a:r>
              <a:rPr lang="en-US" altLang="ko-KR" dirty="0" smtClean="0"/>
              <a:t>(count) + </a:t>
            </a:r>
            <a:r>
              <a:rPr lang="en-US" altLang="ko-KR" dirty="0" smtClean="0"/>
              <a:t>st</a:t>
            </a:r>
            <a:endParaRPr lang="en-US" altLang="ko-KR" dirty="0" smtClean="0"/>
          </a:p>
          <a:p>
            <a:r>
              <a:rPr lang="en-US" altLang="ko-KR" dirty="0" smtClean="0"/>
              <a:t>      count = 1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result += </a:t>
            </a:r>
            <a:r>
              <a:rPr lang="en-US" altLang="ko-KR" dirty="0" smtClean="0"/>
              <a:t>str</a:t>
            </a:r>
            <a:r>
              <a:rPr lang="en-US" altLang="ko-KR" dirty="0" smtClean="0"/>
              <a:t>(count)</a:t>
            </a:r>
          </a:p>
          <a:p>
            <a:r>
              <a:rPr lang="en-US" altLang="ko-KR" dirty="0" smtClean="0"/>
              <a:t>  return result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15105" y="3418960"/>
            <a:ext cx="5729195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&gt;&gt;&gt; </a:t>
            </a:r>
            <a:r>
              <a:rPr lang="en-US" altLang="ko-KR" dirty="0"/>
              <a:t>StringZip</a:t>
            </a:r>
            <a:r>
              <a:rPr lang="en-US" altLang="ko-KR" dirty="0"/>
              <a:t>('</a:t>
            </a:r>
            <a:r>
              <a:rPr lang="en-US" altLang="ko-KR" dirty="0"/>
              <a:t>aaaaabbbbbccccccaaaddddd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'a5b5c6a3d5'</a:t>
            </a:r>
          </a:p>
          <a:p>
            <a:r>
              <a:rPr lang="en-US" altLang="ko-KR" dirty="0"/>
              <a:t>&gt;&gt;&gt;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4572000" y="3695700"/>
            <a:ext cx="939800" cy="490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681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음수와 양수를 한쪽으로 정리하기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음수와 양수를 한쪽으로 정리하기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음수를 앞쪽</a:t>
            </a:r>
            <a:r>
              <a:rPr lang="en-US" altLang="ko-KR" dirty="0" smtClean="0"/>
              <a:t>,</a:t>
            </a:r>
            <a:r>
              <a:rPr lang="ko-KR" altLang="en-US" dirty="0" smtClean="0"/>
              <a:t> 양수를 뒤쪽으로 정리하되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음수들끼리의 순서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양수들끼리의 순서는 원래 순서를 유지해야 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음수 리스트와 양수 리스트에 나누어 저장한 뒤</a:t>
            </a:r>
            <a:r>
              <a:rPr lang="en-US" altLang="ko-KR" dirty="0" smtClean="0"/>
              <a:t>,</a:t>
            </a:r>
            <a:r>
              <a:rPr lang="ko-KR" altLang="en-US" dirty="0" smtClean="0"/>
              <a:t> 두 리스트를 합침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sort_item</a:t>
            </a:r>
            <a:r>
              <a:rPr lang="en-US" altLang="ko-KR" dirty="0" smtClean="0"/>
              <a:t>()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49857" y="1898700"/>
            <a:ext cx="3813717" cy="3416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def</a:t>
            </a:r>
            <a:r>
              <a:rPr lang="en-US" altLang="ko-KR" dirty="0"/>
              <a:t> </a:t>
            </a:r>
            <a:r>
              <a:rPr lang="en-US" altLang="ko-KR" dirty="0"/>
              <a:t>sort_item</a:t>
            </a:r>
            <a:r>
              <a:rPr lang="en-US" altLang="ko-KR" dirty="0"/>
              <a:t>(list):</a:t>
            </a:r>
          </a:p>
          <a:p>
            <a:r>
              <a:rPr lang="en-US" altLang="ko-KR" dirty="0"/>
              <a:t>  t1, t2 = [], </a:t>
            </a:r>
            <a:r>
              <a:rPr lang="en-US" altLang="ko-KR" dirty="0" smtClean="0"/>
              <a:t>[]</a:t>
            </a:r>
            <a:r>
              <a:rPr lang="ko-KR" altLang="en-US" dirty="0" smtClean="0"/>
              <a:t>    </a:t>
            </a:r>
            <a:r>
              <a:rPr lang="en-US" altLang="ko-KR" dirty="0" smtClean="0"/>
              <a:t>#</a:t>
            </a:r>
            <a:r>
              <a:rPr lang="ko-KR" altLang="en-US" dirty="0" smtClean="0"/>
              <a:t> </a:t>
            </a:r>
            <a:r>
              <a:rPr lang="en-US" altLang="ko-KR" dirty="0" smtClean="0"/>
              <a:t>t1 = [] ; t2 = []</a:t>
            </a:r>
          </a:p>
          <a:p>
            <a:r>
              <a:rPr lang="ko-KR" altLang="en-US" dirty="0" smtClean="0"/>
              <a:t>   </a:t>
            </a:r>
            <a:endParaRPr lang="en-US" altLang="ko-KR" dirty="0"/>
          </a:p>
          <a:p>
            <a:r>
              <a:rPr lang="en-US" altLang="ko-KR" dirty="0"/>
              <a:t>  for </a:t>
            </a:r>
            <a:r>
              <a:rPr lang="en-US" altLang="ko-KR" dirty="0"/>
              <a:t>i</a:t>
            </a:r>
            <a:r>
              <a:rPr lang="en-US" altLang="ko-KR" dirty="0"/>
              <a:t> in list:</a:t>
            </a:r>
          </a:p>
          <a:p>
            <a:r>
              <a:rPr lang="en-US" altLang="ko-KR" dirty="0"/>
              <a:t>    if </a:t>
            </a:r>
            <a:r>
              <a:rPr lang="en-US" altLang="ko-KR" dirty="0"/>
              <a:t>i</a:t>
            </a:r>
            <a:r>
              <a:rPr lang="en-US" altLang="ko-KR" dirty="0"/>
              <a:t> &lt; 0:</a:t>
            </a:r>
          </a:p>
          <a:p>
            <a:r>
              <a:rPr lang="en-US" altLang="ko-KR" dirty="0"/>
              <a:t>      t1.append(</a:t>
            </a:r>
            <a:r>
              <a:rPr lang="en-US" altLang="ko-KR" dirty="0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else:</a:t>
            </a:r>
          </a:p>
          <a:p>
            <a:r>
              <a:rPr lang="en-US" altLang="ko-KR" dirty="0"/>
              <a:t>      t2.append(</a:t>
            </a:r>
            <a:r>
              <a:rPr lang="en-US" altLang="ko-KR" dirty="0"/>
              <a:t>i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  </a:t>
            </a:r>
            <a:r>
              <a:rPr lang="en-US" altLang="ko-KR" dirty="0"/>
              <a:t>result = t1 + t2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en-US" altLang="ko-KR" dirty="0"/>
              <a:t>return result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21" y="2910147"/>
            <a:ext cx="5298157" cy="21859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5537722"/>
            <a:ext cx="5729195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da-DK" altLang="ko-KR" dirty="0" smtClean="0"/>
              <a:t>&gt;&gt;&gt;list </a:t>
            </a:r>
            <a:r>
              <a:rPr lang="da-DK" altLang="ko-KR" dirty="0"/>
              <a:t>= [1, 2, 3, 4, 5, -5, -4, -3, -2, -1]</a:t>
            </a:r>
          </a:p>
          <a:p>
            <a:r>
              <a:rPr lang="en-US" altLang="ko-KR" dirty="0" smtClean="0"/>
              <a:t>&gt;&gt;&gt;print(</a:t>
            </a:r>
            <a:r>
              <a:rPr lang="en-US" altLang="ko-KR" dirty="0" smtClean="0"/>
              <a:t>sort_item</a:t>
            </a:r>
            <a:r>
              <a:rPr lang="en-US" altLang="ko-KR" dirty="0" smtClean="0"/>
              <a:t>(list))</a:t>
            </a:r>
          </a:p>
          <a:p>
            <a:r>
              <a:rPr lang="en-US" altLang="ko-KR" dirty="0" smtClean="0"/>
              <a:t>[-</a:t>
            </a:r>
            <a:r>
              <a:rPr lang="en-US" altLang="ko-KR" dirty="0"/>
              <a:t>5, -4, -3, -2, -1, 1, 2, 3, 4, 5</a:t>
            </a:r>
            <a:r>
              <a:rPr lang="en-US" altLang="ko-KR" dirty="0" smtClean="0"/>
              <a:t>]</a:t>
            </a:r>
          </a:p>
          <a:p>
            <a:r>
              <a:rPr lang="en-US" altLang="ko-KR" dirty="0"/>
              <a:t>&gt;&gt;&gt;</a:t>
            </a:r>
            <a:endParaRPr lang="ko-KR" altLang="en-US" dirty="0"/>
          </a:p>
        </p:txBody>
      </p:sp>
      <p:sp>
        <p:nvSpPr>
          <p:cNvPr id="8" name="아래쪽 화살표 7"/>
          <p:cNvSpPr/>
          <p:nvPr/>
        </p:nvSpPr>
        <p:spPr>
          <a:xfrm>
            <a:off x="8481257" y="5197626"/>
            <a:ext cx="350916" cy="3987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28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분할 정복 </a:t>
            </a:r>
            <a:r>
              <a:rPr lang="en-US" altLang="ko-KR" dirty="0" smtClean="0"/>
              <a:t>(Divide &amp; Conquer)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특정한 기능을 수행하는 코드들의 묶음</a:t>
            </a:r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 smtClean="0"/>
              <a:t>input(), print(),……</a:t>
            </a:r>
          </a:p>
          <a:p>
            <a:pPr lvl="1"/>
            <a:r>
              <a:rPr lang="ko-KR" altLang="en-US" dirty="0" smtClean="0"/>
              <a:t>함수의 장점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재사용성</a:t>
            </a:r>
            <a:r>
              <a:rPr lang="en-US" altLang="ko-KR" dirty="0" smtClean="0"/>
              <a:t>(Reusability),</a:t>
            </a:r>
            <a:r>
              <a:rPr lang="ko-KR" altLang="en-US" dirty="0" smtClean="0"/>
              <a:t> 안정성</a:t>
            </a:r>
            <a:r>
              <a:rPr lang="en-US" altLang="ko-KR" dirty="0" smtClean="0"/>
              <a:t>(Stability),</a:t>
            </a:r>
            <a:r>
              <a:rPr lang="ko-KR" altLang="en-US" dirty="0" smtClean="0"/>
              <a:t> 복잡한 문제를 분할 정복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분할 정복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문제를 단순한 여러 개의 문제로 나누어 해결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6" name="_x199923728" descr="EMB00002064130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545" y="583540"/>
            <a:ext cx="2358701" cy="232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132329" y="4645160"/>
            <a:ext cx="9393917" cy="1952192"/>
            <a:chOff x="1447830" y="4385844"/>
            <a:chExt cx="9393917" cy="1952192"/>
          </a:xfrm>
        </p:grpSpPr>
        <p:pic>
          <p:nvPicPr>
            <p:cNvPr id="7" name="_x199923648" descr="EMB0000206413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30" y="4385844"/>
              <a:ext cx="6562028" cy="1952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_x199924688" descr="EMB00002064131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0072" y="4385844"/>
              <a:ext cx="1971675" cy="1354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오른쪽 화살표 8"/>
            <p:cNvSpPr/>
            <p:nvPr/>
          </p:nvSpPr>
          <p:spPr>
            <a:xfrm>
              <a:off x="7316087" y="4508164"/>
              <a:ext cx="1248050" cy="9361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253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(Function)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함수의 정의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반환값이</a:t>
            </a:r>
            <a:r>
              <a:rPr lang="ko-KR" altLang="en-US" dirty="0" smtClean="0"/>
              <a:t> 없는 함수</a:t>
            </a:r>
            <a:endParaRPr lang="ko-KR" altLang="en-US" dirty="0"/>
          </a:p>
        </p:txBody>
      </p:sp>
      <p:pic>
        <p:nvPicPr>
          <p:cNvPr id="4" name="_x199922928" descr="EMB00002064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276" y="1412776"/>
            <a:ext cx="2504192" cy="127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467045"/>
              </p:ext>
            </p:extLst>
          </p:nvPr>
        </p:nvGraphicFramePr>
        <p:xfrm>
          <a:off x="1469559" y="3273366"/>
          <a:ext cx="4946904" cy="1817243"/>
        </p:xfrm>
        <a:graphic>
          <a:graphicData uri="http://schemas.openxmlformats.org/drawingml/2006/table">
            <a:tbl>
              <a:tblPr/>
              <a:tblGrid>
                <a:gridCol w="49469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def workinfo(name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, money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):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    print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가게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: '+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name)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    print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시급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: ',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money,'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')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    print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시간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오전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10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~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오후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5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')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    print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요일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월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~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금요일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')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6" name="직선 화살표 연결선 5"/>
          <p:cNvCxnSpPr>
            <a:stCxn id="11" idx="3"/>
          </p:cNvCxnSpPr>
          <p:nvPr/>
        </p:nvCxnSpPr>
        <p:spPr>
          <a:xfrm>
            <a:off x="1660641" y="3182805"/>
            <a:ext cx="502920" cy="2638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13" idx="1"/>
          </p:cNvCxnSpPr>
          <p:nvPr/>
        </p:nvCxnSpPr>
        <p:spPr>
          <a:xfrm flipH="1" flipV="1">
            <a:off x="4158908" y="3506928"/>
            <a:ext cx="597923" cy="28173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12" idx="1"/>
          </p:cNvCxnSpPr>
          <p:nvPr/>
        </p:nvCxnSpPr>
        <p:spPr>
          <a:xfrm flipH="1">
            <a:off x="3366820" y="3048894"/>
            <a:ext cx="682126" cy="30119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0" idx="3"/>
          </p:cNvCxnSpPr>
          <p:nvPr/>
        </p:nvCxnSpPr>
        <p:spPr>
          <a:xfrm flipV="1">
            <a:off x="1349239" y="3658359"/>
            <a:ext cx="309670" cy="34747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9020" y="383655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예약어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238" y="301352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함수이름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48946" y="287961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인자이름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56831" y="361939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콜론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pic>
        <p:nvPicPr>
          <p:cNvPr id="14" name="_x133135472" descr="EMB00002064132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011" y="4297259"/>
            <a:ext cx="7553782" cy="212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50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반환값이</a:t>
            </a:r>
            <a:r>
              <a:rPr lang="ko-KR" altLang="en-US" dirty="0" smtClean="0"/>
              <a:t> 있는 함수</a:t>
            </a:r>
            <a:endParaRPr lang="ko-KR" altLang="en-US" dirty="0"/>
          </a:p>
        </p:txBody>
      </p:sp>
      <p:pic>
        <p:nvPicPr>
          <p:cNvPr id="4" name="_x199925888" descr="DRW0000206413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164" y="2040498"/>
            <a:ext cx="2768107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852997"/>
              </p:ext>
            </p:extLst>
          </p:nvPr>
        </p:nvGraphicFramePr>
        <p:xfrm>
          <a:off x="532203" y="3084614"/>
          <a:ext cx="5148326" cy="1085914"/>
        </p:xfrm>
        <a:graphic>
          <a:graphicData uri="http://schemas.openxmlformats.org/drawingml/2006/table">
            <a:tbl>
              <a:tblPr/>
              <a:tblGrid>
                <a:gridCol w="5148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def CalcBMI(weight, height):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    BMI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= weight/height**2*10000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    </a:t>
                      </a:r>
                      <a:r>
                        <a:rPr lang="en-US" sz="1600" kern="0" spc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return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BMI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6" name="직선 화살표 연결선 5"/>
          <p:cNvCxnSpPr>
            <a:stCxn id="7" idx="1"/>
          </p:cNvCxnSpPr>
          <p:nvPr/>
        </p:nvCxnSpPr>
        <p:spPr>
          <a:xfrm flipH="1">
            <a:off x="1994525" y="4020582"/>
            <a:ext cx="59792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92447" y="3851305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값의 반환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780182"/>
              </p:ext>
            </p:extLst>
          </p:nvPr>
        </p:nvGraphicFramePr>
        <p:xfrm>
          <a:off x="98005" y="4668790"/>
          <a:ext cx="6408712" cy="762635"/>
        </p:xfrm>
        <a:graphic>
          <a:graphicData uri="http://schemas.openxmlformats.org/drawingml/2006/table">
            <a:tbl>
              <a:tblPr/>
              <a:tblGrid>
                <a:gridCol w="64087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&gt;&gt;&gt; CalcBMI(80,180)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24.691358024691358        </a:t>
                      </a:r>
                      <a:r>
                        <a:rPr lang="en-US" sz="1600" kern="0" spc="-3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# </a:t>
                      </a:r>
                      <a:r>
                        <a:rPr lang="ko-KR" altLang="en-US" sz="1600" kern="0" spc="-3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반환값은 바로 출력하거나 변수에 저장</a:t>
                      </a:r>
                      <a:endParaRPr lang="en-US" sz="1600" kern="0" spc="-3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E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378155"/>
              </p:ext>
            </p:extLst>
          </p:nvPr>
        </p:nvGraphicFramePr>
        <p:xfrm>
          <a:off x="6229911" y="1412776"/>
          <a:ext cx="5864085" cy="3751411"/>
        </p:xfrm>
        <a:graphic>
          <a:graphicData uri="http://schemas.openxmlformats.org/drawingml/2006/table">
            <a:tbl>
              <a:tblPr/>
              <a:tblGrid>
                <a:gridCol w="34457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183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66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매개변수와 반환값이 모두 있는 함수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CF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반환값만 있는 함수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CF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967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66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매개변수만 있는 함수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CF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모두 없는 함수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CF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813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1" name="_x200695216" descr="EMB00002064133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710" y="2308006"/>
            <a:ext cx="1944216" cy="104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_x200604488" descr="EMB00002064133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678" y="4190535"/>
            <a:ext cx="2559705" cy="100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_x200605288" descr="EMB0000206413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464" y="4259221"/>
            <a:ext cx="208870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523" y="2240889"/>
            <a:ext cx="2326860" cy="1183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793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관련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count(): </a:t>
            </a:r>
            <a:r>
              <a:rPr lang="ko-KR" altLang="en-US" dirty="0" smtClean="0"/>
              <a:t>문자 개수 세기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find(), index(): </a:t>
            </a:r>
            <a:r>
              <a:rPr lang="ko-KR" altLang="en-US" dirty="0" smtClean="0"/>
              <a:t>전체 문자열 내 특정 문자열 위치 알려주기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 다 찾는 문자열이 처음 나타나는 위치 반환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없으면 </a:t>
            </a:r>
            <a:r>
              <a:rPr lang="en-US" altLang="ko-KR" dirty="0" smtClean="0"/>
              <a:t>find()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-1</a:t>
            </a:r>
            <a:r>
              <a:rPr lang="ko-KR" altLang="en-US" dirty="0" smtClean="0"/>
              <a:t> 반환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index()</a:t>
            </a:r>
            <a:r>
              <a:rPr lang="ko-KR" altLang="en-US" dirty="0" smtClean="0"/>
              <a:t>는 에러 발생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620818"/>
              </p:ext>
            </p:extLst>
          </p:nvPr>
        </p:nvGraphicFramePr>
        <p:xfrm>
          <a:off x="819985" y="1945244"/>
          <a:ext cx="5148326" cy="804418"/>
        </p:xfrm>
        <a:graphic>
          <a:graphicData uri="http://schemas.openxmlformats.org/drawingml/2006/table">
            <a:tbl>
              <a:tblPr/>
              <a:tblGrid>
                <a:gridCol w="5148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 'hello'.count('l')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3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</a:t>
                      </a:r>
                      <a:endParaRPr lang="en-US" sz="1800" kern="0" spc="-30" dirty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E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968" y="4440276"/>
            <a:ext cx="3400425" cy="16573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236" y="3779496"/>
            <a:ext cx="4286250" cy="27527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6109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관련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join(): </a:t>
            </a:r>
            <a:r>
              <a:rPr lang="ko-KR" altLang="en-US" dirty="0" smtClean="0"/>
              <a:t>문자열 삽입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인수로 받은 문자열의 문자들 사이사이에 앞의 문자열을 삽입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split():</a:t>
            </a:r>
            <a:r>
              <a:rPr lang="ko-KR" altLang="en-US" dirty="0" smtClean="0"/>
              <a:t> 문자열 나누기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문자열을 인수로 받은 문자열을 기준으로 나누어 리스트로 만들어 줌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673524"/>
              </p:ext>
            </p:extLst>
          </p:nvPr>
        </p:nvGraphicFramePr>
        <p:xfrm>
          <a:off x="1017012" y="2271022"/>
          <a:ext cx="3865694" cy="767334"/>
        </p:xfrm>
        <a:graphic>
          <a:graphicData uri="http://schemas.openxmlformats.org/drawingml/2006/table">
            <a:tbl>
              <a:tblPr/>
              <a:tblGrid>
                <a:gridCol w="38656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 '-'.join('hello')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'h-e-l-l-o</a:t>
                      </a:r>
                      <a:r>
                        <a:rPr lang="en-US" sz="1600" kern="0" spc="-3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'</a:t>
                      </a:r>
                      <a:endParaRPr lang="en-US" sz="1600" kern="0" spc="-30" dirty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9232"/>
              </p:ext>
            </p:extLst>
          </p:nvPr>
        </p:nvGraphicFramePr>
        <p:xfrm>
          <a:off x="1017012" y="4001218"/>
          <a:ext cx="3870307" cy="2547811"/>
        </p:xfrm>
        <a:graphic>
          <a:graphicData uri="http://schemas.openxmlformats.org/drawingml/2006/table">
            <a:tbl>
              <a:tblPr/>
              <a:tblGrid>
                <a:gridCol w="38703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 'h#e#l#l#o'.split('#')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['h', 'e', 'l', 'l', 'o']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 'My name is Python'.split(' ')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['My', 'name', 'is', 'Python']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 'My name is Python'.split()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['My', 'name', 'is', 'Python']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 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63833"/>
              </p:ext>
            </p:extLst>
          </p:nvPr>
        </p:nvGraphicFramePr>
        <p:xfrm>
          <a:off x="5664981" y="4001218"/>
          <a:ext cx="3870307" cy="2596134"/>
        </p:xfrm>
        <a:graphic>
          <a:graphicData uri="http://schemas.openxmlformats.org/drawingml/2006/table">
            <a:tbl>
              <a:tblPr/>
              <a:tblGrid>
                <a:gridCol w="38703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 </a:t>
                      </a:r>
                      <a:r>
                        <a:rPr lang="en-US" sz="1600" kern="0" spc="-3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＇str1#$str2#str3$'.</a:t>
                      </a: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split</a:t>
                      </a:r>
                      <a:r>
                        <a:rPr lang="en-US" sz="1600" kern="0" spc="-3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('#$')</a:t>
                      </a:r>
                      <a:endParaRPr lang="en-US" sz="1600" kern="0" spc="-30" dirty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[‘str1', ‘str2#str3$']</a:t>
                      </a:r>
                      <a:endParaRPr lang="en-US" sz="1600" kern="0" spc="-30" dirty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 </a:t>
                      </a:r>
                      <a:r>
                        <a:rPr lang="en-US" altLang="ko-KR" sz="1600" kern="0" spc="-3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＇str1#$str2#str3$'.split('#')</a:t>
                      </a:r>
                      <a:endParaRPr lang="en-US" sz="1600" kern="0" spc="-30" dirty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[</a:t>
                      </a:r>
                      <a:r>
                        <a:rPr lang="en-US" altLang="ko-KR" sz="1600" kern="0" spc="-3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'</a:t>
                      </a:r>
                      <a:r>
                        <a:rPr lang="en-US" sz="1600" kern="0" spc="-3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str1', </a:t>
                      </a:r>
                      <a:r>
                        <a:rPr lang="en-US" altLang="ko-KR" sz="1600" kern="0" spc="-3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'</a:t>
                      </a:r>
                      <a:r>
                        <a:rPr lang="en-US" sz="1600" kern="0" spc="-3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$str2', </a:t>
                      </a:r>
                      <a:r>
                        <a:rPr lang="en-US" altLang="ko-KR" sz="1600" kern="0" spc="-3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'</a:t>
                      </a:r>
                      <a:r>
                        <a:rPr lang="en-US" sz="1600" kern="0" spc="-3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str3$']</a:t>
                      </a:r>
                      <a:endParaRPr lang="en-US" sz="1600" kern="0" spc="-30" dirty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</a:t>
                      </a:r>
                      <a:r>
                        <a:rPr lang="en-US" altLang="ko-KR" sz="1600" kern="0" spc="-3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＇str1#$str2#str3$'.split(‘$')</a:t>
                      </a:r>
                      <a:endParaRPr lang="en-US" sz="1600" kern="0" spc="-30" dirty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[</a:t>
                      </a:r>
                      <a:r>
                        <a:rPr lang="en-US" altLang="ko-KR" sz="1600" kern="0" spc="-3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'</a:t>
                      </a:r>
                      <a:r>
                        <a:rPr lang="en-US" sz="1600" kern="0" spc="-3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str1', '$str2#str3', '']</a:t>
                      </a:r>
                      <a:endParaRPr lang="en-US" sz="1600" kern="0" spc="-30" dirty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 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140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관련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 검사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035927"/>
              </p:ext>
            </p:extLst>
          </p:nvPr>
        </p:nvGraphicFramePr>
        <p:xfrm>
          <a:off x="533502" y="2065514"/>
          <a:ext cx="6480720" cy="2409444"/>
        </p:xfrm>
        <a:graphic>
          <a:graphicData uri="http://schemas.openxmlformats.org/drawingml/2006/table">
            <a:tbl>
              <a:tblPr/>
              <a:tblGrid>
                <a:gridCol w="12949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57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07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함수 이름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CF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설명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CF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076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isdigit()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문자열이 숫자로만 되어있을 때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True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076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isalpha()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문자열이 알파벳이나 한글문자로만 되어있을 때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True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076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isalnum()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문자열에 숫자와 영문자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한글문자만 섞여있을 때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True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076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isupper()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문자열이 대문자로 되어있을 때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True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076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islower()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문자열이 소문자로 되어있을 때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True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419155"/>
              </p:ext>
            </p:extLst>
          </p:nvPr>
        </p:nvGraphicFramePr>
        <p:xfrm>
          <a:off x="7966473" y="487221"/>
          <a:ext cx="3312368" cy="5839651"/>
        </p:xfrm>
        <a:graphic>
          <a:graphicData uri="http://schemas.openxmlformats.org/drawingml/2006/table">
            <a:tbl>
              <a:tblPr/>
              <a:tblGrid>
                <a:gridCol w="33123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 '293fnc'.isalnum()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True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 '412csa#@$'.isalnum()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False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 'afsc'.isalpha()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True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 '</a:t>
                      </a:r>
                      <a:r>
                        <a:rPr lang="ko-KR" alt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이보영</a:t>
                      </a:r>
                      <a:r>
                        <a:rPr lang="en-US" altLang="ko-KR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'.</a:t>
                      </a: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isalpha()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True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 '3124'.isdigit()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True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 '3124dasfd'.isdigit()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False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 ‘ABC’.isupper()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True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 ‘abc’.islower()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True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96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관련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 변환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998453"/>
              </p:ext>
            </p:extLst>
          </p:nvPr>
        </p:nvGraphicFramePr>
        <p:xfrm>
          <a:off x="638963" y="2164550"/>
          <a:ext cx="6152130" cy="2842347"/>
        </p:xfrm>
        <a:graphic>
          <a:graphicData uri="http://schemas.openxmlformats.org/drawingml/2006/table">
            <a:tbl>
              <a:tblPr/>
              <a:tblGrid>
                <a:gridCol w="20882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38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823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함수 이름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CF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CF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823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upper()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문자열을 모두 대문자로 변환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23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lower()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문자열을 모두 소문자로 변환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7763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replace(old, new[, count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])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  <a:cs typeface="+mn-cs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old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문자열을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new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문자열로 변환한다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. count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옵션이 설정되어 있으면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count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번째까지 발견한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old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문자열만 변환한다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597382"/>
              </p:ext>
            </p:extLst>
          </p:nvPr>
        </p:nvGraphicFramePr>
        <p:xfrm>
          <a:off x="6976768" y="2164550"/>
          <a:ext cx="5148326" cy="2913571"/>
        </p:xfrm>
        <a:graphic>
          <a:graphicData uri="http://schemas.openxmlformats.org/drawingml/2006/table">
            <a:tbl>
              <a:tblPr/>
              <a:tblGrid>
                <a:gridCol w="5148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 'hello'.upper()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'HELLO'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 'HELLO'.lower()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'hello'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 'hello'.replace('l','L')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'heLLo'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 'hello'.replace('l','L',1)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'heLlo</a:t>
                      </a:r>
                      <a:r>
                        <a:rPr lang="en-US" sz="1600" kern="0" spc="-3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'</a:t>
                      </a:r>
                      <a:endParaRPr lang="en-US" sz="1600" kern="0" spc="-30" dirty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23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수학 </a:t>
            </a:r>
            <a:r>
              <a:rPr lang="ko-KR" altLang="en-US" dirty="0"/>
              <a:t>관련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수치 계산을 위한 내장 함수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034450"/>
              </p:ext>
            </p:extLst>
          </p:nvPr>
        </p:nvGraphicFramePr>
        <p:xfrm>
          <a:off x="642815" y="1934385"/>
          <a:ext cx="6408712" cy="3318574"/>
        </p:xfrm>
        <a:graphic>
          <a:graphicData uri="http://schemas.openxmlformats.org/drawingml/2006/table">
            <a:tbl>
              <a:tblPr/>
              <a:tblGrid>
                <a:gridCol w="1650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577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함수 이름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CF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CF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max(a, b, ... )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두 개 이상의 인수를 주면 그 중에서 최댓값을 반환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min(a, b, ... )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두 개 이상의 인수를 주면 그 중에서 최솟값을 반환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abs(x)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x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의 절대값을 반환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38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sum(x[, start=0])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x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는 리스트 등의 반복되는 데이터이며 총합을 반환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,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/>
                      </a:r>
                      <a:b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</a:b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start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값이 지정되면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start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수치도 더해서 반환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pow(x, y[, z])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z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가 없으면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x</a:t>
                      </a:r>
                      <a:r>
                        <a:rPr lang="en-US" altLang="ko-KR" sz="1600" kern="0" spc="0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y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을 반환하고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, z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가 있으면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x</a:t>
                      </a:r>
                      <a:r>
                        <a:rPr lang="en-US" altLang="ko-KR" sz="1600" kern="0" spc="0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y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%z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를 반환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round(x)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반올림하여 정수를 반환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937350"/>
              </p:ext>
            </p:extLst>
          </p:nvPr>
        </p:nvGraphicFramePr>
        <p:xfrm>
          <a:off x="7329652" y="853848"/>
          <a:ext cx="4344873" cy="5887974"/>
        </p:xfrm>
        <a:graphic>
          <a:graphicData uri="http://schemas.openxmlformats.org/drawingml/2006/table">
            <a:tbl>
              <a:tblPr/>
              <a:tblGrid>
                <a:gridCol w="43448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 max(1,2,3)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3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 max([1,2,3])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3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 abs(-5)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5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 sum([1,2,3])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6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 sum([1,2,3],2)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8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 pow(2,3)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8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 pow(2,3,5)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3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 round(1.2)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3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E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054499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2">
  <a:themeElements>
    <a:clrScheme name="사용자 지정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2" id="{675822B3-3753-49F6-AF58-8CDD37E70FC7}" vid="{73D4CB72-EB42-488E-BC74-BFA3176FBC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테마2</Template>
  <TotalTime>594</TotalTime>
  <Words>1098</Words>
  <Application>Microsoft Office PowerPoint</Application>
  <PresentationFormat>와이드스크린</PresentationFormat>
  <Paragraphs>263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함초롬바탕</vt:lpstr>
      <vt:lpstr>Arial</vt:lpstr>
      <vt:lpstr>Consolas</vt:lpstr>
      <vt:lpstr>Wingdings</vt:lpstr>
      <vt:lpstr>테마2</vt:lpstr>
      <vt:lpstr>함수 보충</vt:lpstr>
      <vt:lpstr>분할 정복 (Divide &amp; Conquer)</vt:lpstr>
      <vt:lpstr>함수(Function)</vt:lpstr>
      <vt:lpstr>함수</vt:lpstr>
      <vt:lpstr>문자열 관련 함수</vt:lpstr>
      <vt:lpstr>문자열 관련 함수</vt:lpstr>
      <vt:lpstr>문자열 관련 함수</vt:lpstr>
      <vt:lpstr>문자열 관련 함수</vt:lpstr>
      <vt:lpstr>수학 관련 함수</vt:lpstr>
      <vt:lpstr>수학 관련 함수</vt:lpstr>
      <vt:lpstr>수학 관련 함수</vt:lpstr>
      <vt:lpstr>문자열 압축하기</vt:lpstr>
      <vt:lpstr>문자열 압축하기</vt:lpstr>
      <vt:lpstr>음수와 양수를 한쪽으로 정리하기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pnu</dc:creator>
  <cp:lastModifiedBy>k3</cp:lastModifiedBy>
  <cp:revision>45</cp:revision>
  <dcterms:created xsi:type="dcterms:W3CDTF">2017-08-31T08:29:54Z</dcterms:created>
  <dcterms:modified xsi:type="dcterms:W3CDTF">2017-11-02T12:55:58Z</dcterms:modified>
</cp:coreProperties>
</file>