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47"/>
  </p:notesMasterIdLst>
  <p:handoutMasterIdLst>
    <p:handoutMasterId r:id="rId48"/>
  </p:handoutMasterIdLst>
  <p:sldIdLst>
    <p:sldId id="256" r:id="rId2"/>
    <p:sldId id="380" r:id="rId3"/>
    <p:sldId id="541" r:id="rId4"/>
    <p:sldId id="571" r:id="rId5"/>
    <p:sldId id="572" r:id="rId6"/>
    <p:sldId id="542" r:id="rId7"/>
    <p:sldId id="543" r:id="rId8"/>
    <p:sldId id="573" r:id="rId9"/>
    <p:sldId id="544" r:id="rId10"/>
    <p:sldId id="545" r:id="rId11"/>
    <p:sldId id="574" r:id="rId12"/>
    <p:sldId id="575" r:id="rId13"/>
    <p:sldId id="576" r:id="rId14"/>
    <p:sldId id="577" r:id="rId15"/>
    <p:sldId id="578" r:id="rId16"/>
    <p:sldId id="579" r:id="rId17"/>
    <p:sldId id="580" r:id="rId18"/>
    <p:sldId id="581" r:id="rId19"/>
    <p:sldId id="582" r:id="rId20"/>
    <p:sldId id="583" r:id="rId21"/>
    <p:sldId id="584" r:id="rId22"/>
    <p:sldId id="585" r:id="rId23"/>
    <p:sldId id="586" r:id="rId24"/>
    <p:sldId id="587" r:id="rId25"/>
    <p:sldId id="588" r:id="rId26"/>
    <p:sldId id="589" r:id="rId27"/>
    <p:sldId id="590" r:id="rId28"/>
    <p:sldId id="591" r:id="rId29"/>
    <p:sldId id="593" r:id="rId30"/>
    <p:sldId id="594" r:id="rId31"/>
    <p:sldId id="595" r:id="rId32"/>
    <p:sldId id="596" r:id="rId33"/>
    <p:sldId id="597" r:id="rId34"/>
    <p:sldId id="598" r:id="rId35"/>
    <p:sldId id="600" r:id="rId36"/>
    <p:sldId id="599" r:id="rId37"/>
    <p:sldId id="601" r:id="rId38"/>
    <p:sldId id="602" r:id="rId39"/>
    <p:sldId id="603" r:id="rId40"/>
    <p:sldId id="604" r:id="rId41"/>
    <p:sldId id="605" r:id="rId42"/>
    <p:sldId id="606" r:id="rId43"/>
    <p:sldId id="607" r:id="rId44"/>
    <p:sldId id="608" r:id="rId45"/>
    <p:sldId id="609" r:id="rId46"/>
  </p:sldIdLst>
  <p:sldSz cx="9144000" cy="6858000" type="screen4x3"/>
  <p:notesSz cx="6797675" cy="9874250"/>
  <p:embeddedFontLst>
    <p:embeddedFont>
      <p:font typeface="HY견고딕" panose="02030600000101010101" pitchFamily="18" charset="-127"/>
      <p:regular r:id="rId49"/>
    </p:embeddedFont>
    <p:embeddedFont>
      <p:font typeface="HY헤드라인M" panose="02030600000101010101" pitchFamily="18" charset="-127"/>
      <p:regular r:id="rId50"/>
    </p:embeddedFont>
    <p:embeddedFont>
      <p:font typeface="맑은 고딕" panose="020B0503020000020004" pitchFamily="50" charset="-127"/>
      <p:regular r:id="rId51"/>
      <p:bold r:id="rId52"/>
    </p:embeddedFont>
    <p:embeddedFont>
      <p:font typeface="나눔고딕" panose="020B0600000101010101" charset="-127"/>
      <p:regular r:id="rId53"/>
      <p:bold r:id="rId5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 userDrawn="1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ED1"/>
    <a:srgbClr val="660033"/>
    <a:srgbClr val="F4DF90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8" autoAdjust="0"/>
    <p:restoredTop sz="94711" autoAdjust="0"/>
  </p:normalViewPr>
  <p:slideViewPr>
    <p:cSldViewPr showGuides="1">
      <p:cViewPr varScale="1">
        <p:scale>
          <a:sx n="69" d="100"/>
          <a:sy n="69" d="100"/>
        </p:scale>
        <p:origin x="-1530" y="-96"/>
      </p:cViewPr>
      <p:guideLst>
        <p:guide orient="horz" pos="3264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2019-08-21</a:t>
            </a:fld>
            <a:endParaRPr lang="en-US" altLang="ko-KR" dirty="0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2019-08-21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함수로 코드 간추리기</a:t>
            </a:r>
          </a:p>
        </p:txBody>
      </p:sp>
    </p:spTree>
    <p:extLst>
      <p:ext uri="{BB962C8B-B14F-4D97-AF65-F5344CB8AC3E}">
        <p14:creationId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1588" y="0"/>
            <a:ext cx="9142412" cy="684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04800"/>
            <a:ext cx="7659686" cy="838201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dirty="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dirty="0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dirty="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 dirty="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 dirty="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docid=IxfhVqjn8PibXM&amp;tbnid=WNJfkv4loUBZJM:&amp;ved=0CAcQjRw&amp;url=http://www.fixedbyvonnie.com/2014/05/can-delete-desktop-ini/&amp;ei=0pwgVPSTLc2F8gWaxYHwCw&amp;bvm=bv.75775273,d.dGc&amp;psig=AFQjCNGFqHgnYzZQ-JNHuySyu8VET2xsSg&amp;ust=141150976784918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google.co.kr/url?sa=i&amp;rct=j&amp;q=&amp;esrc=s&amp;source=images&amp;cd=&amp;cad=rja&amp;uact=8&amp;docid=IxfhVqjn8PibXM&amp;tbnid=WNJfkv4loUBZJM:&amp;ved=0CAcQjRw&amp;url=http://www.fixedbyvonnie.com/2014/05/can-delete-desktop-ini/&amp;ei=0pwgVPSTLc2F8gWaxYHwCw&amp;bvm=bv.75775273,d.dGc&amp;psig=AFQjCNGFqHgnYzZQ-JNHuySyu8VET2xsSg&amp;ust=141150976784918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google.co.kr/url?sa=i&amp;rct=j&amp;q=&amp;esrc=s&amp;source=images&amp;cd=&amp;cad=rja&amp;uact=8&amp;docid=IxfhVqjn8PibXM&amp;tbnid=WNJfkv4loUBZJM:&amp;ved=0CAcQjRw&amp;url=http://www.fixedbyvonnie.com/2014/05/can-delete-desktop-ini/&amp;ei=0pwgVPSTLc2F8gWaxYHwCw&amp;bvm=bv.75775273,d.dGc&amp;psig=AFQjCNGFqHgnYzZQ-JNHuySyu8VET2xsSg&amp;ust=1411509767849188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Module &amp; Package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만약 가져오고자 하는 모듈이 앞에서 출력한 내장 모듈 목록</a:t>
            </a:r>
            <a:r>
              <a:rPr lang="en-US" altLang="ko-KR" dirty="0"/>
              <a:t>(sys.builtin_module_names)</a:t>
            </a:r>
            <a:r>
              <a:rPr lang="ko-KR" altLang="ko-KR" dirty="0"/>
              <a:t>에 없다면</a:t>
            </a:r>
            <a:r>
              <a:rPr lang="en-US" altLang="ko-KR" dirty="0"/>
              <a:t>, </a:t>
            </a:r>
            <a:r>
              <a:rPr lang="ko-KR" altLang="ko-KR" dirty="0"/>
              <a:t>파이썬은 </a:t>
            </a:r>
            <a:r>
              <a:rPr lang="en-US" altLang="ko-KR" dirty="0"/>
              <a:t>sys.path</a:t>
            </a:r>
            <a:r>
              <a:rPr lang="ko-KR" altLang="ko-KR" dirty="0"/>
              <a:t>에 정의되어 있는 디렉토리에서 모듈 파일을 </a:t>
            </a:r>
            <a:r>
              <a:rPr lang="ko-KR" altLang="ko-KR" dirty="0" smtClean="0"/>
              <a:t>탐색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sys.path</a:t>
            </a:r>
            <a:r>
              <a:rPr lang="ko-KR" altLang="ko-KR" dirty="0"/>
              <a:t>에 정의되어 있는 </a:t>
            </a:r>
            <a:r>
              <a:rPr lang="ko-KR" altLang="ko-KR" dirty="0" smtClean="0"/>
              <a:t>디렉토리</a:t>
            </a:r>
            <a:r>
              <a:rPr lang="en-US" altLang="ko-KR" dirty="0"/>
              <a:t> </a:t>
            </a:r>
            <a:endParaRPr lang="ko-KR" altLang="ko-KR" dirty="0"/>
          </a:p>
          <a:p>
            <a:pPr lvl="2"/>
            <a:r>
              <a:rPr lang="ko-KR" altLang="ko-KR" dirty="0"/>
              <a:t>파이썬 모듈이 실행되고 있는 현재 디렉토리</a:t>
            </a:r>
          </a:p>
          <a:p>
            <a:pPr lvl="2"/>
            <a:r>
              <a:rPr lang="en-US" altLang="ko-KR" dirty="0"/>
              <a:t>PYTHONPATH </a:t>
            </a:r>
            <a:r>
              <a:rPr lang="ko-KR" altLang="ko-KR" dirty="0"/>
              <a:t>환경변수에 정의되어 있는 디렉토리</a:t>
            </a:r>
          </a:p>
          <a:p>
            <a:pPr lvl="2"/>
            <a:r>
              <a:rPr lang="ko-KR" altLang="ko-KR" dirty="0"/>
              <a:t>파이썬과 함께 설치된 기본 </a:t>
            </a:r>
            <a:r>
              <a:rPr lang="ko-KR" altLang="ko-KR" dirty="0" smtClean="0"/>
              <a:t>라이브러리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sys_path.py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 smtClean="0"/>
              <a:t>-</a:t>
            </a:r>
            <a:r>
              <a:rPr lang="ko-KR" altLang="ko-KR" dirty="0" smtClean="0"/>
              <a:t>모듈을 </a:t>
            </a:r>
            <a:r>
              <a:rPr lang="ko-KR" altLang="ko-KR" dirty="0"/>
              <a:t>찾아서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762000" y="3657600"/>
            <a:ext cx="8077200" cy="107721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import sys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for path in sys.path:</a:t>
            </a:r>
          </a:p>
          <a:p>
            <a:pPr latinLnBrk="1"/>
            <a:r>
              <a:rPr lang="en-US" altLang="ko-KR" sz="1600" dirty="0"/>
              <a:t>    print(path)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6873240" y="5611493"/>
            <a:ext cx="2118360" cy="428625"/>
          </a:xfrm>
          <a:prstGeom prst="wedgeRectCallout">
            <a:avLst>
              <a:gd name="adj1" fmla="val -86779"/>
              <a:gd name="adj2" fmla="val -362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파이썬과 함께 설치된 기본 </a:t>
            </a:r>
            <a:r>
              <a:rPr lang="ko-KR" sz="11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라이브러리</a:t>
            </a:r>
            <a:r>
              <a:rPr lang="en-US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0256"/>
          <a:stretch/>
        </p:blipFill>
        <p:spPr>
          <a:xfrm>
            <a:off x="762000" y="5181598"/>
            <a:ext cx="5334000" cy="12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메인 모듈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최상위 수준으로 실행되는 스크립트</a:t>
            </a:r>
            <a:endParaRPr lang="en-US" altLang="ko-KR" dirty="0" smtClean="0"/>
          </a:p>
          <a:p>
            <a:pPr lvl="1"/>
            <a:r>
              <a:rPr lang="ko-KR" altLang="ko-KR" dirty="0"/>
              <a:t>파이썬에서는</a:t>
            </a:r>
            <a:r>
              <a:rPr lang="en-US" altLang="ko-KR" dirty="0"/>
              <a:t> “</a:t>
            </a:r>
            <a:r>
              <a:rPr lang="ko-KR" altLang="ko-KR" dirty="0"/>
              <a:t>어떻게 만드느냐</a:t>
            </a:r>
            <a:r>
              <a:rPr lang="en-US" altLang="ko-KR" dirty="0"/>
              <a:t>”</a:t>
            </a:r>
            <a:r>
              <a:rPr lang="ko-KR" altLang="ko-KR" dirty="0"/>
              <a:t>가 아닌 </a:t>
            </a:r>
            <a:r>
              <a:rPr lang="en-US" altLang="ko-KR" dirty="0"/>
              <a:t>“</a:t>
            </a:r>
            <a:r>
              <a:rPr lang="ko-KR" altLang="ko-KR" dirty="0"/>
              <a:t>어떻게 실행하느냐</a:t>
            </a:r>
            <a:r>
              <a:rPr lang="en-US" altLang="ko-KR" dirty="0"/>
              <a:t>”</a:t>
            </a:r>
            <a:r>
              <a:rPr lang="ko-KR" altLang="ko-KR" dirty="0"/>
              <a:t>에 따라 메인 모듈이 </a:t>
            </a:r>
            <a:r>
              <a:rPr lang="ko-KR" altLang="ko-KR" dirty="0" smtClean="0"/>
              <a:t>결정</a:t>
            </a:r>
            <a:endParaRPr lang="en-US" altLang="ko-KR" dirty="0" smtClean="0"/>
          </a:p>
          <a:p>
            <a:pPr lvl="1"/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파이썬에는 내장 전역 변수인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__name__</a:t>
            </a:r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이 있는데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이 변수는 모듈이 최상위 수준으로 실행될 때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‘__main__’</a:t>
            </a:r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으로 </a:t>
            </a:r>
            <a:r>
              <a:rPr lang="ko-KR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지정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top_level.py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 smtClean="0"/>
              <a:t>-</a:t>
            </a:r>
            <a:r>
              <a:rPr lang="ko-KR" altLang="ko-KR" dirty="0"/>
              <a:t>메인 모듈과 하위 모듈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762000" y="3183938"/>
            <a:ext cx="8077200" cy="33855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print('name : {0}'.format(__name__))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19165"/>
            <a:ext cx="4308052" cy="428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0" y="4419600"/>
            <a:ext cx="86010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main_sub/sub.py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main_sub/main.py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 smtClean="0"/>
              <a:t>-</a:t>
            </a:r>
            <a:r>
              <a:rPr lang="ko-KR" altLang="ko-KR" dirty="0"/>
              <a:t>메인 모듈과 하위 모듈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print("beginning of sub.py...")</a:t>
            </a:r>
          </a:p>
          <a:p>
            <a:pPr latinLnBrk="1"/>
            <a:r>
              <a:rPr lang="en-US" altLang="ko-KR" sz="1600" dirty="0"/>
              <a:t>print('name : {0}'.format(__name__))</a:t>
            </a:r>
          </a:p>
          <a:p>
            <a:pPr latinLnBrk="1"/>
            <a:r>
              <a:rPr lang="en-US" altLang="ko-KR" sz="1600" dirty="0"/>
              <a:t>print("end of sub.py</a:t>
            </a:r>
            <a:r>
              <a:rPr lang="en-US" altLang="ko-KR" sz="1600" dirty="0" smtClean="0"/>
              <a:t>...")</a:t>
            </a:r>
            <a:endParaRPr lang="en-US" altLang="ko-KR" sz="1600" dirty="0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911958" y="4572000"/>
            <a:ext cx="7927242" cy="138499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&gt;main.py</a:t>
            </a:r>
          </a:p>
          <a:p>
            <a:pPr latinLnBrk="1"/>
            <a:r>
              <a:rPr lang="en-US" altLang="ko-KR" sz="1200" dirty="0"/>
              <a:t>beginning of sub.py...</a:t>
            </a:r>
          </a:p>
          <a:p>
            <a:pPr latinLnBrk="1"/>
            <a:r>
              <a:rPr lang="en-US" altLang="ko-KR" sz="1200" dirty="0"/>
              <a:t>name : sub</a:t>
            </a:r>
          </a:p>
          <a:p>
            <a:pPr latinLnBrk="1"/>
            <a:r>
              <a:rPr lang="en-US" altLang="ko-KR" sz="1200" dirty="0"/>
              <a:t>end of sub.py...</a:t>
            </a:r>
          </a:p>
          <a:p>
            <a:pPr latinLnBrk="1"/>
            <a:r>
              <a:rPr lang="en-US" altLang="ko-KR" sz="1200" dirty="0"/>
              <a:t>beginning of main.py...</a:t>
            </a:r>
          </a:p>
          <a:p>
            <a:pPr latinLnBrk="1"/>
            <a:r>
              <a:rPr lang="en-US" altLang="ko-KR" sz="1200" dirty="0"/>
              <a:t>name : __main__</a:t>
            </a:r>
          </a:p>
          <a:p>
            <a:pPr latinLnBrk="1"/>
            <a:r>
              <a:rPr lang="en-US" altLang="ko-KR" sz="1200" dirty="0"/>
              <a:t>end of main.py...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2743200"/>
            <a:ext cx="8077200" cy="132343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import sub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print("beginning of main.py...")</a:t>
            </a:r>
          </a:p>
          <a:p>
            <a:pPr latinLnBrk="1"/>
            <a:r>
              <a:rPr lang="en-US" altLang="ko-KR" sz="1600" dirty="0"/>
              <a:t>print('name : {0}'.format(__name__))</a:t>
            </a:r>
          </a:p>
          <a:p>
            <a:pPr latinLnBrk="1"/>
            <a:r>
              <a:rPr lang="en-US" altLang="ko-KR" sz="1600" dirty="0"/>
              <a:t>print("end of main.py...")</a:t>
            </a:r>
          </a:p>
        </p:txBody>
      </p:sp>
    </p:spTree>
    <p:extLst>
      <p:ext uri="{BB962C8B-B14F-4D97-AF65-F5344CB8AC3E}">
        <p14:creationId xmlns:p14="http://schemas.microsoft.com/office/powerpoint/2010/main" val="24605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main_sub2/sub.py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main_sub2/main.py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 smtClean="0"/>
              <a:t>-</a:t>
            </a:r>
            <a:r>
              <a:rPr lang="ko-KR" altLang="ko-KR" dirty="0"/>
              <a:t>메인 모듈과 하위 모듈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762000" y="1208782"/>
            <a:ext cx="8077200" cy="107721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if __name__ == '__main__':</a:t>
            </a:r>
          </a:p>
          <a:p>
            <a:pPr latinLnBrk="1"/>
            <a:r>
              <a:rPr lang="en-US" altLang="ko-KR" sz="1600" dirty="0"/>
              <a:t>    print("beginning of sub.py...")</a:t>
            </a:r>
          </a:p>
          <a:p>
            <a:pPr latinLnBrk="1"/>
            <a:r>
              <a:rPr lang="en-US" altLang="ko-KR" sz="1600" dirty="0"/>
              <a:t>    print('name : {0}'.format(__name__))</a:t>
            </a:r>
          </a:p>
          <a:p>
            <a:pPr latinLnBrk="1"/>
            <a:r>
              <a:rPr lang="en-US" altLang="ko-KR" sz="1600" dirty="0"/>
              <a:t>    print("end of sub.py...")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911958" y="4572000"/>
            <a:ext cx="7927242" cy="175432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&gt;main.py</a:t>
            </a:r>
          </a:p>
          <a:p>
            <a:pPr latinLnBrk="1"/>
            <a:r>
              <a:rPr lang="en-US" altLang="ko-KR" sz="1200" dirty="0"/>
              <a:t>beginning of main.py...</a:t>
            </a:r>
          </a:p>
          <a:p>
            <a:pPr latinLnBrk="1"/>
            <a:r>
              <a:rPr lang="en-US" altLang="ko-KR" sz="1200" dirty="0"/>
              <a:t>name : __main__</a:t>
            </a:r>
          </a:p>
          <a:p>
            <a:pPr latinLnBrk="1"/>
            <a:r>
              <a:rPr lang="en-US" altLang="ko-KR" sz="1200" dirty="0"/>
              <a:t>end of main.py...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&gt;sub.py</a:t>
            </a:r>
          </a:p>
          <a:p>
            <a:pPr latinLnBrk="1"/>
            <a:r>
              <a:rPr lang="en-US" altLang="ko-KR" sz="1200" dirty="0"/>
              <a:t>beginning of sub.py...</a:t>
            </a:r>
          </a:p>
          <a:p>
            <a:pPr latinLnBrk="1"/>
            <a:r>
              <a:rPr lang="en-US" altLang="ko-KR" sz="1200" dirty="0"/>
              <a:t>name : __main__</a:t>
            </a:r>
          </a:p>
          <a:p>
            <a:pPr latinLnBrk="1"/>
            <a:r>
              <a:rPr lang="en-US" altLang="ko-KR" sz="1200" dirty="0"/>
              <a:t>end of sub.py...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2743200"/>
            <a:ext cx="8077200" cy="132343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import sub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print("beginning of main.py...")</a:t>
            </a:r>
          </a:p>
          <a:p>
            <a:pPr latinLnBrk="1"/>
            <a:r>
              <a:rPr lang="en-US" altLang="ko-KR" sz="1600" dirty="0"/>
              <a:t>print('name : {0}'.format(__name__))</a:t>
            </a:r>
          </a:p>
          <a:p>
            <a:pPr latinLnBrk="1"/>
            <a:r>
              <a:rPr lang="en-US" altLang="ko-KR" sz="1600" dirty="0"/>
              <a:t>print("end of main.py...")</a:t>
            </a:r>
          </a:p>
        </p:txBody>
      </p:sp>
      <p:sp>
        <p:nvSpPr>
          <p:cNvPr id="9" name="오른쪽 중괄호 8"/>
          <p:cNvSpPr/>
          <p:nvPr/>
        </p:nvSpPr>
        <p:spPr>
          <a:xfrm>
            <a:off x="2733675" y="4851490"/>
            <a:ext cx="304800" cy="409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12" name="사각형 설명선 11"/>
          <p:cNvSpPr/>
          <p:nvPr/>
        </p:nvSpPr>
        <p:spPr>
          <a:xfrm>
            <a:off x="3514725" y="4842600"/>
            <a:ext cx="2495550" cy="581025"/>
          </a:xfrm>
          <a:prstGeom prst="wedgeRectCallout">
            <a:avLst>
              <a:gd name="adj1" fmla="val -65203"/>
              <a:gd name="adj2" fmla="val -170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sub.py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출력문들이 실행되지 않았습니다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오른쪽 중괄호 12"/>
          <p:cNvSpPr/>
          <p:nvPr/>
        </p:nvSpPr>
        <p:spPr>
          <a:xfrm>
            <a:off x="2724150" y="5730240"/>
            <a:ext cx="304800" cy="409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/>
          </a:p>
        </p:txBody>
      </p:sp>
      <p:sp>
        <p:nvSpPr>
          <p:cNvPr id="14" name="사각형 설명선 13"/>
          <p:cNvSpPr/>
          <p:nvPr/>
        </p:nvSpPr>
        <p:spPr>
          <a:xfrm>
            <a:off x="3505200" y="5562600"/>
            <a:ext cx="2495550" cy="838200"/>
          </a:xfrm>
          <a:prstGeom prst="wedgeRectCallout">
            <a:avLst>
              <a:gd name="adj1" fmla="val -64821"/>
              <a:gd name="adj2" fmla="val -63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최상위 수준으로 실행하면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sub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모듈의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__name__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변수는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‘__main__’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되어 출력문들을 실행합니다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패키지 </a:t>
            </a:r>
            <a:endParaRPr lang="en-US" altLang="ko-KR" dirty="0"/>
          </a:p>
          <a:p>
            <a:pPr lvl="1"/>
            <a:r>
              <a:rPr lang="ko-KR" altLang="ko-KR" dirty="0" smtClean="0"/>
              <a:t>모듈을 </a:t>
            </a:r>
            <a:r>
              <a:rPr lang="ko-KR" altLang="ko-KR" dirty="0"/>
              <a:t>모아놓는 </a:t>
            </a:r>
            <a:r>
              <a:rPr lang="ko-KR" altLang="ko-KR" dirty="0" smtClean="0"/>
              <a:t>디렉토리</a:t>
            </a:r>
            <a:endParaRPr lang="en-US" altLang="ko-KR" dirty="0" smtClean="0"/>
          </a:p>
          <a:p>
            <a:pPr lvl="1"/>
            <a:r>
              <a:rPr lang="ko-KR" altLang="ko-KR" dirty="0"/>
              <a:t>모듈 </a:t>
            </a:r>
            <a:r>
              <a:rPr lang="ko-KR" altLang="ko-KR" dirty="0" smtClean="0"/>
              <a:t>꾸러미</a:t>
            </a:r>
            <a:r>
              <a:rPr lang="ko-KR" altLang="en-US" dirty="0" smtClean="0"/>
              <a:t>로 해석하면 이해하기 편함</a:t>
            </a:r>
            <a:endParaRPr lang="en-US" altLang="ko-KR" dirty="0" smtClean="0"/>
          </a:p>
          <a:p>
            <a:pPr lvl="1"/>
            <a:r>
              <a:rPr lang="ko-KR" altLang="ko-KR" dirty="0"/>
              <a:t>디렉토리가 </a:t>
            </a:r>
            <a:r>
              <a:rPr lang="en-US" altLang="ko-KR" dirty="0"/>
              <a:t>“</a:t>
            </a:r>
            <a:r>
              <a:rPr lang="ko-KR" altLang="ko-KR" dirty="0"/>
              <a:t>파이썬의 패키지</a:t>
            </a:r>
            <a:r>
              <a:rPr lang="en-US" altLang="ko-KR" dirty="0"/>
              <a:t>”</a:t>
            </a:r>
            <a:r>
              <a:rPr lang="ko-KR" altLang="ko-KR" dirty="0"/>
              <a:t>로 인정받으려면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__init__.py </a:t>
            </a:r>
            <a:r>
              <a:rPr lang="ko-KR" altLang="ko-KR" dirty="0"/>
              <a:t>파일을 그 경로에 갖고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6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48200" y="1295400"/>
            <a:ext cx="35052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패키지에서 모듈 반입하기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calc_tester6.py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19201"/>
            <a:ext cx="3657600" cy="182880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58884"/>
              </p:ext>
            </p:extLst>
          </p:nvPr>
        </p:nvGraphicFramePr>
        <p:xfrm>
          <a:off x="4953000" y="1524000"/>
          <a:ext cx="3048000" cy="914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23734"/>
                <a:gridCol w="1424266"/>
              </a:tblGrid>
              <a:tr h="2286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calc_tester6.py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my_package\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__init__.py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calculator.py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51" name="그림 25" descr="https://encrypted-tbn3.gstatic.com/images?q=tbn:ANd9GcQWrVhz23wje7kG4SNDadmb1djTJYiQHbU0t6O7xLpcNU3Loc5w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402" y="1791555"/>
            <a:ext cx="161925" cy="1714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1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2" y="1963005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173166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8" name="꺾인 연결선 7"/>
          <p:cNvCxnSpPr>
            <a:stCxn id="2051" idx="2"/>
            <a:endCxn id="13" idx="1"/>
          </p:cNvCxnSpPr>
          <p:nvPr/>
        </p:nvCxnSpPr>
        <p:spPr>
          <a:xfrm rot="16200000" flipH="1">
            <a:off x="5621813" y="1293556"/>
            <a:ext cx="95250" cy="14341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051" idx="2"/>
            <a:endCxn id="14" idx="1"/>
          </p:cNvCxnSpPr>
          <p:nvPr/>
        </p:nvCxnSpPr>
        <p:spPr>
          <a:xfrm rot="16200000" flipH="1">
            <a:off x="5514352" y="1401017"/>
            <a:ext cx="305411" cy="14293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"/>
          <p:cNvSpPr>
            <a:spLocks noChangeArrowheads="1"/>
          </p:cNvSpPr>
          <p:nvPr/>
        </p:nvSpPr>
        <p:spPr bwMode="auto">
          <a:xfrm>
            <a:off x="911958" y="5715000"/>
            <a:ext cx="7241442" cy="101566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it-IT" altLang="ko-KR" sz="1200" dirty="0"/>
              <a:t>&gt;calc_tester6.py</a:t>
            </a:r>
          </a:p>
          <a:p>
            <a:pPr latinLnBrk="1"/>
            <a:r>
              <a:rPr lang="it-IT" altLang="ko-KR" sz="1200" dirty="0"/>
              <a:t>15</a:t>
            </a:r>
          </a:p>
          <a:p>
            <a:pPr latinLnBrk="1"/>
            <a:r>
              <a:rPr lang="it-IT" altLang="ko-KR" sz="1200" dirty="0"/>
              <a:t>5</a:t>
            </a:r>
          </a:p>
          <a:p>
            <a:pPr latinLnBrk="1"/>
            <a:r>
              <a:rPr lang="it-IT" altLang="ko-KR" sz="1200" dirty="0"/>
              <a:t>50</a:t>
            </a:r>
          </a:p>
          <a:p>
            <a:pPr latinLnBrk="1"/>
            <a:r>
              <a:rPr lang="it-IT" altLang="ko-KR" sz="1200" dirty="0"/>
              <a:t>2.0</a:t>
            </a:r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762000" y="3459540"/>
            <a:ext cx="7391400" cy="156966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from my_package import calculator 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print(calculator.plus(10, 5))</a:t>
            </a:r>
          </a:p>
          <a:p>
            <a:pPr latinLnBrk="1"/>
            <a:r>
              <a:rPr lang="en-US" altLang="ko-KR" sz="1600" dirty="0"/>
              <a:t>print(calculator.minus(10, 5))</a:t>
            </a:r>
          </a:p>
          <a:p>
            <a:pPr latinLnBrk="1"/>
            <a:r>
              <a:rPr lang="en-US" altLang="ko-KR" sz="1600" dirty="0"/>
              <a:t>print(calculator.multiply(10, 5))</a:t>
            </a:r>
          </a:p>
          <a:p>
            <a:pPr latinLnBrk="1"/>
            <a:r>
              <a:rPr lang="en-US" altLang="ko-KR" sz="1600" dirty="0"/>
              <a:t>print(calculator.divide(10, 5))</a:t>
            </a:r>
          </a:p>
        </p:txBody>
      </p:sp>
      <p:sp>
        <p:nvSpPr>
          <p:cNvPr id="24" name="사각형 설명선 23"/>
          <p:cNvSpPr/>
          <p:nvPr/>
        </p:nvSpPr>
        <p:spPr>
          <a:xfrm>
            <a:off x="4407876" y="3968145"/>
            <a:ext cx="3059723" cy="806700"/>
          </a:xfrm>
          <a:prstGeom prst="wedgeRectCallout">
            <a:avLst>
              <a:gd name="adj1" fmla="val -67491"/>
              <a:gd name="adj2" fmla="val -720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“from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패키지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import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꼴로 모듈을 불러옵니다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보통의 경우</a:t>
            </a:r>
            <a:r>
              <a:rPr lang="en-US" altLang="ko-KR" dirty="0" smtClean="0"/>
              <a:t>, </a:t>
            </a:r>
            <a:r>
              <a:rPr lang="en-US" altLang="ko-KR" dirty="0"/>
              <a:t>init__.py </a:t>
            </a:r>
            <a:r>
              <a:rPr lang="ko-KR" altLang="ko-KR" dirty="0"/>
              <a:t>파일은 대개 </a:t>
            </a:r>
            <a:r>
              <a:rPr lang="ko-KR" altLang="ko-KR" dirty="0" smtClean="0"/>
              <a:t>비워</a:t>
            </a:r>
            <a:r>
              <a:rPr lang="ko-KR" altLang="en-US" dirty="0" smtClean="0"/>
              <a:t>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/>
              <a:t>이 파일을 손대는 경우는 </a:t>
            </a:r>
            <a:r>
              <a:rPr lang="en-US" altLang="ko-KR" dirty="0"/>
              <a:t>__all__</a:t>
            </a:r>
            <a:r>
              <a:rPr lang="ko-KR" altLang="ko-KR" dirty="0"/>
              <a:t>이라는 변수를 조정할 때 </a:t>
            </a:r>
            <a:r>
              <a:rPr lang="ko-KR" altLang="ko-KR" dirty="0" smtClean="0"/>
              <a:t>정도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all__</a:t>
            </a:r>
            <a:r>
              <a:rPr lang="ko-KR" altLang="ko-KR" dirty="0"/>
              <a:t>은 다음과 같은 코드를 </a:t>
            </a:r>
            <a:r>
              <a:rPr lang="ko-KR" altLang="ko-KR" dirty="0" smtClean="0"/>
              <a:t>실행할 </a:t>
            </a:r>
            <a:r>
              <a:rPr lang="ko-KR" altLang="ko-KR" dirty="0"/>
              <a:t>때 패키지로부터 반입할 모듈의 목록을 정의하기 위해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import *</a:t>
            </a:r>
            <a:r>
              <a:rPr lang="ko-KR" altLang="ko-KR" dirty="0">
                <a:latin typeface="HY견고딕" pitchFamily="18" charset="-127"/>
                <a:ea typeface="HY견고딕" pitchFamily="18" charset="-127"/>
              </a:rPr>
              <a:t>은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사용을 자제하는 것이 좋음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</a:t>
            </a:r>
            <a:r>
              <a:rPr lang="en-US" altLang="ko-KR" dirty="0" smtClean="0"/>
              <a:t>- __</a:t>
            </a:r>
            <a:r>
              <a:rPr lang="en-US" altLang="ko-KR" dirty="0"/>
              <a:t>init__.py</a:t>
            </a:r>
            <a:r>
              <a:rPr lang="ko-KR" altLang="ko-KR" dirty="0"/>
              <a:t>에 대하여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762000" y="2861846"/>
            <a:ext cx="80772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3200" b="1" dirty="0"/>
              <a:t>from</a:t>
            </a:r>
            <a:r>
              <a:rPr lang="en-US" altLang="ko-KR" sz="3200" dirty="0"/>
              <a:t> </a:t>
            </a:r>
            <a:r>
              <a:rPr lang="ko-KR" altLang="ko-KR" sz="3200" dirty="0"/>
              <a:t>패키지 </a:t>
            </a:r>
            <a:r>
              <a:rPr lang="en-US" altLang="ko-KR" sz="3200" b="1" dirty="0"/>
              <a:t>import</a:t>
            </a:r>
            <a:r>
              <a:rPr lang="en-US" altLang="ko-KR" sz="3200" dirty="0"/>
              <a:t> *</a:t>
            </a:r>
            <a:endParaRPr lang="ko-KR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8517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105400" y="1295399"/>
            <a:ext cx="3505200" cy="1909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smtClean="0"/>
              <a:t>실습 </a:t>
            </a:r>
            <a:r>
              <a:rPr lang="en-US" altLang="ko-KR" sz="1600" dirty="0" smtClean="0"/>
              <a:t>(__all__ </a:t>
            </a:r>
            <a:r>
              <a:rPr lang="ko-KR" altLang="en-US" sz="1600" dirty="0" smtClean="0"/>
              <a:t>변수 조정하기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08/luv_song/eeny.py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08/luv_song/meeny.py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08/luv_song/miny.py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08/luv_song/moe.py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08/luv_song/__init__.py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- __init__.py</a:t>
            </a:r>
            <a:r>
              <a:rPr lang="ko-KR" altLang="ko-KR" dirty="0"/>
              <a:t>에 대하여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2" name="직사각형 2"/>
          <p:cNvSpPr>
            <a:spLocks noChangeArrowheads="1"/>
          </p:cNvSpPr>
          <p:nvPr/>
        </p:nvSpPr>
        <p:spPr bwMode="auto">
          <a:xfrm>
            <a:off x="5850791" y="5573322"/>
            <a:ext cx="2706321" cy="101566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&gt;luv_song_test.py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module name : luv_song.eeny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module name : luv_song.meeny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module name : luv_song.miny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module name : luv_song.moe</a:t>
            </a:r>
            <a:endParaRPr lang="ko-KR" altLang="ko-KR" sz="1200" dirty="0"/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762001" y="1447800"/>
            <a:ext cx="4305299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/>
              <a:t>def test():</a:t>
            </a:r>
          </a:p>
          <a:p>
            <a:pPr latinLnBrk="1"/>
            <a:r>
              <a:rPr lang="en-US" altLang="ko-KR" sz="1400" dirty="0"/>
              <a:t>    print('module name : {0}'.format(__name__))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10018"/>
              </p:ext>
            </p:extLst>
          </p:nvPr>
        </p:nvGraphicFramePr>
        <p:xfrm>
          <a:off x="5443294" y="1371602"/>
          <a:ext cx="2938706" cy="162718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65511"/>
                <a:gridCol w="1373195"/>
              </a:tblGrid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luv_song_test.py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luv_song\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__init__.py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eeny.py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meeny.py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miny.py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moe.py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temp.py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085" name="그림 31" descr="https://encrypted-tbn3.gstatic.com/images?q=tbn:ANd9GcQWrVhz23wje7kG4SNDadmb1djTJYiQHbU0t6O7xLpcNU3Loc5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1581150"/>
            <a:ext cx="1619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그림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3716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그림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895" y="2861569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그림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13919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그림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929" y="2368691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그림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895" y="2169395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그림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72" y="199355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그림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97" y="1767265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연결선 26"/>
          <p:cNvCxnSpPr/>
          <p:nvPr/>
        </p:nvCxnSpPr>
        <p:spPr>
          <a:xfrm>
            <a:off x="5856288" y="1728670"/>
            <a:ext cx="11112" cy="124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867400" y="1814395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867400" y="2079508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867400" y="2323983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867400" y="2555758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867400" y="2743200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867400" y="2971800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2"/>
          <p:cNvSpPr>
            <a:spLocks noChangeArrowheads="1"/>
          </p:cNvSpPr>
          <p:nvPr/>
        </p:nvSpPr>
        <p:spPr bwMode="auto">
          <a:xfrm>
            <a:off x="780196" y="2362200"/>
            <a:ext cx="4305299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/>
              <a:t>def test():</a:t>
            </a:r>
          </a:p>
          <a:p>
            <a:pPr latinLnBrk="1"/>
            <a:r>
              <a:rPr lang="en-US" altLang="ko-KR" sz="1400" dirty="0"/>
              <a:t>    print('module name : {0}'.format(__name</a:t>
            </a:r>
            <a:r>
              <a:rPr lang="en-US" altLang="ko-KR" sz="1400" dirty="0" smtClean="0"/>
              <a:t>__))</a:t>
            </a:r>
            <a:endParaRPr lang="en-US" altLang="ko-KR" sz="1400" dirty="0"/>
          </a:p>
        </p:txBody>
      </p:sp>
      <p:sp>
        <p:nvSpPr>
          <p:cNvPr id="35" name="직사각형 2"/>
          <p:cNvSpPr>
            <a:spLocks noChangeArrowheads="1"/>
          </p:cNvSpPr>
          <p:nvPr/>
        </p:nvSpPr>
        <p:spPr bwMode="auto">
          <a:xfrm>
            <a:off x="762001" y="3276600"/>
            <a:ext cx="4305299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/>
              <a:t>def test():</a:t>
            </a:r>
          </a:p>
          <a:p>
            <a:pPr latinLnBrk="1"/>
            <a:r>
              <a:rPr lang="en-US" altLang="ko-KR" sz="1400" dirty="0"/>
              <a:t>    print('module name : {0}'.format(__name__))</a:t>
            </a:r>
          </a:p>
        </p:txBody>
      </p:sp>
      <p:sp>
        <p:nvSpPr>
          <p:cNvPr id="36" name="직사각형 2"/>
          <p:cNvSpPr>
            <a:spLocks noChangeArrowheads="1"/>
          </p:cNvSpPr>
          <p:nvPr/>
        </p:nvSpPr>
        <p:spPr bwMode="auto">
          <a:xfrm>
            <a:off x="780196" y="4114800"/>
            <a:ext cx="4305299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/>
              <a:t>def test():</a:t>
            </a:r>
          </a:p>
          <a:p>
            <a:pPr latinLnBrk="1"/>
            <a:r>
              <a:rPr lang="en-US" altLang="ko-KR" sz="1400" dirty="0"/>
              <a:t>    print('module name : {0}'.format(__name__))</a:t>
            </a:r>
          </a:p>
        </p:txBody>
      </p:sp>
      <p:sp>
        <p:nvSpPr>
          <p:cNvPr id="37" name="직사각형 2"/>
          <p:cNvSpPr>
            <a:spLocks noChangeArrowheads="1"/>
          </p:cNvSpPr>
          <p:nvPr/>
        </p:nvSpPr>
        <p:spPr bwMode="auto">
          <a:xfrm>
            <a:off x="759558" y="5029200"/>
            <a:ext cx="4305299" cy="30777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/>
              <a:t>__all__ = ['eeny', 'meeny', 'miny', 'moe']</a:t>
            </a:r>
          </a:p>
        </p:txBody>
      </p:sp>
      <p:sp>
        <p:nvSpPr>
          <p:cNvPr id="38" name="내용 개체 틀 5"/>
          <p:cNvSpPr txBox="1">
            <a:spLocks/>
          </p:cNvSpPr>
          <p:nvPr/>
        </p:nvSpPr>
        <p:spPr bwMode="auto">
          <a:xfrm>
            <a:off x="5318613" y="3372152"/>
            <a:ext cx="3770679" cy="111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08/luv_song_test.py</a:t>
            </a:r>
          </a:p>
          <a:p>
            <a:endParaRPr kumimoji="0" lang="en-US" altLang="ko-KR" sz="1600" dirty="0"/>
          </a:p>
          <a:p>
            <a:endParaRPr kumimoji="0" lang="en-US" altLang="ko-KR" sz="1600" dirty="0" smtClean="0"/>
          </a:p>
          <a:p>
            <a:endParaRPr kumimoji="0" lang="en-US" altLang="ko-KR" sz="1600" dirty="0"/>
          </a:p>
          <a:p>
            <a:endParaRPr kumimoji="0" lang="en-US" altLang="ko-KR" sz="1600" dirty="0" smtClean="0"/>
          </a:p>
          <a:p>
            <a:endParaRPr kumimoji="0" lang="en-US" altLang="ko-KR" sz="1600" dirty="0"/>
          </a:p>
          <a:p>
            <a:pPr lvl="1"/>
            <a:r>
              <a:rPr kumimoji="0" lang="ko-KR" altLang="en-US" sz="1600" dirty="0" smtClean="0"/>
              <a:t>실행 결과</a:t>
            </a:r>
            <a:endParaRPr kumimoji="0" lang="en-US" altLang="ko-KR" sz="1600" dirty="0"/>
          </a:p>
        </p:txBody>
      </p:sp>
      <p:sp>
        <p:nvSpPr>
          <p:cNvPr id="39" name="직사각형 2"/>
          <p:cNvSpPr>
            <a:spLocks noChangeArrowheads="1"/>
          </p:cNvSpPr>
          <p:nvPr/>
        </p:nvSpPr>
        <p:spPr bwMode="auto">
          <a:xfrm>
            <a:off x="5756762" y="3733800"/>
            <a:ext cx="2853837" cy="138499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b="1" dirty="0"/>
              <a:t>from</a:t>
            </a:r>
            <a:r>
              <a:rPr lang="en-US" altLang="ko-KR" sz="1400" dirty="0"/>
              <a:t> luv_song </a:t>
            </a:r>
            <a:r>
              <a:rPr lang="en-US" altLang="ko-KR" sz="1400" b="1" dirty="0"/>
              <a:t>import</a:t>
            </a:r>
            <a:r>
              <a:rPr lang="en-US" altLang="ko-KR" sz="1400" dirty="0"/>
              <a:t> *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 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eeny.test()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meeny.test()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miny.test()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moe.test()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257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600" dirty="0" smtClean="0"/>
              <a:t>site-packages</a:t>
            </a:r>
          </a:p>
          <a:p>
            <a:pPr lvl="1"/>
            <a:r>
              <a:rPr lang="ko-KR" altLang="ko-KR" sz="1600" dirty="0" smtClean="0"/>
              <a:t>파이썬의 </a:t>
            </a:r>
            <a:r>
              <a:rPr lang="ko-KR" altLang="ko-KR" sz="1600" dirty="0"/>
              <a:t>기본 라이브러리 패키지 외에 추가적인 패키지를 설치하는 </a:t>
            </a:r>
            <a:r>
              <a:rPr lang="ko-KR" altLang="ko-KR" sz="1600" dirty="0" smtClean="0"/>
              <a:t>디렉토리</a:t>
            </a:r>
            <a:endParaRPr lang="en-US" altLang="ko-KR" sz="1600" dirty="0" smtClean="0"/>
          </a:p>
          <a:p>
            <a:pPr lvl="1"/>
            <a:r>
              <a:rPr lang="ko-KR" altLang="ko-KR" sz="1600" dirty="0"/>
              <a:t>각종 서드 파티 </a:t>
            </a:r>
            <a:r>
              <a:rPr lang="ko-KR" altLang="ko-KR" sz="1600" dirty="0" smtClean="0"/>
              <a:t>모듈</a:t>
            </a:r>
            <a:r>
              <a:rPr lang="ko-KR" altLang="en-US" sz="1600" dirty="0" smtClean="0"/>
              <a:t>을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바로 이 곳에 </a:t>
            </a:r>
            <a:r>
              <a:rPr lang="ko-KR" altLang="ko-KR" sz="1600" dirty="0" smtClean="0"/>
              <a:t>설치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third party(</a:t>
            </a:r>
            <a:r>
              <a:rPr lang="ko-KR" altLang="en-US" sz="1600" dirty="0"/>
              <a:t>영어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200" dirty="0"/>
              <a:t>해당 분야에 그 분야를 처음 개척했거나 원천기술을 확보하고 있는 등의 주요기업이 아니라</a:t>
            </a:r>
            <a:r>
              <a:rPr lang="en-US" altLang="ko-KR" sz="1200" dirty="0"/>
              <a:t>, </a:t>
            </a:r>
            <a:r>
              <a:rPr lang="ko-KR" altLang="en-US" sz="1200" dirty="0"/>
              <a:t>해당 분야에 호환되는 상품을 출시하거나 타 기업의 주 기술을 이용한 파생상품 등을 생산하는 회사들을 가리키는 용어</a:t>
            </a:r>
            <a:endParaRPr lang="en-US" altLang="ko-KR" sz="1200" dirty="0" smtClean="0"/>
          </a:p>
          <a:p>
            <a:pPr lvl="1"/>
            <a:endParaRPr lang="en-US" altLang="ko-KR" sz="1600" dirty="0"/>
          </a:p>
          <a:p>
            <a:r>
              <a:rPr lang="ko-KR" altLang="en-US" sz="1600" dirty="0" smtClean="0"/>
              <a:t>실습 </a:t>
            </a:r>
            <a:r>
              <a:rPr lang="en-US" altLang="ko-KR" sz="1600" dirty="0" smtClean="0"/>
              <a:t>1 (site-packages </a:t>
            </a:r>
            <a:r>
              <a:rPr lang="ko-KR" altLang="en-US" sz="1600" dirty="0" smtClean="0"/>
              <a:t>확인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- site-packages</a:t>
            </a:r>
            <a:r>
              <a:rPr lang="ko-KR" altLang="ko-KR" dirty="0"/>
              <a:t>에 대하여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2" name="사각형 설명선 41"/>
          <p:cNvSpPr/>
          <p:nvPr/>
        </p:nvSpPr>
        <p:spPr>
          <a:xfrm>
            <a:off x="6477000" y="5618163"/>
            <a:ext cx="2976563" cy="935037"/>
          </a:xfrm>
          <a:prstGeom prst="wedgeRectCallout">
            <a:avLst>
              <a:gd name="adj1" fmla="val -67874"/>
              <a:gd name="adj2" fmla="val -4155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site-package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파이썬이 기본적으로 모듈을 탐색하는 경로에 포함되어 있습니다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10256"/>
          <a:stretch/>
        </p:blipFill>
        <p:spPr>
          <a:xfrm>
            <a:off x="609600" y="4495800"/>
            <a:ext cx="5334000" cy="1288413"/>
          </a:xfrm>
          <a:prstGeom prst="rect">
            <a:avLst/>
          </a:prstGeom>
        </p:spPr>
      </p:pic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609600" y="3335207"/>
            <a:ext cx="3429000" cy="107721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import sys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for path in sys.path:</a:t>
            </a:r>
          </a:p>
          <a:p>
            <a:pPr latinLnBrk="1"/>
            <a:r>
              <a:rPr lang="en-US" altLang="ko-KR" sz="1600" dirty="0"/>
              <a:t>    print(path)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9600" y="5784213"/>
            <a:ext cx="533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72284" y="1752601"/>
            <a:ext cx="4637916" cy="1104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smtClean="0"/>
              <a:t>실습 </a:t>
            </a:r>
            <a:r>
              <a:rPr lang="en-US" altLang="ko-KR" sz="1600" dirty="0" smtClean="0"/>
              <a:t>2</a:t>
            </a:r>
          </a:p>
          <a:p>
            <a:pPr lvl="1"/>
            <a:r>
              <a:rPr lang="en-US" altLang="ko-KR" sz="1600" dirty="0"/>
              <a:t>sys.path</a:t>
            </a:r>
            <a:r>
              <a:rPr lang="ko-KR" altLang="ko-KR" sz="1600" dirty="0"/>
              <a:t>에 있던 </a:t>
            </a:r>
            <a:r>
              <a:rPr lang="en-US" altLang="ko-KR" sz="1600" dirty="0"/>
              <a:t>site-package </a:t>
            </a:r>
            <a:r>
              <a:rPr lang="ko-KR" altLang="ko-KR" sz="1600" dirty="0"/>
              <a:t>디렉토리에 다음과 같이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my_package </a:t>
            </a:r>
            <a:r>
              <a:rPr lang="ko-KR" altLang="ko-KR" sz="1600" dirty="0"/>
              <a:t>디렉토리를 </a:t>
            </a:r>
            <a:r>
              <a:rPr lang="ko-KR" altLang="ko-KR" sz="1600" dirty="0" smtClean="0"/>
              <a:t>만들고</a:t>
            </a:r>
            <a:r>
              <a:rPr lang="en-US" altLang="ko-KR" sz="1600" dirty="0" smtClean="0"/>
              <a:t>,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그 안에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__init__.py</a:t>
            </a:r>
            <a:r>
              <a:rPr lang="ko-KR" altLang="ko-KR" sz="1600" dirty="0"/>
              <a:t>와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my_module.py </a:t>
            </a:r>
            <a:r>
              <a:rPr lang="ko-KR" altLang="ko-KR" sz="1600" dirty="0"/>
              <a:t>를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endParaRPr lang="en-US" altLang="ko-KR" sz="1600" dirty="0" smtClean="0"/>
          </a:p>
          <a:p>
            <a:pPr lvl="1"/>
            <a:r>
              <a:rPr lang="en-US" altLang="ko-KR" sz="1600" dirty="0" smtClean="0"/>
              <a:t>…\site-packages\my_package\my_module.py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파이썬 쉘을 열고 다음 코드를 입력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- site-packages</a:t>
            </a:r>
            <a:r>
              <a:rPr lang="ko-KR" altLang="ko-KR" dirty="0"/>
              <a:t>에 대하여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7114"/>
              </p:ext>
            </p:extLst>
          </p:nvPr>
        </p:nvGraphicFramePr>
        <p:xfrm>
          <a:off x="1066800" y="1828800"/>
          <a:ext cx="4876800" cy="10280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95008"/>
                <a:gridCol w="1695008"/>
                <a:gridCol w="1486784"/>
              </a:tblGrid>
              <a:tr h="244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sisite-packages</a:t>
                      </a:r>
                      <a:r>
                        <a:rPr lang="en-US" sz="1000" kern="100" dirty="0">
                          <a:effectLst/>
                        </a:rPr>
                        <a:t>\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733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my_package\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4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__init__.py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4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my_module.py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124" name="그림 46" descr="https://encrypted-tbn3.gstatic.com/images?q=tbn:ANd9GcQWrVhz23wje7kG4SNDadmb1djTJYiQHbU0t6O7xLpcNU3Loc5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68" y="1878965"/>
            <a:ext cx="1619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그림 44" descr="https://encrypted-tbn3.gstatic.com/images?q=tbn:ANd9GcQWrVhz23wje7kG4SNDadmb1djTJYiQHbU0t6O7xLpcNU3Loc5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14550"/>
            <a:ext cx="1619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그림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399" y="23542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그림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21" y="2634467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" y="5194770"/>
            <a:ext cx="8505825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483" y="3629025"/>
            <a:ext cx="5486400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30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두 개의 소스 파일로 만드는 하나의 프로그램 예제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import</a:t>
            </a:r>
            <a:r>
              <a:rPr lang="ko-KR" altLang="en-US" dirty="0" smtClean="0"/>
              <a:t>에 대하여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모듈을 찾아서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메인 모듈과 하위 모듈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__init__.py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대하여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 smtClean="0"/>
              <a:t>site-packages</a:t>
            </a:r>
            <a:r>
              <a:rPr lang="ko-KR" altLang="en-US" dirty="0" smtClean="0"/>
              <a:t>에 대하여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en-US" altLang="ko-KR" dirty="0" smtClean="0"/>
              <a:t>- </a:t>
            </a:r>
            <a:r>
              <a:rPr lang="ko-KR" altLang="en-US" dirty="0"/>
              <a:t>항공편 예약”</a:t>
            </a:r>
            <a:r>
              <a:rPr lang="en-US" altLang="ko-KR" dirty="0"/>
              <a:t>, “</a:t>
            </a:r>
            <a:r>
              <a:rPr lang="ko-KR" altLang="en-US" dirty="0"/>
              <a:t>숙박”</a:t>
            </a:r>
            <a:r>
              <a:rPr lang="en-US" altLang="ko-KR" dirty="0"/>
              <a:t>, “</a:t>
            </a:r>
            <a:r>
              <a:rPr lang="ko-KR" altLang="en-US" dirty="0"/>
              <a:t>여행일정”과 같이 </a:t>
            </a:r>
            <a:r>
              <a:rPr lang="ko-KR" altLang="en-US" dirty="0" smtClean="0"/>
              <a:t>여행에 필요한 </a:t>
            </a:r>
            <a:r>
              <a:rPr lang="ko-KR" altLang="en-US" dirty="0"/>
              <a:t>각각의 요소들</a:t>
            </a:r>
            <a:endParaRPr lang="en-US" altLang="ko-KR" dirty="0" smtClean="0"/>
          </a:p>
          <a:p>
            <a:r>
              <a:rPr lang="ko-KR" altLang="en-US" dirty="0" smtClean="0"/>
              <a:t>패키지</a:t>
            </a:r>
            <a:r>
              <a:rPr lang="en-US" altLang="ko-KR" dirty="0" smtClean="0"/>
              <a:t>-</a:t>
            </a:r>
            <a:r>
              <a:rPr lang="ko-KR" altLang="en-US" dirty="0"/>
              <a:t>이들을 보기 좋게 묶은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/>
              <a:t>우리가 할 </a:t>
            </a:r>
            <a:r>
              <a:rPr lang="ko-KR" altLang="en-US" dirty="0" smtClean="0"/>
              <a:t>일은 적절한 </a:t>
            </a:r>
            <a:r>
              <a:rPr lang="ko-KR" altLang="en-US" dirty="0"/>
              <a:t>패키지를 선택해서 그 안에 포함된 모듈을 사용하는 것</a:t>
            </a:r>
            <a:r>
              <a:rPr lang="en-US" altLang="ko-KR" dirty="0"/>
              <a:t>, </a:t>
            </a:r>
            <a:r>
              <a:rPr lang="ko-KR" altLang="en-US" dirty="0"/>
              <a:t>그것이 전부다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모듈과 패키지의 개념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77865"/>
            <a:ext cx="7315200" cy="39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1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자주 쓰는 기능들을 하나로 묶은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자주 </a:t>
            </a:r>
            <a:r>
              <a:rPr lang="ko-KR" altLang="en-US" dirty="0"/>
              <a:t>쓰는 </a:t>
            </a:r>
            <a:r>
              <a:rPr lang="ko-KR" altLang="en-US" dirty="0" smtClean="0"/>
              <a:t>기능은 주로 </a:t>
            </a:r>
            <a:r>
              <a:rPr lang="ko-KR" altLang="en-US" dirty="0"/>
              <a:t>함수들로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/>
              <a:t>하나의 파이썬 파일이</a:t>
            </a:r>
            <a:r>
              <a:rPr lang="en-US" altLang="ko-KR" dirty="0"/>
              <a:t>(</a:t>
            </a:r>
            <a:r>
              <a:rPr lang="ko-KR" altLang="en-US" dirty="0"/>
              <a:t>파일이름</a:t>
            </a:r>
            <a:r>
              <a:rPr lang="en-US" altLang="ko-KR" dirty="0"/>
              <a:t>.py) </a:t>
            </a:r>
            <a:r>
              <a:rPr lang="ko-KR" altLang="en-US" dirty="0"/>
              <a:t>하나의 </a:t>
            </a:r>
            <a:r>
              <a:rPr lang="ko-KR" altLang="en-US" dirty="0" smtClean="0"/>
              <a:t>모듈이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99" y="2133600"/>
            <a:ext cx="5889901" cy="416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867400"/>
            <a:ext cx="801373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하나의 선풍기는 앞 덮개</a:t>
            </a:r>
            <a:r>
              <a:rPr lang="en-US" altLang="ko-KR" sz="1600" dirty="0"/>
              <a:t>, </a:t>
            </a:r>
            <a:r>
              <a:rPr lang="ko-KR" altLang="en-US" sz="1600" dirty="0"/>
              <a:t>날개</a:t>
            </a:r>
            <a:r>
              <a:rPr lang="en-US" altLang="ko-KR" sz="1600" dirty="0"/>
              <a:t>, </a:t>
            </a:r>
            <a:r>
              <a:rPr lang="ko-KR" altLang="en-US" sz="1600" dirty="0"/>
              <a:t>뒷 덮개와 같은 여러 개의 모듈을 조합하여 완성된다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이와 같이 하나의 파이썬 프로그램도 여러 개의 모듈을 조합하여 만들 수 있다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563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"calculator.py"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1845377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def sum(a,b):</a:t>
            </a:r>
          </a:p>
          <a:p>
            <a:r>
              <a:rPr lang="en-US" altLang="ko-KR" dirty="0"/>
              <a:t>return a+b</a:t>
            </a:r>
          </a:p>
          <a:p>
            <a:r>
              <a:rPr lang="en-US" altLang="ko-KR" dirty="0"/>
              <a:t>def sub(a,b):</a:t>
            </a:r>
          </a:p>
          <a:p>
            <a:r>
              <a:rPr lang="en-US" altLang="ko-KR" dirty="0"/>
              <a:t>return a-b</a:t>
            </a:r>
          </a:p>
          <a:p>
            <a:r>
              <a:rPr lang="en-US" altLang="ko-KR" dirty="0"/>
              <a:t>def mul(a,b):</a:t>
            </a:r>
          </a:p>
          <a:p>
            <a:r>
              <a:rPr lang="en-US" altLang="ko-KR" dirty="0"/>
              <a:t>return a*b</a:t>
            </a:r>
          </a:p>
          <a:p>
            <a:r>
              <a:rPr lang="en-US" altLang="ko-KR" dirty="0"/>
              <a:t>def div(a,b):</a:t>
            </a:r>
          </a:p>
          <a:p>
            <a:r>
              <a:rPr lang="en-US" altLang="ko-KR" dirty="0"/>
              <a:t>return a/b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371600"/>
            <a:ext cx="4990698" cy="3633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75" y="5240973"/>
            <a:ext cx="93730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사칙연산이 필요한 경우라면 우리는 이미 만들어진 계산기를 그저 가져다 쓰기만 하면 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그리고 위의 </a:t>
            </a:r>
            <a:r>
              <a:rPr lang="ko-KR" altLang="en-US" sz="1600" dirty="0"/>
              <a:t>그림처럼 옷가게에서 쓰는 계산기를 은행에서도 사용할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이것이 바로 모듈이다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09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</a:t>
            </a:r>
            <a:r>
              <a:rPr lang="ko-KR" altLang="en-US" dirty="0"/>
              <a:t>재사용성의 </a:t>
            </a:r>
            <a:r>
              <a:rPr lang="ko-KR" altLang="en-US" dirty="0" smtClean="0"/>
              <a:t>중요성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코드가 길어지는 것을 피할 수 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작성과 사용</a:t>
            </a:r>
            <a:endParaRPr lang="en-US" altLang="ko-KR" dirty="0" smtClean="0"/>
          </a:p>
          <a:p>
            <a:pPr lvl="1"/>
            <a:r>
              <a:rPr lang="en-US" altLang="ko-KR" dirty="0"/>
              <a:t>import </a:t>
            </a:r>
            <a:r>
              <a:rPr lang="ko-KR" altLang="en-US" dirty="0" smtClean="0"/>
              <a:t>모듈명       </a:t>
            </a:r>
            <a:r>
              <a:rPr lang="en-US" altLang="ko-KR" dirty="0" smtClean="0"/>
              <a:t>&gt;&gt;</a:t>
            </a:r>
            <a:r>
              <a:rPr lang="en-US" altLang="ko-KR" dirty="0"/>
              <a:t>import </a:t>
            </a:r>
            <a:r>
              <a:rPr lang="en-US" altLang="ko-KR" dirty="0" smtClean="0"/>
              <a:t>calculator</a:t>
            </a:r>
          </a:p>
          <a:p>
            <a:pPr lvl="1"/>
            <a:r>
              <a:rPr lang="ko-KR" altLang="en-US" dirty="0" smtClean="0"/>
              <a:t>모듈명</a:t>
            </a:r>
            <a:r>
              <a:rPr lang="en-US" altLang="ko-KR" dirty="0" smtClean="0"/>
              <a:t>.</a:t>
            </a:r>
            <a:r>
              <a:rPr lang="ko-KR" altLang="en-US" dirty="0" smtClean="0"/>
              <a:t>모듈안에 있는 함수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6850" y="5257800"/>
            <a:ext cx="365837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&gt;&gt;import calculator.py</a:t>
            </a:r>
          </a:p>
          <a:p>
            <a:r>
              <a:rPr lang="en-US" altLang="ko-KR" dirty="0"/>
              <a:t>&gt;&gt;print(calculator.sum(1, 2))</a:t>
            </a:r>
          </a:p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86000"/>
            <a:ext cx="5738438" cy="212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23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정리 과정</a:t>
            </a:r>
            <a:endParaRPr lang="en-US" altLang="ko-KR" dirty="0" smtClean="0"/>
          </a:p>
          <a:p>
            <a:pPr lvl="1"/>
            <a:r>
              <a:rPr lang="en-US" altLang="ko-KR" dirty="0"/>
              <a:t>1. calculator.py</a:t>
            </a:r>
            <a:r>
              <a:rPr lang="ko-KR" altLang="en-US" dirty="0"/>
              <a:t>작성 후 저장</a:t>
            </a:r>
          </a:p>
          <a:p>
            <a:pPr lvl="1"/>
            <a:r>
              <a:rPr lang="en-US" altLang="ko-KR" dirty="0"/>
              <a:t>2. import</a:t>
            </a:r>
            <a:r>
              <a:rPr lang="ko-KR" altLang="en-US" dirty="0"/>
              <a:t>명령어로 작업하는 공간에 </a:t>
            </a:r>
            <a:r>
              <a:rPr lang="en-US" altLang="ko-KR" dirty="0"/>
              <a:t>calculator</a:t>
            </a:r>
            <a:r>
              <a:rPr lang="ko-KR" altLang="en-US" dirty="0"/>
              <a:t>모듈 불러오기</a:t>
            </a:r>
          </a:p>
          <a:p>
            <a:pPr lvl="1"/>
            <a:r>
              <a:rPr lang="en-US" altLang="ko-KR" dirty="0"/>
              <a:t>3. calculator.</a:t>
            </a:r>
            <a:r>
              <a:rPr lang="ko-KR" altLang="en-US" dirty="0"/>
              <a:t>함수명으로 모듈 안에 있는 원하는 함수 사용하기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92209"/>
            <a:ext cx="5181600" cy="380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76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noFill/>
          <a:ln>
            <a:solidFill>
              <a:srgbClr val="660033"/>
            </a:solidFill>
          </a:ln>
          <a:effectLst>
            <a:softEdge rad="31750"/>
          </a:effectLst>
        </p:spPr>
        <p:txBody>
          <a:bodyPr/>
          <a:lstStyle/>
          <a:p>
            <a:r>
              <a:rPr lang="ko-KR" altLang="en-US" dirty="0" smtClean="0"/>
              <a:t>질문</a:t>
            </a:r>
            <a:endParaRPr lang="en-US" altLang="ko-KR" dirty="0" smtClean="0"/>
          </a:p>
          <a:p>
            <a:pPr lvl="1"/>
            <a:r>
              <a:rPr lang="ko-KR" altLang="en-US" dirty="0"/>
              <a:t>매번 모듈이 위치한 곳으로 이동해야 하나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Set</a:t>
            </a:r>
            <a:r>
              <a:rPr lang="ko-KR" altLang="en-US" dirty="0" smtClean="0"/>
              <a:t>명령어 사용</a:t>
            </a:r>
            <a:endParaRPr lang="en-US" altLang="ko-KR" dirty="0" smtClean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현재경로</a:t>
            </a:r>
            <a:r>
              <a:rPr lang="en-US" altLang="ko-KR" dirty="0">
                <a:solidFill>
                  <a:srgbClr val="FF0000"/>
                </a:solidFill>
              </a:rPr>
              <a:t>&gt;set PYTHONPATH=</a:t>
            </a:r>
            <a:r>
              <a:rPr lang="ko-KR" altLang="en-US" dirty="0">
                <a:solidFill>
                  <a:srgbClr val="FF0000"/>
                </a:solidFill>
              </a:rPr>
              <a:t>사용하고자 하는 모듈이 위치한 </a:t>
            </a:r>
            <a:r>
              <a:rPr lang="ko-KR" altLang="en-US" dirty="0" smtClean="0">
                <a:solidFill>
                  <a:srgbClr val="FF0000"/>
                </a:solidFill>
              </a:rPr>
              <a:t>경로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C:\Python\Mymodules </a:t>
            </a:r>
            <a:r>
              <a:rPr lang="ko-KR" altLang="en-US" dirty="0"/>
              <a:t>경로에 모듈이 존재한다는 것을 알리는 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</a:t>
            </a:r>
            <a:r>
              <a:rPr lang="en-US" altLang="ko-KR" dirty="0"/>
              <a:t>:\Users\home&gt;set PYTHONPATH=C:\</a:t>
            </a:r>
            <a:r>
              <a:rPr lang="en-US" altLang="ko-KR" dirty="0" smtClean="0"/>
              <a:t>Python\Mymodules</a:t>
            </a:r>
          </a:p>
          <a:p>
            <a:pPr lvl="1"/>
            <a:r>
              <a:rPr lang="ko-KR" altLang="en-US" dirty="0"/>
              <a:t>모듈에 포함된 함수 중에서 원하는 함수만 </a:t>
            </a:r>
            <a:r>
              <a:rPr lang="en-US" altLang="ko-KR" dirty="0"/>
              <a:t>import</a:t>
            </a:r>
            <a:r>
              <a:rPr lang="ko-KR" altLang="en-US" dirty="0"/>
              <a:t>할 수 있나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from </a:t>
            </a:r>
            <a:r>
              <a:rPr lang="ko-KR" altLang="en-US" dirty="0">
                <a:solidFill>
                  <a:srgbClr val="FF0000"/>
                </a:solidFill>
              </a:rPr>
              <a:t>모듈이름 </a:t>
            </a:r>
            <a:r>
              <a:rPr lang="en-US" altLang="ko-KR" dirty="0">
                <a:solidFill>
                  <a:srgbClr val="FF0000"/>
                </a:solidFill>
              </a:rPr>
              <a:t>import </a:t>
            </a:r>
            <a:r>
              <a:rPr lang="ko-KR" altLang="en-US" dirty="0">
                <a:solidFill>
                  <a:srgbClr val="FF0000"/>
                </a:solidFill>
              </a:rPr>
              <a:t>모듈에 포함된 함수</a:t>
            </a:r>
            <a:r>
              <a:rPr lang="en-US" altLang="ko-KR" dirty="0">
                <a:solidFill>
                  <a:srgbClr val="FF0000"/>
                </a:solidFill>
              </a:rPr>
              <a:t>1, </a:t>
            </a:r>
            <a:r>
              <a:rPr lang="ko-KR" altLang="en-US" dirty="0">
                <a:solidFill>
                  <a:srgbClr val="FF0000"/>
                </a:solidFill>
              </a:rPr>
              <a:t>모듈에 포함된 함수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...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from </a:t>
            </a:r>
            <a:r>
              <a:rPr lang="ko-KR" altLang="en-US" dirty="0" smtClean="0">
                <a:solidFill>
                  <a:srgbClr val="FF0000"/>
                </a:solidFill>
              </a:rPr>
              <a:t>모듈이름 </a:t>
            </a:r>
            <a:r>
              <a:rPr lang="en-US" altLang="ko-KR" dirty="0" smtClean="0">
                <a:solidFill>
                  <a:srgbClr val="FF0000"/>
                </a:solidFill>
              </a:rPr>
              <a:t>import 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14400" y="4648200"/>
            <a:ext cx="4038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&gt;&gt;&gt;from calculator import sum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&gt;&gt;&gt;sum(3,4)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4400" y="5647509"/>
            <a:ext cx="4038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&gt;&gt;&gt;from calculator import </a:t>
            </a:r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&gt;&gt;&gt;</a:t>
            </a:r>
            <a:r>
              <a:rPr lang="en-US" altLang="ko-KR" dirty="0" smtClean="0">
                <a:solidFill>
                  <a:schemeClr val="tx1"/>
                </a:solidFill>
              </a:rPr>
              <a:t>sub(3,4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모듈을 수정하면 다시 </a:t>
            </a:r>
            <a:r>
              <a:rPr lang="en-US" altLang="ko-KR" dirty="0"/>
              <a:t>import </a:t>
            </a:r>
            <a:r>
              <a:rPr lang="ko-KR" altLang="en-US" dirty="0"/>
              <a:t>해야 하나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결론적으로 수정한 모듈을 사용하기 위해서는 모듈을 다시 </a:t>
            </a:r>
            <a:r>
              <a:rPr lang="en-US" altLang="ko-KR" dirty="0"/>
              <a:t>import</a:t>
            </a:r>
            <a:r>
              <a:rPr lang="ko-KR" altLang="en-US" dirty="0"/>
              <a:t>해야 하는데 이때 사용하는 </a:t>
            </a:r>
            <a:r>
              <a:rPr lang="ko-KR" altLang="en-US" dirty="0" smtClean="0"/>
              <a:t>모듈이 </a:t>
            </a:r>
            <a:r>
              <a:rPr lang="en-US" altLang="ko-KR" dirty="0" smtClean="0"/>
              <a:t>imp </a:t>
            </a:r>
            <a:r>
              <a:rPr lang="ko-KR" altLang="en-US" dirty="0"/>
              <a:t>모듈이다</a:t>
            </a:r>
            <a:r>
              <a:rPr lang="en-US" altLang="ko-KR" dirty="0"/>
              <a:t>. </a:t>
            </a:r>
            <a:r>
              <a:rPr lang="ko-KR" altLang="en-US" dirty="0"/>
              <a:t>수정한 모듈을 </a:t>
            </a:r>
            <a:r>
              <a:rPr lang="en-US" altLang="ko-KR" dirty="0"/>
              <a:t>re-import</a:t>
            </a:r>
            <a:r>
              <a:rPr lang="ko-KR" altLang="en-US" dirty="0"/>
              <a:t>하는 방법은 아래와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322556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def sum(a, b):</a:t>
            </a:r>
          </a:p>
          <a:p>
            <a:r>
              <a:rPr lang="en-US" altLang="ko-KR" dirty="0"/>
              <a:t>print('sum of two values')</a:t>
            </a:r>
          </a:p>
          <a:p>
            <a:r>
              <a:rPr lang="en-US" altLang="ko-KR" dirty="0"/>
              <a:t>return a + b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3970" y="1539286"/>
            <a:ext cx="302037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&gt;&gt;&gt;calculator.sum(1,2)</a:t>
            </a:r>
          </a:p>
          <a:p>
            <a:r>
              <a:rPr lang="en-US" altLang="ko-KR" dirty="0"/>
              <a:t>sum of two values</a:t>
            </a:r>
          </a:p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3969" y="2808474"/>
            <a:ext cx="302037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&gt;&gt;&gt;calculator.sum(1,2)</a:t>
            </a:r>
          </a:p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724400"/>
            <a:ext cx="330571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&gt;&gt;&gt;import imp</a:t>
            </a:r>
          </a:p>
          <a:p>
            <a:r>
              <a:rPr lang="en-US" altLang="ko-KR" dirty="0"/>
              <a:t>&gt;&gt;&gt;import calculator</a:t>
            </a:r>
          </a:p>
          <a:p>
            <a:r>
              <a:rPr lang="en-US" altLang="ko-KR" dirty="0"/>
              <a:t>&gt;&gt;&gt;imp.reload(calculator)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8314" y="4724400"/>
            <a:ext cx="302037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&gt;&gt;&gt;calculator.sum(1,2)</a:t>
            </a:r>
          </a:p>
          <a:p>
            <a:r>
              <a:rPr lang="en-US" altLang="ko-KR" dirty="0"/>
              <a:t>sum of two values</a:t>
            </a:r>
          </a:p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4191000" y="50292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697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/>
              <a:t>방 관리를 위해 필요한 기능들을 나열하고</a:t>
            </a:r>
            <a:r>
              <a:rPr lang="en-US" altLang="ko-KR" dirty="0"/>
              <a:t>, </a:t>
            </a:r>
            <a:r>
              <a:rPr lang="ko-KR" altLang="en-US" dirty="0"/>
              <a:t>그 기능을 모듈로 구현해 봄으로써 모듈 </a:t>
            </a:r>
            <a:r>
              <a:rPr lang="ko-KR" altLang="en-US" dirty="0" smtClean="0"/>
              <a:t>사용의 </a:t>
            </a:r>
            <a:r>
              <a:rPr lang="ko-KR" altLang="en-US" dirty="0"/>
              <a:t>이해를 돕도록 하자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/>
              <a:t>우선 </a:t>
            </a:r>
            <a:r>
              <a:rPr lang="en-US" altLang="ko-KR" dirty="0"/>
              <a:t>PC</a:t>
            </a:r>
            <a:r>
              <a:rPr lang="ko-KR" altLang="en-US" dirty="0"/>
              <a:t>방 시스템에 필요한 기본적인 기능들을 모듈로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여기서는 간단히 회원가입과 음식 주문 모듈을 작성하는 절차를 살펴보자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작성 연습</a:t>
            </a:r>
            <a:r>
              <a:rPr lang="en-US" altLang="ko-KR" dirty="0" smtClean="0"/>
              <a:t>(PC</a:t>
            </a:r>
            <a:r>
              <a:rPr lang="ko-KR" altLang="en-US" dirty="0" smtClean="0"/>
              <a:t>방 관리 프로그램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54" y="1981200"/>
            <a:ext cx="7520492" cy="1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77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기능별 모듈 작성하기</a:t>
            </a:r>
            <a:endParaRPr lang="en-US" altLang="ko-KR" dirty="0"/>
          </a:p>
          <a:p>
            <a:pPr lvl="2"/>
            <a:r>
              <a:rPr lang="ko-KR" altLang="en-US" dirty="0"/>
              <a:t>회원가입은 가입 창에서 회원정보를 입력하고 회원가입을 클릭하면 중복된 아이디가 존재하는지 판별한다</a:t>
            </a:r>
            <a:r>
              <a:rPr lang="en-US" altLang="ko-KR" dirty="0"/>
              <a:t>. </a:t>
            </a:r>
            <a:r>
              <a:rPr lang="ko-KR" altLang="en-US" dirty="0"/>
              <a:t>같은 아이디가 존재하지 않는다면 입력한 정보를 데이터베이스에 저장하고 회원가입 성공을 사용자에게 알린다</a:t>
            </a:r>
            <a:r>
              <a:rPr lang="en-US" altLang="ko-KR" dirty="0"/>
              <a:t>. </a:t>
            </a:r>
            <a:r>
              <a:rPr lang="ko-KR" altLang="en-US" dirty="0"/>
              <a:t>만약 입력한 아이디와 동일한 아이디가 이미 존재한다면 아이디가 중복되었음을 사용자에게 알려준다</a:t>
            </a:r>
            <a:r>
              <a:rPr lang="en-US" altLang="ko-KR" dirty="0"/>
              <a:t>. </a:t>
            </a:r>
            <a:r>
              <a:rPr lang="ko-KR" altLang="en-US" dirty="0"/>
              <a:t>아래의 그림은 회원가입 예를 보여주고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회원가입 </a:t>
            </a:r>
            <a:r>
              <a:rPr lang="ko-KR" altLang="en-US" dirty="0"/>
              <a:t>버튼을 클릭하면 회원가입 창에 작성한 회원의 정보를 회원가입 모듈의 </a:t>
            </a:r>
            <a:r>
              <a:rPr lang="en-US" altLang="ko-KR" dirty="0"/>
              <a:t>makeID</a:t>
            </a:r>
            <a:r>
              <a:rPr lang="ko-KR" altLang="en-US" dirty="0" smtClean="0"/>
              <a:t>함수에 </a:t>
            </a:r>
            <a:r>
              <a:rPr lang="ko-KR" altLang="en-US" dirty="0"/>
              <a:t>전달하여 회원가입을 수행하도록 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작성 연습</a:t>
            </a:r>
            <a:r>
              <a:rPr lang="en-US" altLang="ko-KR" dirty="0"/>
              <a:t>(PC</a:t>
            </a:r>
            <a:r>
              <a:rPr lang="ko-KR" altLang="en-US" dirty="0"/>
              <a:t>방 관리 프로그램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90800"/>
            <a:ext cx="6477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95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회원등록을 수행하는 </a:t>
            </a:r>
            <a:r>
              <a:rPr lang="en-US" altLang="ko-KR" dirty="0"/>
              <a:t>join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existID </a:t>
            </a:r>
            <a:r>
              <a:rPr lang="ko-KR" altLang="en-US" dirty="0"/>
              <a:t>함수</a:t>
            </a:r>
            <a:r>
              <a:rPr lang="en-US" altLang="ko-KR" dirty="0"/>
              <a:t>(1</a:t>
            </a:r>
            <a:r>
              <a:rPr lang="ko-KR" altLang="en-US" dirty="0"/>
              <a:t>번 줄</a:t>
            </a:r>
            <a:r>
              <a:rPr lang="en-US" altLang="ko-KR" dirty="0" smtClean="0"/>
              <a:t>) : ID</a:t>
            </a:r>
            <a:r>
              <a:rPr lang="ko-KR" altLang="en-US" dirty="0"/>
              <a:t>중복검사는 사용자가 만들고자 하는 </a:t>
            </a:r>
            <a:r>
              <a:rPr lang="en-US" altLang="ko-KR" dirty="0"/>
              <a:t>ID</a:t>
            </a:r>
            <a:r>
              <a:rPr lang="ko-KR" altLang="en-US" dirty="0"/>
              <a:t>가 이미 존재하는지를 검사해야한다</a:t>
            </a:r>
            <a:r>
              <a:rPr lang="en-US" altLang="ko-KR" dirty="0"/>
              <a:t>. </a:t>
            </a:r>
            <a:r>
              <a:rPr lang="ko-KR" altLang="en-US" dirty="0"/>
              <a:t>본 예제에서는 </a:t>
            </a:r>
            <a:r>
              <a:rPr lang="ko-KR" altLang="en-US" dirty="0" smtClean="0"/>
              <a:t>단순히 </a:t>
            </a:r>
            <a:r>
              <a:rPr lang="en-US" altLang="ko-KR" dirty="0" smtClean="0"/>
              <a:t>0</a:t>
            </a:r>
            <a:r>
              <a:rPr lang="ko-KR" altLang="en-US" dirty="0"/>
              <a:t>만을 반환하여 무조건 중복된 </a:t>
            </a:r>
            <a:r>
              <a:rPr lang="en-US" altLang="ko-KR" dirty="0"/>
              <a:t>ID</a:t>
            </a:r>
            <a:r>
              <a:rPr lang="ko-KR" altLang="en-US" dirty="0"/>
              <a:t>가 없다고 가정한다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makeID </a:t>
            </a:r>
            <a:r>
              <a:rPr lang="ko-KR" altLang="en-US" dirty="0"/>
              <a:t>함수</a:t>
            </a:r>
            <a:r>
              <a:rPr lang="en-US" altLang="ko-KR" dirty="0"/>
              <a:t>(5-12</a:t>
            </a:r>
            <a:r>
              <a:rPr lang="ko-KR" altLang="en-US" dirty="0"/>
              <a:t>번 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작성한 모듈을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6948488" cy="291812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작성 연습</a:t>
            </a:r>
            <a:r>
              <a:rPr lang="en-US" altLang="ko-KR" dirty="0"/>
              <a:t>(PC</a:t>
            </a:r>
            <a:r>
              <a:rPr lang="ko-KR" altLang="en-US" dirty="0"/>
              <a:t>방 관리 프로그램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93" y="5562600"/>
            <a:ext cx="6946695" cy="11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8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일반적으로는 </a:t>
            </a:r>
            <a:r>
              <a:rPr lang="en-US" altLang="ko-KR" dirty="0" smtClean="0"/>
              <a:t>“</a:t>
            </a:r>
            <a:r>
              <a:rPr lang="ko-KR" altLang="ko-KR" dirty="0"/>
              <a:t>독자적인 기능을 갖는 구성 요소</a:t>
            </a:r>
            <a:r>
              <a:rPr lang="en-US" altLang="ko-KR" dirty="0"/>
              <a:t>”</a:t>
            </a:r>
            <a:r>
              <a:rPr lang="ko-KR" altLang="ko-KR" dirty="0"/>
              <a:t>를 </a:t>
            </a:r>
            <a:r>
              <a:rPr lang="ko-KR" altLang="ko-KR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파이썬에서는 개별 </a:t>
            </a:r>
            <a:r>
              <a:rPr lang="ko-KR" altLang="ko-KR" dirty="0" smtClean="0"/>
              <a:t>소스 </a:t>
            </a:r>
            <a:r>
              <a:rPr lang="ko-KR" altLang="ko-KR" dirty="0"/>
              <a:t>파일을 </a:t>
            </a:r>
            <a:r>
              <a:rPr lang="ko-KR" altLang="en-US" dirty="0" smtClean="0"/>
              <a:t>일컫는 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ko-KR" dirty="0"/>
              <a:t>표준 </a:t>
            </a:r>
            <a:r>
              <a:rPr lang="ko-KR" altLang="ko-KR" dirty="0" smtClean="0"/>
              <a:t>모듈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파이썬과 </a:t>
            </a:r>
            <a:r>
              <a:rPr lang="ko-KR" altLang="ko-KR" dirty="0"/>
              <a:t>함께 따라오는 </a:t>
            </a:r>
            <a:r>
              <a:rPr lang="ko-KR" altLang="ko-KR" dirty="0" smtClean="0"/>
              <a:t>모듈</a:t>
            </a:r>
            <a:endParaRPr lang="en-US" altLang="ko-KR" dirty="0" smtClean="0"/>
          </a:p>
          <a:p>
            <a:r>
              <a:rPr lang="ko-KR" altLang="ko-KR" dirty="0" smtClean="0"/>
              <a:t>사용자 </a:t>
            </a:r>
            <a:r>
              <a:rPr lang="ko-KR" altLang="ko-KR" dirty="0"/>
              <a:t>생성 </a:t>
            </a:r>
            <a:r>
              <a:rPr lang="ko-KR" altLang="ko-KR" dirty="0" smtClean="0"/>
              <a:t>모듈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프로그래머가 </a:t>
            </a:r>
            <a:r>
              <a:rPr lang="ko-KR" altLang="ko-KR" dirty="0"/>
              <a:t>직접 작성한 </a:t>
            </a:r>
            <a:r>
              <a:rPr lang="ko-KR" altLang="ko-KR" dirty="0" smtClean="0"/>
              <a:t>모듈</a:t>
            </a:r>
            <a:endParaRPr lang="en-US" altLang="ko-KR" dirty="0" smtClean="0"/>
          </a:p>
          <a:p>
            <a:r>
              <a:rPr lang="ko-KR" altLang="ko-KR" dirty="0" smtClean="0"/>
              <a:t>서드 </a:t>
            </a:r>
            <a:r>
              <a:rPr lang="ko-KR" altLang="ko-KR" dirty="0"/>
              <a:t>파티</a:t>
            </a:r>
            <a:r>
              <a:rPr lang="en-US" altLang="ko-KR" dirty="0"/>
              <a:t>(3</a:t>
            </a:r>
            <a:r>
              <a:rPr lang="en-US" altLang="ko-KR" baseline="30000" dirty="0"/>
              <a:t>rd</a:t>
            </a:r>
            <a:r>
              <a:rPr lang="en-US" altLang="ko-KR" dirty="0"/>
              <a:t> Party) </a:t>
            </a:r>
            <a:r>
              <a:rPr lang="ko-KR" altLang="ko-KR" dirty="0" smtClean="0"/>
              <a:t>모듈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파이썬 </a:t>
            </a:r>
            <a:r>
              <a:rPr lang="ko-KR" altLang="ko-KR" dirty="0"/>
              <a:t>재단도 프로그래머도 아닌 다른 프로그래머</a:t>
            </a:r>
            <a:r>
              <a:rPr lang="en-US" altLang="ko-KR" dirty="0"/>
              <a:t>, </a:t>
            </a:r>
            <a:r>
              <a:rPr lang="ko-KR" altLang="ko-KR" dirty="0"/>
              <a:t>또는 업체에서 제공한 </a:t>
            </a:r>
            <a:r>
              <a:rPr lang="ko-KR" altLang="ko-KR" dirty="0" smtClean="0"/>
              <a:t>모듈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모듈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음식주문 </a:t>
            </a:r>
            <a:r>
              <a:rPr lang="ko-KR" altLang="en-US" dirty="0"/>
              <a:t>모듈 </a:t>
            </a:r>
            <a:r>
              <a:rPr lang="en-US" altLang="ko-KR" dirty="0" smtClean="0"/>
              <a:t>order.py</a:t>
            </a:r>
          </a:p>
          <a:p>
            <a:pPr lvl="2"/>
            <a:r>
              <a:rPr lang="ko-KR" altLang="en-US" dirty="0"/>
              <a:t>음식을 주문하는 모듈</a:t>
            </a:r>
            <a:r>
              <a:rPr lang="en-US" altLang="ko-KR" dirty="0"/>
              <a:t>, order.py</a:t>
            </a:r>
            <a:r>
              <a:rPr lang="ko-KR" altLang="en-US" dirty="0"/>
              <a:t>를 작성해 보자</a:t>
            </a:r>
            <a:r>
              <a:rPr lang="en-US" altLang="ko-KR" dirty="0"/>
              <a:t>. </a:t>
            </a:r>
            <a:r>
              <a:rPr lang="ko-KR" altLang="en-US" dirty="0"/>
              <a:t>음식을 주문하는 과정은 원하는 음식과 </a:t>
            </a:r>
            <a:r>
              <a:rPr lang="ko-KR" altLang="en-US" dirty="0" smtClean="0"/>
              <a:t>수량만큼 </a:t>
            </a:r>
            <a:r>
              <a:rPr lang="ko-KR" altLang="en-US" dirty="0"/>
              <a:t>장바구니에 담고 주문하기 버튼을 클릭하면 카운터로 이를 알린다</a:t>
            </a:r>
            <a:r>
              <a:rPr lang="en-US" altLang="ko-KR" dirty="0"/>
              <a:t>. </a:t>
            </a:r>
            <a:r>
              <a:rPr lang="ko-KR" altLang="en-US" dirty="0"/>
              <a:t>음식을 주문하는 </a:t>
            </a:r>
            <a:r>
              <a:rPr lang="ko-KR" altLang="en-US" dirty="0" smtClean="0"/>
              <a:t>예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작성 연습</a:t>
            </a:r>
            <a:r>
              <a:rPr lang="en-US" altLang="ko-KR" dirty="0"/>
              <a:t>(PC</a:t>
            </a:r>
            <a:r>
              <a:rPr lang="ko-KR" altLang="en-US" dirty="0"/>
              <a:t>방 관리 프로그램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63" y="2133600"/>
            <a:ext cx="4591373" cy="387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6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음식품목 변수는 음식의 종류와 가격을 하나의 쌍으로 하는 딕셔너리로 관리한다고 가정한다면 </a:t>
            </a:r>
            <a:r>
              <a:rPr lang="ko-KR" altLang="en-US" dirty="0" smtClean="0"/>
              <a:t>음식주문 </a:t>
            </a:r>
            <a:r>
              <a:rPr lang="ko-KR" altLang="en-US" dirty="0"/>
              <a:t>모듈 </a:t>
            </a:r>
            <a:r>
              <a:rPr lang="en-US" altLang="ko-KR" dirty="0"/>
              <a:t>order.py</a:t>
            </a:r>
            <a:r>
              <a:rPr lang="ko-KR" altLang="en-US" dirty="0"/>
              <a:t>는 아래와 같이 구현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작성 연습</a:t>
            </a:r>
            <a:r>
              <a:rPr lang="en-US" altLang="ko-KR" dirty="0"/>
              <a:t>(PC</a:t>
            </a:r>
            <a:r>
              <a:rPr lang="ko-KR" altLang="en-US" dirty="0"/>
              <a:t>방 관리 프로그램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3999"/>
            <a:ext cx="6934200" cy="4474709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>
          <a:xfrm>
            <a:off x="5894742" y="1504210"/>
            <a:ext cx="3108960" cy="635000"/>
          </a:xfrm>
          <a:prstGeom prst="wedgeRectCallout">
            <a:avLst>
              <a:gd name="adj1" fmla="val -65090"/>
              <a:gd name="adj2" fmla="val 269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sz="1200" dirty="0"/>
              <a:t>m</a:t>
            </a:r>
            <a:r>
              <a:rPr lang="en-US" altLang="ko-KR" sz="1200" dirty="0" smtClean="0"/>
              <a:t>enu </a:t>
            </a:r>
            <a:r>
              <a:rPr lang="ko-KR" altLang="en-US" sz="1200" dirty="0" smtClean="0"/>
              <a:t>먹거리 </a:t>
            </a:r>
            <a:r>
              <a:rPr lang="ko-KR" altLang="en-US" sz="1200" dirty="0"/>
              <a:t>종류와 가격을 나타내는 딕셔너리 변수이다</a:t>
            </a:r>
            <a:r>
              <a:rPr lang="en-US" altLang="ko-KR" sz="1200" dirty="0" smtClean="0"/>
              <a:t>.  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4966259" y="2282392"/>
            <a:ext cx="4063441" cy="635000"/>
          </a:xfrm>
          <a:prstGeom prst="wedgeRectCallout">
            <a:avLst>
              <a:gd name="adj1" fmla="val -105793"/>
              <a:gd name="adj2" fmla="val -543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/>
              <a:t>b</a:t>
            </a:r>
            <a:r>
              <a:rPr lang="en-US" altLang="ko-KR" sz="1200" dirty="0" smtClean="0"/>
              <a:t>asket </a:t>
            </a:r>
            <a:r>
              <a:rPr lang="ko-KR" altLang="en-US" sz="1200" dirty="0" smtClean="0"/>
              <a:t>장바구니의 </a:t>
            </a:r>
            <a:r>
              <a:rPr lang="ko-KR" altLang="en-US" sz="1200" dirty="0"/>
              <a:t>기능을 담당하는 딕셔너리 변수이다</a:t>
            </a:r>
            <a:r>
              <a:rPr lang="en-US" altLang="ko-KR" sz="1200" dirty="0"/>
              <a:t>. </a:t>
            </a:r>
            <a:r>
              <a:rPr lang="ko-KR" altLang="en-US" sz="1200" dirty="0"/>
              <a:t>초기 장바구니에는 아무런 품목이 없어야 </a:t>
            </a:r>
            <a:r>
              <a:rPr lang="ko-KR" altLang="en-US" sz="1200" dirty="0" smtClean="0"/>
              <a:t>하므로 </a:t>
            </a:r>
            <a:r>
              <a:rPr lang="en-US" altLang="ko-KR" sz="1200" dirty="0" smtClean="0"/>
              <a:t>dict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이용하여 빈 딕셔너리를 선언하고 있다</a:t>
            </a:r>
            <a:r>
              <a:rPr lang="en-US" altLang="ko-KR" sz="1200" dirty="0"/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4881791" y="3002902"/>
            <a:ext cx="4049616" cy="477089"/>
          </a:xfrm>
          <a:prstGeom prst="wedgeRectCallout">
            <a:avLst>
              <a:gd name="adj1" fmla="val -109236"/>
              <a:gd name="adj2" fmla="val -854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/>
              <a:t>show </a:t>
            </a:r>
            <a:r>
              <a:rPr lang="ko-KR" altLang="en-US" sz="1200" dirty="0"/>
              <a:t>함수</a:t>
            </a:r>
          </a:p>
          <a:p>
            <a:r>
              <a:rPr lang="en-US" altLang="ko-KR" sz="1200" dirty="0"/>
              <a:t>PC</a:t>
            </a:r>
            <a:r>
              <a:rPr lang="ko-KR" altLang="en-US" sz="1200" dirty="0"/>
              <a:t>방에서 제공하는 먹거리와 가격을 보여준다</a:t>
            </a:r>
            <a:r>
              <a:rPr lang="en-US" altLang="ko-KR" sz="1200" dirty="0"/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4444253" y="3742809"/>
            <a:ext cx="4800600" cy="640227"/>
          </a:xfrm>
          <a:prstGeom prst="wedgeRectCallout">
            <a:avLst>
              <a:gd name="adj1" fmla="val -69294"/>
              <a:gd name="adj2" fmla="val -1087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/>
              <a:t>add </a:t>
            </a:r>
            <a:r>
              <a:rPr lang="ko-KR" altLang="en-US" sz="1200" dirty="0"/>
              <a:t>함수</a:t>
            </a:r>
          </a:p>
          <a:p>
            <a:r>
              <a:rPr lang="ko-KR" altLang="en-US" sz="1200" dirty="0"/>
              <a:t>선택한 품목과 수량을 장바구니에 담는 함수이다</a:t>
            </a:r>
            <a:r>
              <a:rPr lang="en-US" altLang="ko-KR" sz="1200" dirty="0"/>
              <a:t>. </a:t>
            </a:r>
            <a:r>
              <a:rPr lang="ko-KR" altLang="en-US" sz="1200" dirty="0"/>
              <a:t>장바구니에 담을 때 이미 장바구니에 동일한 </a:t>
            </a:r>
            <a:r>
              <a:rPr lang="ko-KR" altLang="en-US" sz="1200" dirty="0" smtClean="0"/>
              <a:t>품목이 </a:t>
            </a:r>
            <a:r>
              <a:rPr lang="ko-KR" altLang="en-US" sz="1200" dirty="0"/>
              <a:t>있다면 주문 수량만 더한다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72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작성한 모듈을 테스트하기 위해 다음과 같은 시나리오를 고려한다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컵라면 </a:t>
            </a:r>
            <a:r>
              <a:rPr lang="en-US" altLang="ko-KR" dirty="0"/>
              <a:t>2</a:t>
            </a:r>
            <a:r>
              <a:rPr lang="ko-KR" altLang="en-US" dirty="0"/>
              <a:t>개를 장바구니에 담는다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컵라면 </a:t>
            </a:r>
            <a:r>
              <a:rPr lang="en-US" altLang="ko-KR" dirty="0"/>
              <a:t>1</a:t>
            </a:r>
            <a:r>
              <a:rPr lang="ko-KR" altLang="en-US" dirty="0"/>
              <a:t>개를 다시 장바구니에 담는다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핫바 </a:t>
            </a:r>
            <a:r>
              <a:rPr lang="en-US" altLang="ko-KR" dirty="0"/>
              <a:t>1</a:t>
            </a:r>
            <a:r>
              <a:rPr lang="ko-KR" altLang="en-US" dirty="0"/>
              <a:t>개를 장바구니에 담는다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주문한다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만약 </a:t>
            </a:r>
            <a:r>
              <a:rPr lang="en-US" altLang="ko-KR" dirty="0"/>
              <a:t>order </a:t>
            </a:r>
            <a:r>
              <a:rPr lang="ko-KR" altLang="en-US" dirty="0"/>
              <a:t>모듈 안에 메뉴 수정 및 삭제 기능이 있는 함수가 존재한다면</a:t>
            </a:r>
            <a:r>
              <a:rPr lang="en-US" altLang="ko-KR" dirty="0"/>
              <a:t>, </a:t>
            </a:r>
            <a:r>
              <a:rPr lang="ko-KR" altLang="en-US" dirty="0"/>
              <a:t>메뉴만 달리하여 다른 </a:t>
            </a:r>
            <a:r>
              <a:rPr lang="ko-KR" altLang="en-US" dirty="0" smtClean="0"/>
              <a:t>음식점의 </a:t>
            </a:r>
            <a:r>
              <a:rPr lang="ko-KR" altLang="en-US" dirty="0"/>
              <a:t>자동주문 시스템에 </a:t>
            </a:r>
            <a:r>
              <a:rPr lang="en-US" altLang="ko-KR" dirty="0"/>
              <a:t>order </a:t>
            </a:r>
            <a:r>
              <a:rPr lang="ko-KR" altLang="en-US" dirty="0"/>
              <a:t>모듈을 직접 사용해도 된다</a:t>
            </a:r>
            <a:r>
              <a:rPr lang="en-US" altLang="ko-KR" dirty="0"/>
              <a:t>. </a:t>
            </a:r>
            <a:r>
              <a:rPr lang="ko-KR" altLang="en-US" dirty="0"/>
              <a:t>이것이 모듈이 가지는 재사용성의 장점이다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작성 연습</a:t>
            </a:r>
            <a:r>
              <a:rPr lang="en-US" altLang="ko-KR" dirty="0"/>
              <a:t>(PC</a:t>
            </a:r>
            <a:r>
              <a:rPr lang="ko-KR" altLang="en-US" dirty="0"/>
              <a:t>방 관리 프로그램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25" y="2590800"/>
            <a:ext cx="739454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53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사용자의 마일리지를 적립하는 </a:t>
            </a:r>
            <a:r>
              <a:rPr lang="en-US" altLang="ko-KR" dirty="0"/>
              <a:t>saving.py</a:t>
            </a:r>
            <a:r>
              <a:rPr lang="ko-KR" altLang="en-US" dirty="0"/>
              <a:t>를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ko-KR" altLang="en-US" dirty="0"/>
              <a:t>사용자는 </a:t>
            </a:r>
            <a:r>
              <a:rPr lang="en-US" altLang="ko-KR" dirty="0"/>
              <a:t>PC</a:t>
            </a:r>
            <a:r>
              <a:rPr lang="ko-KR" altLang="en-US" dirty="0"/>
              <a:t>를 이용하기 전에 </a:t>
            </a:r>
            <a:r>
              <a:rPr lang="ko-KR" altLang="en-US" dirty="0" smtClean="0"/>
              <a:t>자신의 </a:t>
            </a:r>
            <a:r>
              <a:rPr lang="ko-KR" altLang="en-US" dirty="0"/>
              <a:t>마일리지를 충전해야 한다</a:t>
            </a:r>
            <a:r>
              <a:rPr lang="en-US" altLang="ko-KR" dirty="0"/>
              <a:t>. </a:t>
            </a:r>
            <a:r>
              <a:rPr lang="ko-KR" altLang="en-US" dirty="0"/>
              <a:t>만약 사용자의 마일리지가 </a:t>
            </a:r>
            <a:r>
              <a:rPr lang="en-US" altLang="ko-KR" dirty="0"/>
              <a:t>0</a:t>
            </a:r>
            <a:r>
              <a:rPr lang="ko-KR" altLang="en-US" dirty="0"/>
              <a:t>이라면 자신의 마일리지를 먼저 충전해야 </a:t>
            </a:r>
            <a:r>
              <a:rPr lang="ko-KR" altLang="en-US" dirty="0" smtClean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사용자 마일리지를 충전하는 과정은 아래의 그림과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작성 연습</a:t>
            </a:r>
            <a:r>
              <a:rPr lang="en-US" altLang="ko-KR" dirty="0"/>
              <a:t>(PC</a:t>
            </a:r>
            <a:r>
              <a:rPr lang="ko-KR" altLang="en-US" dirty="0"/>
              <a:t>방 관리 프로그램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8399"/>
            <a:ext cx="6629400" cy="370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작성 연습</a:t>
            </a:r>
            <a:r>
              <a:rPr lang="en-US" altLang="ko-KR" dirty="0"/>
              <a:t>(PC</a:t>
            </a:r>
            <a:r>
              <a:rPr lang="ko-KR" altLang="en-US" dirty="0"/>
              <a:t>방 관리 프로그램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4787"/>
            <a:ext cx="5991225" cy="5286375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>
          <a:xfrm>
            <a:off x="4572000" y="4267200"/>
            <a:ext cx="4343400" cy="762000"/>
          </a:xfrm>
          <a:prstGeom prst="wedgeRectCallout">
            <a:avLst>
              <a:gd name="adj1" fmla="val -103305"/>
              <a:gd name="adj2" fmla="val -128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/>
              <a:t>start </a:t>
            </a:r>
            <a:r>
              <a:rPr lang="ko-KR" altLang="en-US" sz="1200" dirty="0"/>
              <a:t>함수</a:t>
            </a:r>
          </a:p>
          <a:p>
            <a:r>
              <a:rPr lang="ko-KR" altLang="en-US" sz="1200" dirty="0"/>
              <a:t>충전하기 버튼을 클릭하면 실행되는 함수이다</a:t>
            </a:r>
            <a:r>
              <a:rPr lang="en-US" altLang="ko-KR" sz="1200" dirty="0"/>
              <a:t>. start </a:t>
            </a:r>
            <a:r>
              <a:rPr lang="ko-KR" altLang="en-US" sz="1200" dirty="0"/>
              <a:t>함수는 </a:t>
            </a:r>
            <a:r>
              <a:rPr lang="en-US" altLang="ko-KR" sz="1200" dirty="0"/>
              <a:t>ID</a:t>
            </a:r>
            <a:r>
              <a:rPr lang="ko-KR" altLang="en-US" sz="1200" dirty="0"/>
              <a:t>를 입력받아 회원 가입된 </a:t>
            </a:r>
            <a:r>
              <a:rPr lang="ko-KR" altLang="en-US" sz="1200" dirty="0" smtClean="0"/>
              <a:t>사용자인지를 판별한다</a:t>
            </a:r>
            <a:r>
              <a:rPr lang="en-US" altLang="ko-KR" sz="1200" dirty="0"/>
              <a:t>. </a:t>
            </a:r>
            <a:r>
              <a:rPr lang="ko-KR" altLang="en-US" sz="1200" dirty="0"/>
              <a:t>본 예제에서는 무조건 회원가입이 되어 있다고 가정한다</a:t>
            </a:r>
            <a:r>
              <a:rPr lang="en-US" altLang="ko-KR" sz="1200" dirty="0"/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4572000" y="2286000"/>
            <a:ext cx="4343400" cy="1447800"/>
          </a:xfrm>
          <a:prstGeom prst="wedgeRectCallout">
            <a:avLst>
              <a:gd name="adj1" fmla="val -73336"/>
              <a:gd name="adj2" fmla="val -258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/>
              <a:t>- save_money </a:t>
            </a:r>
            <a:r>
              <a:rPr lang="ko-KR" altLang="en-US" sz="1200" dirty="0"/>
              <a:t>함수</a:t>
            </a:r>
          </a:p>
          <a:p>
            <a:r>
              <a:rPr lang="ko-KR" altLang="en-US" sz="1200" dirty="0"/>
              <a:t>적립하려는 사용자의 이름과 금액을 매개변수로 입력받는 함수이다</a:t>
            </a:r>
            <a:r>
              <a:rPr lang="en-US" altLang="ko-KR" sz="1200" dirty="0"/>
              <a:t>. </a:t>
            </a:r>
            <a:r>
              <a:rPr lang="ko-KR" altLang="en-US" sz="1200" dirty="0"/>
              <a:t>카드와 현금 중 사용자가 </a:t>
            </a:r>
            <a:r>
              <a:rPr lang="ko-KR" altLang="en-US" sz="1200" dirty="0" smtClean="0"/>
              <a:t>원하는 결제종류를 </a:t>
            </a:r>
            <a:r>
              <a:rPr lang="en-US" altLang="ko-KR" sz="1200" dirty="0"/>
              <a:t>type </a:t>
            </a:r>
            <a:r>
              <a:rPr lang="ko-KR" altLang="en-US" sz="1200" dirty="0"/>
              <a:t>변수에 저장한다</a:t>
            </a:r>
            <a:r>
              <a:rPr lang="en-US" altLang="ko-KR" sz="1200" dirty="0"/>
              <a:t>. </a:t>
            </a:r>
            <a:r>
              <a:rPr lang="ko-KR" altLang="en-US" sz="1200" dirty="0"/>
              <a:t>결제 방법 선택 창에서 카드를 클릭한다면 </a:t>
            </a:r>
            <a:r>
              <a:rPr lang="en-US" altLang="ko-KR" sz="1200" dirty="0"/>
              <a:t>if type=='card':</a:t>
            </a:r>
            <a:r>
              <a:rPr lang="ko-KR" altLang="en-US" sz="1200" dirty="0"/>
              <a:t>문이 </a:t>
            </a:r>
            <a:r>
              <a:rPr lang="ko-KR" altLang="en-US" sz="1200" dirty="0" smtClean="0"/>
              <a:t>실행될 </a:t>
            </a:r>
            <a:r>
              <a:rPr lang="ko-KR" altLang="en-US" sz="1200" dirty="0"/>
              <a:t>것이고 현금 버튼을 클릭한다면 </a:t>
            </a:r>
            <a:r>
              <a:rPr lang="en-US" altLang="ko-KR" sz="1200" dirty="0"/>
              <a:t>else:</a:t>
            </a:r>
            <a:r>
              <a:rPr lang="ko-KR" altLang="en-US" sz="1200" dirty="0"/>
              <a:t>문이 실행될 것이다</a:t>
            </a:r>
            <a:r>
              <a:rPr lang="en-US" altLang="ko-KR" sz="1200" dirty="0"/>
              <a:t>. save_money </a:t>
            </a:r>
            <a:r>
              <a:rPr lang="ko-KR" altLang="en-US" sz="1200" dirty="0"/>
              <a:t>함수는 </a:t>
            </a:r>
            <a:r>
              <a:rPr lang="en-US" altLang="ko-KR" sz="1200" dirty="0"/>
              <a:t>start </a:t>
            </a:r>
            <a:r>
              <a:rPr lang="ko-KR" altLang="en-US" sz="1200" dirty="0"/>
              <a:t>함수 </a:t>
            </a:r>
            <a:r>
              <a:rPr lang="ko-KR" altLang="en-US" sz="1200" dirty="0" smtClean="0"/>
              <a:t>안에서 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21</a:t>
            </a:r>
            <a:r>
              <a:rPr lang="ko-KR" altLang="en-US" sz="1200" dirty="0"/>
              <a:t>번 줄</a:t>
            </a:r>
            <a:r>
              <a:rPr lang="en-US" altLang="ko-KR" sz="1200" dirty="0"/>
              <a:t>) </a:t>
            </a:r>
            <a:r>
              <a:rPr lang="ko-KR" altLang="en-US" sz="1200" dirty="0"/>
              <a:t>사용하고 있다</a:t>
            </a:r>
            <a:r>
              <a:rPr lang="en-US" altLang="ko-KR" sz="1200" dirty="0"/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82550"/>
            <a:ext cx="3886200" cy="21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이제 작성한 </a:t>
            </a:r>
            <a:r>
              <a:rPr lang="en-US" altLang="ko-KR" dirty="0"/>
              <a:t>saving</a:t>
            </a:r>
            <a:r>
              <a:rPr lang="ko-KR" altLang="en-US" dirty="0"/>
              <a:t>모듈을 아래의 </a:t>
            </a:r>
            <a:r>
              <a:rPr lang="ko-KR" altLang="en-US" dirty="0" smtClean="0"/>
              <a:t>시나리오 이용하여 </a:t>
            </a:r>
            <a:r>
              <a:rPr lang="ko-KR" altLang="en-US" dirty="0"/>
              <a:t>테스트해보자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</a:t>
            </a:r>
            <a:r>
              <a:rPr lang="en-US" altLang="ko-KR" dirty="0"/>
              <a:t>. start</a:t>
            </a:r>
            <a:r>
              <a:rPr lang="ko-KR" altLang="en-US" dirty="0"/>
              <a:t>함수 실행</a:t>
            </a:r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아이디 입력</a:t>
            </a:r>
            <a:r>
              <a:rPr lang="en-US" altLang="ko-KR" dirty="0"/>
              <a:t>: kim</a:t>
            </a:r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적립금액입력</a:t>
            </a:r>
            <a:r>
              <a:rPr lang="en-US" altLang="ko-KR" dirty="0"/>
              <a:t>: 1000</a:t>
            </a:r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결제종류 선택</a:t>
            </a:r>
            <a:r>
              <a:rPr lang="en-US" altLang="ko-KR" dirty="0"/>
              <a:t>: card</a:t>
            </a:r>
          </a:p>
          <a:p>
            <a:pPr lvl="4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작성 연습</a:t>
            </a:r>
            <a:r>
              <a:rPr lang="en-US" altLang="ko-KR" dirty="0"/>
              <a:t>(PC</a:t>
            </a:r>
            <a:r>
              <a:rPr lang="ko-KR" altLang="en-US" dirty="0"/>
              <a:t>방 관리 프로그램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653051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02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모듈 안에서 모듈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PC</a:t>
            </a:r>
            <a:r>
              <a:rPr lang="ko-KR" altLang="en-US" dirty="0"/>
              <a:t>에서 로그인한 사용자가 자리이동 버튼을 클릭하고 다른 </a:t>
            </a:r>
            <a:r>
              <a:rPr lang="en-US" altLang="ko-KR" dirty="0"/>
              <a:t>PC</a:t>
            </a:r>
            <a:r>
              <a:rPr lang="ko-KR" altLang="en-US" dirty="0"/>
              <a:t>로 자리를 이동할 경우 이전에 </a:t>
            </a:r>
            <a:r>
              <a:rPr lang="ko-KR" altLang="en-US" dirty="0" smtClean="0"/>
              <a:t>사용한 </a:t>
            </a:r>
            <a:r>
              <a:rPr lang="en-US" altLang="ko-KR" dirty="0"/>
              <a:t>PC</a:t>
            </a:r>
            <a:r>
              <a:rPr lang="ko-KR" altLang="en-US" dirty="0"/>
              <a:t>는 종료되어야 한다</a:t>
            </a:r>
            <a:r>
              <a:rPr lang="en-US" altLang="ko-KR" dirty="0"/>
              <a:t>. </a:t>
            </a:r>
            <a:r>
              <a:rPr lang="ko-KR" altLang="en-US" dirty="0"/>
              <a:t>따라서 자리이동 모듈은 </a:t>
            </a:r>
            <a:r>
              <a:rPr lang="en-US" altLang="ko-KR" dirty="0"/>
              <a:t>PC</a:t>
            </a:r>
            <a:r>
              <a:rPr lang="ko-KR" altLang="en-US" dirty="0"/>
              <a:t>의 전원을 제어하는 또 다른 모듈이 필요하다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ko-KR" altLang="en-US" dirty="0"/>
              <a:t>전원을 제어하는 모듈 </a:t>
            </a:r>
            <a:r>
              <a:rPr lang="en-US" altLang="ko-KR" dirty="0"/>
              <a:t>control.py</a:t>
            </a:r>
            <a:r>
              <a:rPr lang="ko-KR" altLang="en-US" dirty="0"/>
              <a:t>는 다음과 같다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/>
              <a:t>control.py</a:t>
            </a:r>
            <a:r>
              <a:rPr lang="ko-KR" altLang="en-US" dirty="0"/>
              <a:t>를 사용하는 </a:t>
            </a:r>
            <a:r>
              <a:rPr lang="ko-KR" altLang="en-US" dirty="0" smtClean="0"/>
              <a:t>자리이동모듈 </a:t>
            </a:r>
            <a:r>
              <a:rPr lang="en-US" altLang="ko-KR" dirty="0"/>
              <a:t>change.py</a:t>
            </a:r>
            <a:r>
              <a:rPr lang="ko-KR" altLang="en-US" dirty="0"/>
              <a:t>를 작성하면 아래와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작성 연습</a:t>
            </a:r>
            <a:r>
              <a:rPr lang="en-US" altLang="ko-KR" dirty="0"/>
              <a:t>(PC</a:t>
            </a:r>
            <a:r>
              <a:rPr lang="ko-KR" altLang="en-US" dirty="0"/>
              <a:t>방 관리 프로그램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62" y="2514600"/>
            <a:ext cx="5895975" cy="114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62" y="4267200"/>
            <a:ext cx="5895975" cy="14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67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작성한 모듈을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control </a:t>
            </a:r>
            <a:r>
              <a:rPr lang="ko-KR" altLang="en-US" dirty="0"/>
              <a:t>모듈의 </a:t>
            </a:r>
            <a:r>
              <a:rPr lang="en-US" altLang="ko-KR" dirty="0"/>
              <a:t>off</a:t>
            </a:r>
            <a:r>
              <a:rPr lang="ko-KR" altLang="en-US" dirty="0"/>
              <a:t>함수에서 실행되는 “</a:t>
            </a:r>
            <a:r>
              <a:rPr lang="en-US" altLang="ko-KR" dirty="0"/>
              <a:t>PC</a:t>
            </a:r>
            <a:r>
              <a:rPr lang="ko-KR" altLang="en-US" dirty="0"/>
              <a:t>를 종료합니다</a:t>
            </a:r>
            <a:r>
              <a:rPr lang="en-US" altLang="ko-KR" dirty="0"/>
              <a:t>.”</a:t>
            </a:r>
            <a:r>
              <a:rPr lang="ko-KR" altLang="en-US" dirty="0"/>
              <a:t>라는 메시지가 </a:t>
            </a:r>
            <a:r>
              <a:rPr lang="en-US" altLang="ko-KR" dirty="0"/>
              <a:t>change </a:t>
            </a:r>
            <a:r>
              <a:rPr lang="ko-KR" altLang="en-US" dirty="0"/>
              <a:t>모듈 안에서 </a:t>
            </a:r>
            <a:r>
              <a:rPr lang="ko-KR" altLang="en-US" dirty="0" smtClean="0"/>
              <a:t>실행되는 결과를 </a:t>
            </a:r>
            <a:r>
              <a:rPr lang="ko-KR" altLang="en-US" dirty="0"/>
              <a:t>확인할 수 있다</a:t>
            </a:r>
            <a:r>
              <a:rPr lang="en-US" altLang="ko-KR" dirty="0"/>
              <a:t>. </a:t>
            </a:r>
            <a:r>
              <a:rPr lang="ko-KR" altLang="en-US" dirty="0"/>
              <a:t>이해를 돕기 위해 </a:t>
            </a:r>
            <a:r>
              <a:rPr lang="en-US" altLang="ko-KR" dirty="0"/>
              <a:t>change </a:t>
            </a:r>
            <a:r>
              <a:rPr lang="ko-KR" altLang="en-US" dirty="0"/>
              <a:t>모듈과 </a:t>
            </a:r>
            <a:r>
              <a:rPr lang="en-US" altLang="ko-KR" dirty="0"/>
              <a:t>control </a:t>
            </a:r>
            <a:r>
              <a:rPr lang="ko-KR" altLang="en-US" dirty="0"/>
              <a:t>모듈의 관계 및 명령창에서 </a:t>
            </a:r>
            <a:r>
              <a:rPr lang="en-US" altLang="ko-KR" dirty="0"/>
              <a:t>change </a:t>
            </a:r>
            <a:r>
              <a:rPr lang="ko-KR" altLang="en-US" dirty="0" smtClean="0"/>
              <a:t>모듈을 </a:t>
            </a:r>
            <a:r>
              <a:rPr lang="ko-KR" altLang="en-US" dirty="0"/>
              <a:t>사용하는 상황을 첨부하였다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작성 연습</a:t>
            </a:r>
            <a:r>
              <a:rPr lang="en-US" altLang="ko-KR" dirty="0"/>
              <a:t>(PC</a:t>
            </a:r>
            <a:r>
              <a:rPr lang="ko-KR" altLang="en-US" dirty="0"/>
              <a:t>방 관리 프로그램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5886450" cy="114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16" y="3584083"/>
            <a:ext cx="7344784" cy="255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51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여러 개의 모듈을 묶어 정리한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정리한다는 의미는 패키지 안에 있는 </a:t>
            </a:r>
            <a:r>
              <a:rPr lang="ko-KR" altLang="en-US" dirty="0" smtClean="0"/>
              <a:t>모듈들을 보기 </a:t>
            </a:r>
            <a:r>
              <a:rPr lang="ko-KR" altLang="en-US" dirty="0"/>
              <a:t>편하게 계층적으로 관리한다는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/>
              <a:t>패키지의 사용이 필요한 경우는 만들고자 하는 프로그램의 크기가 </a:t>
            </a:r>
            <a:r>
              <a:rPr lang="ko-KR" altLang="en-US" dirty="0" smtClean="0"/>
              <a:t>크고 </a:t>
            </a:r>
            <a:r>
              <a:rPr lang="ko-KR" altLang="en-US" dirty="0"/>
              <a:t>복잡할 때이다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r>
              <a:rPr lang="en-US" altLang="ko-KR" dirty="0"/>
              <a:t>PC</a:t>
            </a:r>
            <a:r>
              <a:rPr lang="ko-KR" altLang="en-US" dirty="0"/>
              <a:t>방 시스템을 비유로 모듈과 패키지의 관계를 설명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51" y="3200401"/>
            <a:ext cx="5149449" cy="344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패키지 만들고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/>
              <a:t>패키지를 만드는 것은 새로운 무엇인가를 만드는 것이 아닌 존재하는 모듈을 하나의 목적에 맞게 </a:t>
            </a:r>
            <a:r>
              <a:rPr lang="ko-KR" altLang="en-US" dirty="0" smtClean="0"/>
              <a:t>감싸는 과정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위에서 작성한 모듈들을 이용하여 </a:t>
            </a:r>
            <a:r>
              <a:rPr lang="en-US" altLang="ko-KR" dirty="0"/>
              <a:t>PC</a:t>
            </a:r>
            <a:r>
              <a:rPr lang="ko-KR" altLang="en-US" dirty="0"/>
              <a:t>방 관리 시스템을 위한 패키지를 </a:t>
            </a:r>
            <a:r>
              <a:rPr lang="ko-KR" altLang="en-US" dirty="0" smtClean="0"/>
              <a:t>만들어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Package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321" y="2514600"/>
            <a:ext cx="4902879" cy="41864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19100" y="2838127"/>
            <a:ext cx="294572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모듈들을 </a:t>
            </a:r>
            <a:r>
              <a:rPr lang="ko-KR" altLang="en-US" sz="1600" dirty="0"/>
              <a:t>계층적으로 </a:t>
            </a:r>
            <a:r>
              <a:rPr lang="ko-KR" altLang="en-US" sz="1600" dirty="0" smtClean="0"/>
              <a:t>정리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계층적으로 정리한 </a:t>
            </a:r>
            <a:r>
              <a:rPr lang="ko-KR" altLang="en-US" sz="1600" dirty="0" smtClean="0"/>
              <a:t>모듈들은 </a:t>
            </a:r>
            <a:r>
              <a:rPr lang="ko-KR" altLang="en-US" sz="1600" dirty="0"/>
              <a:t>관리하기가 </a:t>
            </a:r>
            <a:r>
              <a:rPr lang="ko-KR" altLang="en-US" sz="1600" dirty="0" smtClean="0"/>
              <a:t>용이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ko-KR" altLang="en-US" sz="1600" dirty="0" smtClean="0"/>
              <a:t>여기서 </a:t>
            </a:r>
            <a:r>
              <a:rPr lang="en-US" altLang="ko-KR" sz="1600" dirty="0"/>
              <a:t>PC_bang</a:t>
            </a:r>
            <a:r>
              <a:rPr lang="ko-KR" altLang="en-US" sz="1600" dirty="0"/>
              <a:t>은 패키지의 첫 번째 </a:t>
            </a:r>
            <a:r>
              <a:rPr lang="ko-KR" altLang="en-US" sz="1600" dirty="0" smtClean="0"/>
              <a:t>폴더이고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member</a:t>
            </a:r>
            <a:r>
              <a:rPr lang="en-US" altLang="ko-KR" sz="1600" dirty="0"/>
              <a:t>, PC, payment</a:t>
            </a:r>
            <a:r>
              <a:rPr lang="ko-KR" altLang="en-US" sz="1600" dirty="0"/>
              <a:t>는 그 아래에 있는 </a:t>
            </a:r>
            <a:r>
              <a:rPr lang="ko-KR" altLang="en-US" sz="1600" dirty="0" smtClean="0"/>
              <a:t>폴더들이다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ko-KR" altLang="en-US" sz="1600" dirty="0" smtClean="0"/>
              <a:t>시작 </a:t>
            </a:r>
            <a:r>
              <a:rPr lang="ko-KR" altLang="en-US" sz="1600" dirty="0"/>
              <a:t>폴더의 이름 및 시작 경로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 하위 폴더들의 이름은 꼭 이 예를 따를 필요 없이 </a:t>
            </a:r>
            <a:r>
              <a:rPr lang="ko-KR" altLang="en-US" sz="1600" dirty="0" smtClean="0"/>
              <a:t>자신이 </a:t>
            </a:r>
            <a:r>
              <a:rPr lang="ko-KR" altLang="en-US" sz="1600" dirty="0"/>
              <a:t>원하는 대로 생성하면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375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IDLE</a:t>
            </a:r>
            <a:r>
              <a:rPr lang="ko-KR" altLang="ko-KR" dirty="0"/>
              <a:t>을 실행한 후 </a:t>
            </a:r>
            <a:r>
              <a:rPr lang="en-US" altLang="ko-KR" dirty="0"/>
              <a:t>[File]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[New File] </a:t>
            </a:r>
            <a:r>
              <a:rPr lang="ko-KR" altLang="ko-KR" dirty="0"/>
              <a:t>메뉴항목을 선택하여 </a:t>
            </a:r>
            <a:r>
              <a:rPr lang="ko-KR" altLang="ko-KR" dirty="0" smtClean="0"/>
              <a:t>편집창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calculator.py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모듈 </a:t>
            </a:r>
            <a:r>
              <a:rPr lang="en-US" altLang="ko-KR" sz="2000" dirty="0" smtClean="0"/>
              <a:t>- </a:t>
            </a:r>
            <a:r>
              <a:rPr lang="ko-KR" altLang="ko-KR" sz="2000" dirty="0"/>
              <a:t>두 개의 소스 파일로 만드는 하나의 프로그램 예제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2143125" cy="1514475"/>
          </a:xfrm>
          <a:prstGeom prst="rect">
            <a:avLst/>
          </a:prstGeom>
        </p:spPr>
      </p:pic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810000"/>
            <a:ext cx="8077200" cy="280076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 plus(a, b):</a:t>
            </a:r>
          </a:p>
          <a:p>
            <a:pPr algn="just" latinLnBrk="1"/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return a+b</a:t>
            </a:r>
          </a:p>
          <a:p>
            <a:pPr algn="just" latinLnBrk="1"/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 minus(a, b):</a:t>
            </a:r>
          </a:p>
          <a:p>
            <a:pPr algn="just" latinLnBrk="1"/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return a-b</a:t>
            </a:r>
          </a:p>
          <a:p>
            <a:pPr algn="just" latinLnBrk="1"/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 multiply(a, b):</a:t>
            </a:r>
          </a:p>
          <a:p>
            <a:pPr algn="just" latinLnBrk="1"/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return a*b;</a:t>
            </a:r>
          </a:p>
          <a:p>
            <a:pPr algn="just" latinLnBrk="1"/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 divide(a, b):</a:t>
            </a:r>
          </a:p>
          <a:p>
            <a:pPr algn="just" latinLnBrk="1"/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return a/b</a:t>
            </a:r>
          </a:p>
        </p:txBody>
      </p:sp>
      <p:sp>
        <p:nvSpPr>
          <p:cNvPr id="3" name="오른쪽으로 구부러진 화살표 2"/>
          <p:cNvSpPr/>
          <p:nvPr/>
        </p:nvSpPr>
        <p:spPr>
          <a:xfrm rot="10405549">
            <a:off x="4000499" y="3319322"/>
            <a:ext cx="838200" cy="1600200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4419600" y="1685645"/>
            <a:ext cx="4114798" cy="1590956"/>
          </a:xfrm>
          <a:prstGeom prst="wedgeRectCallout">
            <a:avLst>
              <a:gd name="adj1" fmla="val -53767"/>
              <a:gd name="adj2" fmla="val 71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+mj-lt"/>
              </a:rPr>
              <a:t>IDLE </a:t>
            </a:r>
            <a:r>
              <a:rPr lang="ko-KR" altLang="en-US" dirty="0">
                <a:latin typeface="+mj-lt"/>
              </a:rPr>
              <a:t>편집창에서 </a:t>
            </a:r>
            <a:r>
              <a:rPr lang="en-US" altLang="ko-KR" dirty="0">
                <a:latin typeface="+mj-lt"/>
              </a:rPr>
              <a:t>[File</a:t>
            </a:r>
            <a:r>
              <a:rPr lang="en-US" altLang="ko-KR" dirty="0" smtClean="0">
                <a:latin typeface="+mj-lt"/>
              </a:rPr>
              <a:t>]</a:t>
            </a: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</a:t>
            </a:r>
            <a:r>
              <a:rPr lang="en-US" altLang="ko-KR" dirty="0" smtClean="0">
                <a:latin typeface="+mj-lt"/>
              </a:rPr>
              <a:t>[</a:t>
            </a:r>
            <a:r>
              <a:rPr lang="en-US" altLang="ko-KR" dirty="0">
                <a:latin typeface="+mj-lt"/>
              </a:rPr>
              <a:t>Save] </a:t>
            </a:r>
            <a:r>
              <a:rPr lang="ko-KR" altLang="en-US" dirty="0">
                <a:latin typeface="+mj-lt"/>
              </a:rPr>
              <a:t>메뉴 항목을 선택하고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디렉토리를 하나 골라 그곳에 “</a:t>
            </a:r>
            <a:r>
              <a:rPr lang="en-US" altLang="ko-KR" dirty="0">
                <a:latin typeface="+mj-lt"/>
              </a:rPr>
              <a:t>calculator.py”</a:t>
            </a:r>
            <a:r>
              <a:rPr lang="ko-KR" altLang="en-US" dirty="0">
                <a:latin typeface="+mj-lt"/>
              </a:rPr>
              <a:t>라는 이름으로 모듈을 저장</a:t>
            </a:r>
          </a:p>
        </p:txBody>
      </p:sp>
    </p:spTree>
    <p:extLst>
      <p:ext uri="{BB962C8B-B14F-4D97-AF65-F5344CB8AC3E}">
        <p14:creationId xmlns:p14="http://schemas.microsoft.com/office/powerpoint/2010/main" val="3758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우리가 만들지 않았던 </a:t>
            </a:r>
            <a:r>
              <a:rPr lang="en-US" altLang="ko-KR" dirty="0"/>
              <a:t>__init__.py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/>
              <a:t>위의 그림에서 한 가지 주목할 점은 각 폴더마다 </a:t>
            </a:r>
            <a:r>
              <a:rPr lang="en-US" altLang="ko-KR" dirty="0"/>
              <a:t>__init__.py</a:t>
            </a:r>
            <a:r>
              <a:rPr lang="ko-KR" altLang="en-US" dirty="0"/>
              <a:t>라는 파이썬 파일을 추가해야 한다는 </a:t>
            </a:r>
            <a:r>
              <a:rPr lang="ko-KR" altLang="en-US" dirty="0" smtClean="0"/>
              <a:t>사실이다</a:t>
            </a:r>
            <a:r>
              <a:rPr lang="en-US" altLang="ko-KR" dirty="0"/>
              <a:t>. __init__.py</a:t>
            </a:r>
            <a:r>
              <a:rPr lang="ko-KR" altLang="en-US" dirty="0"/>
              <a:t>의 용도는 해당 경로가 패키지에 포함된 일부임을 알려주기 위해 사용된다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__init__.py </a:t>
            </a:r>
            <a:r>
              <a:rPr lang="ko-KR" altLang="en-US" dirty="0"/>
              <a:t>일이 각 폴더마다 존재함으로써 최초의 폴더인 </a:t>
            </a:r>
            <a:r>
              <a:rPr lang="en-US" altLang="ko-KR" dirty="0"/>
              <a:t>PC_bang </a:t>
            </a:r>
            <a:r>
              <a:rPr lang="ko-KR" altLang="en-US" dirty="0"/>
              <a:t>및 그 하위 폴더들이 하나의 </a:t>
            </a:r>
            <a:r>
              <a:rPr lang="ko-KR" altLang="en-US" dirty="0" smtClean="0"/>
              <a:t>패키지를 </a:t>
            </a:r>
            <a:r>
              <a:rPr lang="ko-KR" altLang="en-US" dirty="0"/>
              <a:t>구성하기 위한 경로들임을 알 수 있게 되는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</a:t>
            </a:r>
            <a:r>
              <a:rPr lang="ko-KR" altLang="en-US" dirty="0"/>
              <a:t>패키지를 구성하고 있는 </a:t>
            </a:r>
            <a:r>
              <a:rPr lang="en-US" altLang="ko-KR" dirty="0" smtClean="0"/>
              <a:t>PC_bang,payment</a:t>
            </a:r>
            <a:r>
              <a:rPr lang="en-US" altLang="ko-KR" dirty="0"/>
              <a:t>, PC, member </a:t>
            </a:r>
            <a:r>
              <a:rPr lang="ko-KR" altLang="en-US" dirty="0"/>
              <a:t>폴더에 해당 </a:t>
            </a:r>
            <a:r>
              <a:rPr lang="en-US" altLang="ko-KR" dirty="0"/>
              <a:t>__init__.py </a:t>
            </a:r>
            <a:r>
              <a:rPr lang="ko-KR" altLang="en-US" dirty="0"/>
              <a:t>파일이 없다면 패키지가 될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</a:t>
            </a:r>
            <a:r>
              <a:rPr lang="ko-KR" altLang="en-US" dirty="0"/>
              <a:t>이런 </a:t>
            </a:r>
            <a:r>
              <a:rPr lang="ko-KR" altLang="en-US" dirty="0" smtClean="0"/>
              <a:t>구분이 없다면 </a:t>
            </a:r>
            <a:r>
              <a:rPr lang="ko-KR" altLang="en-US" dirty="0"/>
              <a:t>파이썬을 저장하고 있는 폴더들은 모두 패키지로 인식되어야 할 것이다</a:t>
            </a:r>
            <a:r>
              <a:rPr lang="en-US" altLang="ko-KR" dirty="0"/>
              <a:t>. </a:t>
            </a:r>
            <a:r>
              <a:rPr lang="ko-KR" altLang="en-US" dirty="0"/>
              <a:t>우선 </a:t>
            </a:r>
            <a:r>
              <a:rPr lang="en-US" altLang="ko-KR" dirty="0"/>
              <a:t>__init__.py </a:t>
            </a:r>
            <a:r>
              <a:rPr lang="ko-KR" altLang="en-US" dirty="0" smtClean="0"/>
              <a:t>파일들이 </a:t>
            </a:r>
            <a:r>
              <a:rPr lang="ko-KR" altLang="en-US" dirty="0"/>
              <a:t>패키지로 인식되기 위해 필요한 보조파일이라는 사실만 기억하고 좀 더 구체적인 내용은 </a:t>
            </a:r>
            <a:r>
              <a:rPr lang="ko-KR" altLang="en-US" dirty="0" smtClean="0"/>
              <a:t>뒤에서 다루기로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일단 </a:t>
            </a:r>
            <a:r>
              <a:rPr lang="en-US" altLang="ko-KR" dirty="0"/>
              <a:t>__init__.py </a:t>
            </a:r>
            <a:r>
              <a:rPr lang="ko-KR" altLang="en-US" dirty="0"/>
              <a:t>파일을 폴더마다 만들어 두자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b="1" dirty="0"/>
              <a:t>최신버전 파이썬에서의 </a:t>
            </a:r>
            <a:r>
              <a:rPr lang="en-US" altLang="ko-KR" b="1" dirty="0"/>
              <a:t>__init__.</a:t>
            </a:r>
            <a:r>
              <a:rPr lang="en-US" altLang="ko-KR" b="1" dirty="0" smtClean="0"/>
              <a:t>py</a:t>
            </a:r>
          </a:p>
          <a:p>
            <a:pPr lvl="2"/>
            <a:r>
              <a:rPr lang="ko-KR" altLang="en-US" dirty="0"/>
              <a:t>파이썬</a:t>
            </a:r>
            <a:r>
              <a:rPr lang="en-US" altLang="ko-KR" dirty="0"/>
              <a:t>3.3 </a:t>
            </a:r>
            <a:r>
              <a:rPr lang="ko-KR" altLang="en-US" dirty="0"/>
              <a:t>혹은 그 이상의 </a:t>
            </a:r>
            <a:r>
              <a:rPr lang="ko-KR" altLang="en-US" dirty="0" smtClean="0"/>
              <a:t>버전에서는 </a:t>
            </a:r>
            <a:r>
              <a:rPr lang="en-US" altLang="ko-KR" dirty="0"/>
              <a:t>__init__.py</a:t>
            </a:r>
            <a:r>
              <a:rPr lang="ko-KR" altLang="en-US" dirty="0"/>
              <a:t>이 없더라도 패키지로 인식된다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__init__.py</a:t>
            </a:r>
            <a:r>
              <a:rPr lang="ko-KR" altLang="en-US" dirty="0"/>
              <a:t>를 </a:t>
            </a:r>
            <a:r>
              <a:rPr lang="ko-KR" altLang="en-US" dirty="0" smtClean="0"/>
              <a:t>작성해야 하는 </a:t>
            </a:r>
            <a:r>
              <a:rPr lang="ko-KR" altLang="en-US" dirty="0"/>
              <a:t>이유는 </a:t>
            </a:r>
            <a:r>
              <a:rPr lang="ko-KR" altLang="en-US" dirty="0" smtClean="0"/>
              <a:t>우리가 </a:t>
            </a:r>
            <a:r>
              <a:rPr lang="en-US" altLang="ko-KR" dirty="0"/>
              <a:t>3.3</a:t>
            </a:r>
            <a:r>
              <a:rPr lang="ko-KR" altLang="en-US" dirty="0"/>
              <a:t>이하 버전을 이용하는 파이썬 개발자도 패키지를 사용할 수 있게 하기 위함이다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4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패키지를 다 만들었으니 사용해보자</a:t>
            </a:r>
            <a:r>
              <a:rPr lang="en-US" altLang="ko-KR" dirty="0"/>
              <a:t>. </a:t>
            </a:r>
            <a:r>
              <a:rPr lang="ko-KR" altLang="en-US" dirty="0"/>
              <a:t>패키지를 사용하기 위해서는 다음 두 단계를 거쳐야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1. set</a:t>
            </a:r>
            <a:r>
              <a:rPr lang="ko-KR" altLang="en-US" dirty="0"/>
              <a:t>명령어를 이용하여 패키지 위치한 경로를 등록한다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2. import</a:t>
            </a:r>
            <a:r>
              <a:rPr lang="ko-KR" altLang="en-US" dirty="0"/>
              <a:t>를 이용하여 패키지 포함된 모듈 및 함수를 불러온다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모듈과 </a:t>
            </a:r>
            <a:r>
              <a:rPr lang="ko-KR" altLang="en-US" dirty="0" smtClean="0"/>
              <a:t>마찬가지로 </a:t>
            </a:r>
            <a:r>
              <a:rPr lang="ko-KR" altLang="en-US" dirty="0"/>
              <a:t>패키지의 경로를 알려주는 방법은 아래와 같이 동일하다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Package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6629400" cy="4080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7240" y="4055240"/>
            <a:ext cx="6629400" cy="685800"/>
          </a:xfrm>
          <a:prstGeom prst="rect">
            <a:avLst/>
          </a:prstGeom>
          <a:solidFill>
            <a:srgbClr val="E0EE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&gt;&gt;&gt; import sys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&gt;&gt;&gt; </a:t>
            </a:r>
            <a:r>
              <a:rPr lang="en-US" altLang="ko-KR" sz="1400" dirty="0" smtClean="0">
                <a:solidFill>
                  <a:schemeClr val="tx1"/>
                </a:solidFill>
              </a:rPr>
              <a:t>sys.path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&gt;&gt;&gt; sys.path.append(“C</a:t>
            </a:r>
            <a:r>
              <a:rPr lang="en-US" altLang="ko-KR" sz="1400" dirty="0">
                <a:solidFill>
                  <a:schemeClr val="tx1"/>
                </a:solidFill>
              </a:rPr>
              <a:t>:\</a:t>
            </a:r>
            <a:r>
              <a:rPr lang="en-US" altLang="ko-KR" sz="1400" dirty="0" smtClean="0">
                <a:solidFill>
                  <a:schemeClr val="tx1"/>
                </a:solidFill>
              </a:rPr>
              <a:t>Python\PC_bang”)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7240" y="3274321"/>
            <a:ext cx="6598024" cy="685800"/>
          </a:xfrm>
          <a:prstGeom prst="rect">
            <a:avLst/>
          </a:prstGeom>
          <a:solidFill>
            <a:srgbClr val="E0EE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en-US" sz="1400" dirty="0">
                <a:solidFill>
                  <a:srgbClr val="FF0000"/>
                </a:solidFill>
              </a:rPr>
              <a:t>현재경로</a:t>
            </a:r>
            <a:r>
              <a:rPr lang="en-US" altLang="ko-KR" sz="1400" dirty="0">
                <a:solidFill>
                  <a:srgbClr val="FF0000"/>
                </a:solidFill>
              </a:rPr>
              <a:t>&gt;set PYTHONPATH=</a:t>
            </a:r>
            <a:r>
              <a:rPr lang="ko-KR" altLang="en-US" sz="1400" dirty="0">
                <a:solidFill>
                  <a:srgbClr val="FF0000"/>
                </a:solidFill>
              </a:rPr>
              <a:t>사용하고자 하는 모듈이 위치한 경로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2"/>
            <a:r>
              <a:rPr lang="en-US" altLang="ko-KR" sz="1400" dirty="0" smtClean="0">
                <a:solidFill>
                  <a:schemeClr val="tx1"/>
                </a:solidFill>
              </a:rPr>
              <a:t>C</a:t>
            </a:r>
            <a:r>
              <a:rPr lang="en-US" altLang="ko-KR" sz="1400" dirty="0">
                <a:solidFill>
                  <a:schemeClr val="tx1"/>
                </a:solidFill>
              </a:rPr>
              <a:t>:\Users\home&gt;set </a:t>
            </a:r>
            <a:r>
              <a:rPr lang="en-US" altLang="ko-KR" sz="1400" dirty="0" smtClean="0">
                <a:solidFill>
                  <a:schemeClr val="tx1"/>
                </a:solidFill>
              </a:rPr>
              <a:t>PYTHONPATH=</a:t>
            </a:r>
            <a:r>
              <a:rPr lang="en-US" altLang="ko-KR" sz="1400" dirty="0">
                <a:solidFill>
                  <a:schemeClr val="tx1"/>
                </a:solidFill>
              </a:rPr>
              <a:t> C:\Python\PC_bang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36159"/>
            <a:ext cx="6613264" cy="8012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5789704"/>
            <a:ext cx="6598024" cy="790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5102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앞에서 작성한 패키지를 이용하여 간단한 </a:t>
            </a:r>
            <a:r>
              <a:rPr lang="en-US" altLang="ko-KR" dirty="0"/>
              <a:t>PC</a:t>
            </a:r>
            <a:r>
              <a:rPr lang="ko-KR" altLang="en-US" dirty="0"/>
              <a:t>방 관리 프로그램을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활용 연습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59817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01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2</a:t>
            </a:r>
            <a:r>
              <a:rPr lang="ko-KR" altLang="en-US" dirty="0"/>
              <a:t>개의 함수로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en-US" altLang="ko-KR" dirty="0"/>
              <a:t>PC</a:t>
            </a:r>
            <a:r>
              <a:rPr lang="ko-KR" altLang="en-US" dirty="0"/>
              <a:t>에서 로그인을 하기 전에는 </a:t>
            </a:r>
            <a:r>
              <a:rPr lang="ko-KR" altLang="en-US" dirty="0" smtClean="0"/>
              <a:t>회원가입 </a:t>
            </a:r>
            <a:r>
              <a:rPr lang="ko-KR" altLang="en-US" dirty="0"/>
              <a:t>혹은 로그인을 수행하고 로그인이 성공적으로 수행되면 </a:t>
            </a:r>
            <a:r>
              <a:rPr lang="en-US" altLang="ko-KR" dirty="0"/>
              <a:t>start_game </a:t>
            </a:r>
            <a:r>
              <a:rPr lang="ko-KR" altLang="en-US" dirty="0"/>
              <a:t>함수를 호출하여 사용자가 </a:t>
            </a:r>
            <a:r>
              <a:rPr lang="ko-KR" altLang="en-US" dirty="0" smtClean="0"/>
              <a:t>원</a:t>
            </a:r>
            <a:r>
              <a:rPr lang="ko-KR" altLang="en-US" dirty="0"/>
              <a:t>하는 서비스를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en-US" altLang="ko-KR" dirty="0"/>
              <a:t>main_window</a:t>
            </a:r>
            <a:r>
              <a:rPr lang="ko-KR" altLang="en-US" dirty="0"/>
              <a:t>와 </a:t>
            </a:r>
            <a:r>
              <a:rPr lang="en-US" altLang="ko-KR" dirty="0"/>
              <a:t>start_game </a:t>
            </a:r>
            <a:r>
              <a:rPr lang="ko-KR" altLang="en-US" dirty="0"/>
              <a:t>함수가 </a:t>
            </a:r>
            <a:r>
              <a:rPr lang="en-US" altLang="ko-KR" dirty="0"/>
              <a:t>while True: </a:t>
            </a:r>
            <a:r>
              <a:rPr lang="ko-KR" altLang="en-US" dirty="0"/>
              <a:t>문 안에서 동작하는 이유는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시스템은 </a:t>
            </a:r>
            <a:r>
              <a:rPr lang="ko-KR" altLang="en-US" dirty="0"/>
              <a:t>계속 대기하면서 사용자의 입력을 기다리고 있기 </a:t>
            </a:r>
            <a:r>
              <a:rPr lang="ko-KR" altLang="en-US" dirty="0" smtClean="0"/>
              <a:t>때문</a:t>
            </a:r>
            <a:endParaRPr lang="en-US" altLang="ko-KR" dirty="0" smtClean="0"/>
          </a:p>
          <a:p>
            <a:pPr lvl="1"/>
            <a:r>
              <a:rPr lang="ko-KR" altLang="en-US" dirty="0"/>
              <a:t>또한 하나의 동작이 </a:t>
            </a:r>
            <a:r>
              <a:rPr lang="ko-KR" altLang="en-US" dirty="0" smtClean="0"/>
              <a:t>끝나더라도 프로그램은 </a:t>
            </a:r>
            <a:r>
              <a:rPr lang="ko-KR" altLang="en-US" dirty="0"/>
              <a:t>종료되지 않아야 한다</a:t>
            </a:r>
            <a:r>
              <a:rPr lang="en-US" altLang="ko-KR" dirty="0"/>
              <a:t>. </a:t>
            </a:r>
            <a:r>
              <a:rPr lang="ko-KR" altLang="en-US" dirty="0"/>
              <a:t>예를 들어 만약에 음식을 주문하고 나서 </a:t>
            </a:r>
            <a:r>
              <a:rPr lang="en-US" altLang="ko-KR" dirty="0"/>
              <a:t>start_game </a:t>
            </a:r>
            <a:r>
              <a:rPr lang="ko-KR" altLang="en-US" dirty="0"/>
              <a:t>함수를 </a:t>
            </a:r>
            <a:r>
              <a:rPr lang="ko-KR" altLang="en-US" dirty="0" smtClean="0"/>
              <a:t>빠져나</a:t>
            </a:r>
            <a:r>
              <a:rPr lang="en-US" altLang="ko-KR" dirty="0" smtClean="0"/>
              <a:t>	</a:t>
            </a:r>
            <a:r>
              <a:rPr lang="ko-KR" altLang="en-US" dirty="0" smtClean="0"/>
              <a:t>가 </a:t>
            </a:r>
            <a:r>
              <a:rPr lang="ko-KR" altLang="en-US" dirty="0"/>
              <a:t>버린다면 사용자는 더 이상의 서비스를 제공받을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활용 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(PC</a:t>
            </a:r>
            <a:r>
              <a:rPr lang="ko-KR" altLang="en-US" dirty="0"/>
              <a:t>방 관리 </a:t>
            </a:r>
            <a:r>
              <a:rPr lang="ko-KR" altLang="en-US" dirty="0" smtClean="0"/>
              <a:t>프로그램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604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패키지의 </a:t>
            </a:r>
            <a:r>
              <a:rPr lang="ko-KR" altLang="en-US" dirty="0"/>
              <a:t>특정폴더에 있는 모듈을 한꺼번에 </a:t>
            </a:r>
            <a:r>
              <a:rPr lang="en-US" altLang="ko-KR" dirty="0"/>
              <a:t>import</a:t>
            </a:r>
            <a:r>
              <a:rPr lang="ko-KR" altLang="en-US" dirty="0"/>
              <a:t>할 수 없나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“</a:t>
            </a:r>
            <a:r>
              <a:rPr lang="en-US" altLang="ko-KR" dirty="0"/>
              <a:t>PC_bang.payment</a:t>
            </a:r>
            <a:r>
              <a:rPr lang="ko-KR" altLang="en-US" dirty="0"/>
              <a:t>폴더에 있는 모든 모듈을 </a:t>
            </a:r>
            <a:r>
              <a:rPr lang="en-US" altLang="ko-KR" dirty="0"/>
              <a:t>import</a:t>
            </a:r>
            <a:r>
              <a:rPr lang="ko-KR" altLang="en-US" dirty="0"/>
              <a:t>할 수 있지 않을까</a:t>
            </a:r>
            <a:r>
              <a:rPr lang="en-US" altLang="ko-KR" dirty="0"/>
              <a:t>?”</a:t>
            </a:r>
            <a:r>
              <a:rPr lang="ko-KR" altLang="en-US" dirty="0" smtClean="0"/>
              <a:t>라고 기대할 </a:t>
            </a:r>
            <a:r>
              <a:rPr lang="ko-KR" altLang="en-US" dirty="0"/>
              <a:t>수 있다</a:t>
            </a:r>
            <a:r>
              <a:rPr lang="en-US" altLang="ko-KR" dirty="0"/>
              <a:t>. </a:t>
            </a:r>
            <a:r>
              <a:rPr lang="ko-KR" altLang="en-US" dirty="0"/>
              <a:t>그러나 위의 코드로는 </a:t>
            </a:r>
            <a:r>
              <a:rPr lang="en-US" altLang="ko-KR" dirty="0"/>
              <a:t>PC_bang.payment</a:t>
            </a:r>
            <a:r>
              <a:rPr lang="ko-KR" altLang="en-US" dirty="0"/>
              <a:t>폴더에 있는 모듈들이 </a:t>
            </a:r>
            <a:r>
              <a:rPr lang="en-US" altLang="ko-KR" dirty="0"/>
              <a:t>import</a:t>
            </a:r>
            <a:r>
              <a:rPr lang="ko-KR" altLang="en-US" dirty="0"/>
              <a:t>되지 </a:t>
            </a:r>
            <a:r>
              <a:rPr lang="ko-KR" altLang="en-US" dirty="0" smtClean="0"/>
              <a:t>않는다</a:t>
            </a:r>
            <a:endParaRPr lang="en-US" altLang="ko-KR" dirty="0" smtClean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payment</a:t>
            </a:r>
            <a:r>
              <a:rPr lang="ko-KR" altLang="en-US" dirty="0"/>
              <a:t>폴더는 실제 모듈인 </a:t>
            </a:r>
            <a:r>
              <a:rPr lang="en-US" altLang="ko-KR" dirty="0"/>
              <a:t>order</a:t>
            </a:r>
            <a:r>
              <a:rPr lang="ko-KR" altLang="en-US" dirty="0"/>
              <a:t>와 </a:t>
            </a:r>
            <a:r>
              <a:rPr lang="en-US" altLang="ko-KR" dirty="0"/>
              <a:t>saving</a:t>
            </a:r>
            <a:r>
              <a:rPr lang="ko-KR" altLang="en-US" dirty="0"/>
              <a:t>가 존재한다</a:t>
            </a:r>
            <a:r>
              <a:rPr lang="en-US" altLang="ko-KR" dirty="0"/>
              <a:t>. </a:t>
            </a:r>
            <a:r>
              <a:rPr lang="ko-KR" altLang="en-US" dirty="0"/>
              <a:t>이 둘을 </a:t>
            </a:r>
            <a:r>
              <a:rPr lang="en-US" altLang="ko-KR" dirty="0"/>
              <a:t>'*'</a:t>
            </a:r>
            <a:r>
              <a:rPr lang="ko-KR" altLang="en-US" dirty="0"/>
              <a:t>을 이용하여 한꺼번에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하기 </a:t>
            </a:r>
            <a:r>
              <a:rPr lang="ko-KR" altLang="en-US" dirty="0"/>
              <a:t>위해 우리는 </a:t>
            </a:r>
            <a:r>
              <a:rPr lang="en-US" altLang="ko-KR" dirty="0"/>
              <a:t>payment</a:t>
            </a:r>
            <a:r>
              <a:rPr lang="ko-KR" altLang="en-US" dirty="0"/>
              <a:t>폴더에 있는 </a:t>
            </a:r>
            <a:r>
              <a:rPr lang="en-US" altLang="ko-KR" dirty="0"/>
              <a:t>__init__.py</a:t>
            </a:r>
            <a:r>
              <a:rPr lang="ko-KR" altLang="en-US" dirty="0"/>
              <a:t>파일을 다음과 같이 수정한다</a:t>
            </a:r>
            <a:r>
              <a:rPr lang="en-US" altLang="ko-KR" dirty="0" smtClean="0"/>
              <a:t>..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/>
              <a:t>마찬가지로 </a:t>
            </a:r>
            <a:r>
              <a:rPr lang="en-US" altLang="ko-KR" dirty="0"/>
              <a:t>member</a:t>
            </a:r>
            <a:r>
              <a:rPr lang="ko-KR" altLang="en-US" dirty="0"/>
              <a:t>와 </a:t>
            </a:r>
            <a:r>
              <a:rPr lang="en-US" altLang="ko-KR" dirty="0"/>
              <a:t>PC</a:t>
            </a:r>
            <a:r>
              <a:rPr lang="ko-KR" altLang="en-US" dirty="0"/>
              <a:t>폴더에 존재하는 각각의 </a:t>
            </a:r>
            <a:r>
              <a:rPr lang="en-US" altLang="ko-KR" dirty="0"/>
              <a:t>__init__.py</a:t>
            </a:r>
            <a:r>
              <a:rPr lang="ko-KR" altLang="en-US" dirty="0"/>
              <a:t>파일에 ‘</a:t>
            </a:r>
            <a:r>
              <a:rPr lang="en-US" altLang="ko-KR" dirty="0"/>
              <a:t>__all__=[</a:t>
            </a:r>
            <a:r>
              <a:rPr lang="ko-KR" altLang="en-US" dirty="0"/>
              <a:t>모듈명</a:t>
            </a:r>
            <a:r>
              <a:rPr lang="en-US" altLang="ko-KR" dirty="0"/>
              <a:t>1, </a:t>
            </a:r>
            <a:r>
              <a:rPr lang="ko-KR" altLang="en-US" dirty="0"/>
              <a:t>모듈명</a:t>
            </a:r>
            <a:r>
              <a:rPr lang="en-US" altLang="ko-KR" dirty="0"/>
              <a:t>2...]’ </a:t>
            </a:r>
            <a:r>
              <a:rPr lang="ko-KR" altLang="en-US" dirty="0" smtClean="0"/>
              <a:t>를 입력하고 </a:t>
            </a:r>
            <a:r>
              <a:rPr lang="ko-KR" altLang="en-US" dirty="0"/>
              <a:t>저장해보자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활용 연습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280031" cy="45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038600"/>
            <a:ext cx="7269314" cy="42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6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r="37420"/>
          <a:stretch/>
        </p:blipFill>
        <p:spPr>
          <a:xfrm>
            <a:off x="5029200" y="1524000"/>
            <a:ext cx="3719512" cy="412471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활용 연습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4401474" cy="43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1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IDLE</a:t>
            </a:r>
            <a:r>
              <a:rPr lang="ko-KR" altLang="ko-KR" dirty="0"/>
              <a:t>을 실행한 후 </a:t>
            </a:r>
            <a:r>
              <a:rPr lang="en-US" altLang="ko-KR" dirty="0"/>
              <a:t>[File]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[New File] </a:t>
            </a:r>
            <a:r>
              <a:rPr lang="ko-KR" altLang="ko-KR" dirty="0"/>
              <a:t>메뉴항목을 선택하여 </a:t>
            </a:r>
            <a:r>
              <a:rPr lang="ko-KR" altLang="ko-KR" dirty="0" smtClean="0"/>
              <a:t>편집창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calc_tester.py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모듈 </a:t>
            </a:r>
            <a:r>
              <a:rPr lang="en-US" altLang="ko-KR" sz="2000" dirty="0" smtClean="0"/>
              <a:t>- </a:t>
            </a:r>
            <a:r>
              <a:rPr lang="ko-KR" altLang="ko-KR" sz="2000" dirty="0"/>
              <a:t>두 개의 소스 파일로 만드는 하나의 프로그램 예제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2143125" cy="1514475"/>
          </a:xfrm>
          <a:prstGeom prst="rect">
            <a:avLst/>
          </a:prstGeom>
        </p:spPr>
      </p:pic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810000"/>
            <a:ext cx="8077200" cy="156966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import calculator</a:t>
            </a:r>
          </a:p>
          <a:p>
            <a:pPr algn="just" latinLnBrk="1"/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print(calculator.plus(10, 5))</a:t>
            </a:r>
          </a:p>
          <a:p>
            <a:pPr algn="just" latinLnBrk="1"/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print(calculator.minus(10, 5))</a:t>
            </a:r>
          </a:p>
          <a:p>
            <a:pPr algn="just" latinLnBrk="1"/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print(calculator.multiply(10, 5))</a:t>
            </a:r>
          </a:p>
          <a:p>
            <a:pPr algn="just" latinLnBrk="1"/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print(calculator.divide(10, 5))</a:t>
            </a:r>
          </a:p>
        </p:txBody>
      </p:sp>
      <p:sp>
        <p:nvSpPr>
          <p:cNvPr id="3" name="오른쪽으로 구부러진 화살표 2"/>
          <p:cNvSpPr/>
          <p:nvPr/>
        </p:nvSpPr>
        <p:spPr>
          <a:xfrm rot="10405549">
            <a:off x="4000499" y="3319322"/>
            <a:ext cx="838200" cy="1600200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4419600" y="1685645"/>
            <a:ext cx="4114798" cy="1590956"/>
          </a:xfrm>
          <a:prstGeom prst="wedgeRectCallout">
            <a:avLst>
              <a:gd name="adj1" fmla="val -53767"/>
              <a:gd name="adj2" fmla="val 71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IDLE </a:t>
            </a:r>
            <a:r>
              <a:rPr lang="ko-KR" altLang="ko-KR" dirty="0"/>
              <a:t>편집창에서 </a:t>
            </a:r>
            <a:r>
              <a:rPr lang="en-US" altLang="ko-KR" dirty="0"/>
              <a:t>[File]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[Save] </a:t>
            </a:r>
            <a:r>
              <a:rPr lang="ko-KR" altLang="ko-KR" dirty="0"/>
              <a:t>메뉴 항목을 선택하고</a:t>
            </a:r>
            <a:r>
              <a:rPr lang="en-US" altLang="ko-KR" dirty="0"/>
              <a:t>, </a:t>
            </a:r>
            <a:r>
              <a:rPr lang="ko-KR" altLang="ko-KR" dirty="0"/>
              <a:t>디렉토리를 하나 골라 그곳에 </a:t>
            </a:r>
            <a:r>
              <a:rPr lang="en-US" altLang="ko-KR" dirty="0"/>
              <a:t>“calc_tester.py”</a:t>
            </a:r>
            <a:r>
              <a:rPr lang="ko-KR" altLang="ko-KR" dirty="0"/>
              <a:t>라는 이름으로 모듈을 저장</a:t>
            </a:r>
            <a:endParaRPr lang="ko-KR" altLang="en-US" dirty="0">
              <a:latin typeface="+mj-lt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3888205" y="3903447"/>
            <a:ext cx="2436395" cy="525397"/>
          </a:xfrm>
          <a:prstGeom prst="wedgeRectCallout">
            <a:avLst>
              <a:gd name="adj1" fmla="val -74921"/>
              <a:gd name="adj2" fmla="val -23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불러올 모듈의 이름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calculator.py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“.py”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생략합니다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4677508" y="4514951"/>
            <a:ext cx="2801620" cy="533400"/>
          </a:xfrm>
          <a:prstGeom prst="wedgeRectCallout">
            <a:avLst>
              <a:gd name="adj1" fmla="val -74399"/>
              <a:gd name="adj2" fmla="val -147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모듈이름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꼴로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calculator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모듈의 함수를 호출합니다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2209800" y="5379660"/>
            <a:ext cx="3094892" cy="132343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it-IT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&gt;calc_tester.py</a:t>
            </a:r>
          </a:p>
          <a:p>
            <a:pPr algn="just" latinLnBrk="1"/>
            <a:r>
              <a:rPr lang="it-IT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15</a:t>
            </a:r>
          </a:p>
          <a:p>
            <a:pPr algn="just" latinLnBrk="1"/>
            <a:r>
              <a:rPr lang="it-IT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</a:t>
            </a:r>
          </a:p>
          <a:p>
            <a:pPr algn="just" latinLnBrk="1"/>
            <a:r>
              <a:rPr lang="it-IT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50</a:t>
            </a:r>
          </a:p>
          <a:p>
            <a:pPr algn="just" latinLnBrk="1"/>
            <a:r>
              <a:rPr lang="it-IT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41228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 smtClean="0"/>
              <a:t>의 역할</a:t>
            </a:r>
            <a:endParaRPr lang="en-US" altLang="ko-KR" dirty="0" smtClean="0"/>
          </a:p>
          <a:p>
            <a:pPr lvl="1"/>
            <a:r>
              <a:rPr lang="en-US" altLang="ko-KR" dirty="0"/>
              <a:t>“</a:t>
            </a:r>
            <a:r>
              <a:rPr lang="ko-KR" altLang="ko-KR" dirty="0"/>
              <a:t>다른 모듈 내의 코드에 대한 접근</a:t>
            </a:r>
            <a:r>
              <a:rPr lang="en-US" altLang="ko-KR" dirty="0"/>
              <a:t>”</a:t>
            </a:r>
            <a:r>
              <a:rPr lang="ko-KR" altLang="ko-KR" dirty="0"/>
              <a:t>을 가능하게 하는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다른 코드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에는 </a:t>
            </a:r>
            <a:r>
              <a:rPr lang="ko-KR" altLang="ko-KR" dirty="0"/>
              <a:t>변수</a:t>
            </a:r>
            <a:r>
              <a:rPr lang="en-US" altLang="ko-KR" dirty="0"/>
              <a:t>, </a:t>
            </a:r>
            <a:r>
              <a:rPr lang="ko-KR" altLang="ko-KR" dirty="0"/>
              <a:t>함수</a:t>
            </a:r>
            <a:r>
              <a:rPr lang="en-US" altLang="ko-KR" dirty="0"/>
              <a:t>, </a:t>
            </a:r>
            <a:r>
              <a:rPr lang="ko-KR" altLang="ko-KR" dirty="0"/>
              <a:t>클래스 등이 모두 </a:t>
            </a:r>
            <a:r>
              <a:rPr lang="ko-KR" altLang="ko-KR" dirty="0" smtClean="0"/>
              <a:t>포함</a:t>
            </a:r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ko-KR" altLang="en-US" dirty="0" smtClean="0"/>
              <a:t>문을 사용하는 첫 번째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ko-KR" altLang="en-US" dirty="0" smtClean="0"/>
              <a:t>문을 사용하는 두 번째 방법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모듈 </a:t>
            </a:r>
            <a:r>
              <a:rPr lang="en-US" altLang="ko-KR" sz="2000" dirty="0" smtClean="0"/>
              <a:t>- import</a:t>
            </a:r>
            <a:r>
              <a:rPr lang="ko-KR" altLang="en-US" sz="2000" dirty="0" smtClean="0"/>
              <a:t>에 대하여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3428999"/>
            <a:ext cx="131169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2514600"/>
            <a:ext cx="8077200" cy="33855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import</a:t>
            </a:r>
            <a:r>
              <a:rPr lang="en-US" altLang="ko-KR" sz="1600" dirty="0"/>
              <a:t> </a:t>
            </a:r>
            <a:r>
              <a:rPr lang="ko-KR" altLang="ko-KR" sz="1600" b="1" dirty="0"/>
              <a:t>모듈</a:t>
            </a:r>
            <a:r>
              <a:rPr lang="en-US" altLang="ko-KR" sz="1600" dirty="0"/>
              <a:t>  #</a:t>
            </a:r>
            <a:r>
              <a:rPr lang="ko-KR" altLang="ko-KR" sz="1600" dirty="0"/>
              <a:t>모듈의 실제 파일 명은 </a:t>
            </a:r>
            <a:r>
              <a:rPr lang="en-US" altLang="ko-KR" sz="1600" dirty="0"/>
              <a:t>“</a:t>
            </a:r>
            <a:r>
              <a:rPr lang="ko-KR" altLang="ko-KR" sz="1600" dirty="0"/>
              <a:t>모듈</a:t>
            </a:r>
            <a:r>
              <a:rPr lang="en-US" altLang="ko-KR" sz="1600" dirty="0"/>
              <a:t>.py”</a:t>
            </a:r>
            <a:endParaRPr lang="ko-KR" altLang="ko-KR" sz="16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3643994"/>
            <a:ext cx="8077200" cy="33855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from</a:t>
            </a:r>
            <a:r>
              <a:rPr lang="en-US" altLang="ko-KR" sz="1600" dirty="0"/>
              <a:t> </a:t>
            </a:r>
            <a:r>
              <a:rPr lang="ko-KR" altLang="ko-KR" sz="1600" b="1" dirty="0"/>
              <a:t>모듈</a:t>
            </a:r>
            <a:r>
              <a:rPr lang="ko-KR" altLang="ko-KR" sz="1600" dirty="0"/>
              <a:t> </a:t>
            </a:r>
            <a:r>
              <a:rPr lang="en-US" altLang="ko-KR" sz="1600" b="1" dirty="0"/>
              <a:t>import</a:t>
            </a:r>
            <a:r>
              <a:rPr lang="en-US" altLang="ko-KR" sz="1600" dirty="0"/>
              <a:t> </a:t>
            </a:r>
            <a:r>
              <a:rPr lang="ko-KR" altLang="ko-KR" sz="1600" dirty="0"/>
              <a:t>변수 또는 함수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74409"/>
              </p:ext>
            </p:extLst>
          </p:nvPr>
        </p:nvGraphicFramePr>
        <p:xfrm>
          <a:off x="762000" y="4114800"/>
          <a:ext cx="8077200" cy="2595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4572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effectLst/>
                        </a:rPr>
                        <a:t>import</a:t>
                      </a:r>
                      <a:r>
                        <a:rPr lang="en-US" sz="1600" kern="100" dirty="0" smtClean="0">
                          <a:effectLst/>
                        </a:rPr>
                        <a:t> </a:t>
                      </a:r>
                      <a:r>
                        <a:rPr lang="ko-KR" sz="1600" kern="100" dirty="0">
                          <a:effectLst/>
                        </a:rPr>
                        <a:t>모듈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from </a:t>
                      </a:r>
                      <a:r>
                        <a:rPr lang="ko-KR" sz="1600" kern="100" dirty="0">
                          <a:effectLst/>
                        </a:rPr>
                        <a:t>모듈 </a:t>
                      </a:r>
                      <a:r>
                        <a:rPr lang="en-US" sz="1600" kern="100" dirty="0">
                          <a:effectLst/>
                        </a:rPr>
                        <a:t>import </a:t>
                      </a:r>
                      <a:r>
                        <a:rPr lang="ko-KR" sz="1600" kern="100" dirty="0">
                          <a:effectLst/>
                        </a:rPr>
                        <a:t>변수 또는 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3802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import calculator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print(calculator.plus(10, 5))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print(calculator.minus(10, 5))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print(calculator.multiply(10, 5))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print(calculator.divide(10, 5))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from calculator import plus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from calculator import minus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from calculator import multiply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from calculator import divide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print(plus(10, 5)) 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print(minus(10, 5))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print(multiply(10, 5))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print(divide(10, 5))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800" dirty="0" smtClean="0"/>
              <a:t>“from </a:t>
            </a:r>
            <a:r>
              <a:rPr lang="ko-KR" altLang="en-US" sz="1800" dirty="0"/>
              <a:t>모듈 </a:t>
            </a:r>
            <a:r>
              <a:rPr lang="en-US" altLang="ko-KR" sz="1800" dirty="0"/>
              <a:t>import </a:t>
            </a:r>
            <a:r>
              <a:rPr lang="ko-KR" altLang="en-US" sz="1800" dirty="0"/>
              <a:t>변수 또는 함수</a:t>
            </a:r>
            <a:r>
              <a:rPr lang="ko-KR" altLang="en-US" sz="1800" dirty="0" smtClean="0"/>
              <a:t>”의 세 가지 버전</a:t>
            </a:r>
            <a:endParaRPr lang="en-US" altLang="ko-KR" sz="1800" dirty="0" smtClean="0"/>
          </a:p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calc_tester2.py </a:t>
            </a:r>
          </a:p>
          <a:p>
            <a:pPr lvl="1"/>
            <a:r>
              <a:rPr lang="ko-KR" altLang="ko-KR" sz="1800" dirty="0" smtClean="0"/>
              <a:t>사용할 </a:t>
            </a:r>
            <a:r>
              <a:rPr lang="ko-KR" altLang="ko-KR" sz="1800" dirty="0"/>
              <a:t>변수나 함수의 이름을 일일이 </a:t>
            </a:r>
            <a:r>
              <a:rPr lang="ko-KR" altLang="ko-KR" sz="1800" dirty="0" smtClean="0"/>
              <a:t>명기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calc_tester3.py</a:t>
            </a:r>
          </a:p>
          <a:p>
            <a:pPr lvl="1"/>
            <a:r>
              <a:rPr lang="ko-KR" altLang="ko-KR" sz="1800" dirty="0" smtClean="0"/>
              <a:t>콤마</a:t>
            </a:r>
            <a:r>
              <a:rPr lang="en-US" altLang="ko-KR" sz="1800" dirty="0"/>
              <a:t>(,)</a:t>
            </a:r>
            <a:r>
              <a:rPr lang="ko-KR" altLang="ko-KR" sz="1800" dirty="0"/>
              <a:t>를 이용해서 여러 함수</a:t>
            </a:r>
            <a:r>
              <a:rPr lang="en-US" altLang="ko-KR" sz="1800" dirty="0"/>
              <a:t>(</a:t>
            </a:r>
            <a:r>
              <a:rPr lang="ko-KR" altLang="ko-KR" sz="1800" dirty="0"/>
              <a:t>또는 변수</a:t>
            </a:r>
            <a:r>
              <a:rPr lang="en-US" altLang="ko-KR" sz="1800" dirty="0"/>
              <a:t>)</a:t>
            </a:r>
            <a:r>
              <a:rPr lang="ko-KR" altLang="ko-KR" sz="1800" dirty="0"/>
              <a:t>의 이름을 한 </a:t>
            </a:r>
            <a:r>
              <a:rPr lang="ko-KR" altLang="ko-KR" sz="1800" dirty="0" smtClean="0"/>
              <a:t>줄에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기입</a:t>
            </a:r>
            <a:endParaRPr lang="en-US" altLang="ko-KR" sz="1800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en-US" altLang="ko-KR" dirty="0"/>
              <a:t>- import</a:t>
            </a:r>
            <a:r>
              <a:rPr lang="ko-KR" altLang="en-US" dirty="0"/>
              <a:t>에 대하여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1967805"/>
            <a:ext cx="8077200" cy="160043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 calculator import plus</a:t>
            </a:r>
          </a:p>
          <a:p>
            <a:pPr algn="just" latinLnBrk="1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 calculator import minus</a:t>
            </a:r>
          </a:p>
          <a:p>
            <a:pPr algn="just" latinLnBrk="1"/>
            <a:endParaRPr lang="en-US" altLang="ko-KR" sz="1400" dirty="0"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print(plus(10, 5)) </a:t>
            </a:r>
          </a:p>
          <a:p>
            <a:pPr algn="just" latinLnBrk="1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print(minus(10, 5))</a:t>
            </a:r>
          </a:p>
          <a:p>
            <a:pPr algn="just" latinLnBrk="1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#print(multiply(10, 5))</a:t>
            </a:r>
          </a:p>
          <a:p>
            <a:pPr algn="just" latinLnBrk="1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#print(divide(10, 5))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3429000" y="2252572"/>
            <a:ext cx="3108960" cy="635000"/>
          </a:xfrm>
          <a:prstGeom prst="wedgeRectCallout">
            <a:avLst>
              <a:gd name="adj1" fmla="val -74779"/>
              <a:gd name="adj2" fmla="val 557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calculator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모듈의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plus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라는 함수를 불러들였으므로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“calculator.”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없이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plus()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이름만으로 함수를 호출할 수 있습니다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3433445" y="3034257"/>
            <a:ext cx="3108960" cy="510540"/>
          </a:xfrm>
          <a:prstGeom prst="wedgeRectCallout">
            <a:avLst>
              <a:gd name="adj1" fmla="val -66946"/>
              <a:gd name="adj2" fmla="val -256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multiply()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divide()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import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하지 않았습니다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모듈에서는 보이지 않는 함수입니다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4648200"/>
            <a:ext cx="8077200" cy="138499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fr-FR" altLang="ko-KR" sz="1400" dirty="0" err="1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</a:t>
            </a:r>
            <a:r>
              <a:rPr lang="fr-FR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fr-FR" altLang="ko-KR" sz="1400" dirty="0" err="1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</a:t>
            </a:r>
            <a:r>
              <a:rPr lang="fr-FR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import plus, minus</a:t>
            </a:r>
          </a:p>
          <a:p>
            <a:pPr algn="just" latinLnBrk="1"/>
            <a:endParaRPr lang="fr-FR" altLang="ko-KR" sz="1400" dirty="0"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fr-FR" altLang="ko-KR" sz="1400" dirty="0" err="1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</a:t>
            </a:r>
            <a:r>
              <a:rPr lang="fr-FR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(plus(10, 5)) </a:t>
            </a:r>
          </a:p>
          <a:p>
            <a:pPr algn="just" latinLnBrk="1"/>
            <a:r>
              <a:rPr lang="fr-FR" altLang="ko-KR" sz="1400" dirty="0" err="1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</a:t>
            </a:r>
            <a:r>
              <a:rPr lang="fr-FR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(minus(10, 5))</a:t>
            </a:r>
          </a:p>
          <a:p>
            <a:pPr algn="just" latinLnBrk="1"/>
            <a:r>
              <a:rPr lang="fr-FR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</a:t>
            </a:r>
            <a:r>
              <a:rPr lang="fr-FR" altLang="ko-KR" sz="1400" dirty="0" err="1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</a:t>
            </a:r>
            <a:r>
              <a:rPr lang="fr-FR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fr-FR" altLang="ko-KR" sz="1400" dirty="0" err="1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multiply</a:t>
            </a:r>
            <a:r>
              <a:rPr lang="fr-FR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  <a:p>
            <a:pPr algn="just" latinLnBrk="1"/>
            <a:r>
              <a:rPr lang="fr-FR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</a:t>
            </a:r>
            <a:r>
              <a:rPr lang="fr-FR" altLang="ko-KR" sz="1400" dirty="0" err="1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</a:t>
            </a:r>
            <a:r>
              <a:rPr lang="fr-FR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fr-FR" altLang="ko-KR" sz="1400" dirty="0" err="1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divide</a:t>
            </a:r>
            <a:r>
              <a:rPr lang="fr-FR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3452446" y="5119944"/>
            <a:ext cx="3253154" cy="671256"/>
          </a:xfrm>
          <a:prstGeom prst="wedgeRectCallout">
            <a:avLst>
              <a:gd name="adj1" fmla="val -78617"/>
              <a:gd name="adj2" fmla="val -591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dirty="0">
                <a:effectLst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 calculator import plus</a:t>
            </a:r>
            <a:endParaRPr lang="ko-KR" sz="1400" dirty="0">
              <a:effectLst/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dirty="0">
                <a:effectLst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 calculator import minus</a:t>
            </a:r>
            <a:endParaRPr lang="ko-KR" sz="1400" dirty="0">
              <a:effectLst/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동일한 코드입니다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calc_tester4.py</a:t>
            </a:r>
          </a:p>
          <a:p>
            <a:pPr lvl="1"/>
            <a:r>
              <a:rPr lang="ko-KR" altLang="ko-KR" sz="1800" dirty="0"/>
              <a:t>와일드카드 </a:t>
            </a:r>
            <a:r>
              <a:rPr lang="en-US" altLang="ko-KR" sz="1800" dirty="0"/>
              <a:t>*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이용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r>
              <a:rPr lang="ko-KR" altLang="en-US" sz="1800" dirty="0"/>
              <a:t>그러나 </a:t>
            </a:r>
            <a:r>
              <a:rPr lang="en-US" altLang="ko-KR" sz="1800" dirty="0"/>
              <a:t>import *</a:t>
            </a:r>
            <a:r>
              <a:rPr lang="ko-KR" altLang="en-US" sz="1800" dirty="0"/>
              <a:t>와 같은 코드는 </a:t>
            </a:r>
            <a:r>
              <a:rPr lang="ko-KR" altLang="en-US" sz="1800" dirty="0" smtClean="0"/>
              <a:t>지양할 것을 권장</a:t>
            </a:r>
            <a:endParaRPr lang="en-US" altLang="ko-KR" sz="1800" dirty="0" smtClean="0"/>
          </a:p>
          <a:p>
            <a:pPr lvl="1"/>
            <a:r>
              <a:rPr lang="ko-KR" altLang="ko-KR" sz="1800" dirty="0"/>
              <a:t>코드가 복잡해지고 모듈의 수가 많아지면 </a:t>
            </a:r>
            <a:r>
              <a:rPr lang="ko-KR" altLang="ko-KR" sz="1800" dirty="0" smtClean="0"/>
              <a:t>어떤 </a:t>
            </a:r>
            <a:r>
              <a:rPr lang="ko-KR" altLang="ko-KR" sz="1800" dirty="0"/>
              <a:t>모듈 또는 어떤 변수</a:t>
            </a:r>
            <a:r>
              <a:rPr lang="en-US" altLang="ko-KR" sz="1800" dirty="0"/>
              <a:t>, </a:t>
            </a:r>
            <a:r>
              <a:rPr lang="ko-KR" altLang="ko-KR" sz="1800" dirty="0"/>
              <a:t>함수를 불러오고 있는지 파악하기 </a:t>
            </a:r>
            <a:r>
              <a:rPr lang="ko-KR" altLang="en-US" sz="1800" dirty="0" smtClean="0"/>
              <a:t>힘들어짐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코드 가독성을 떨어뜨림</a:t>
            </a:r>
            <a:endParaRPr lang="en-US" altLang="ko-KR" sz="1800" dirty="0" smtClean="0"/>
          </a:p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calc_tester5.py (import </a:t>
            </a:r>
            <a:r>
              <a:rPr lang="ko-KR" altLang="en-US" sz="1800" dirty="0" smtClean="0"/>
              <a:t>모듈 </a:t>
            </a:r>
            <a:r>
              <a:rPr lang="en-US" altLang="ko-KR" sz="1800" dirty="0" smtClean="0"/>
              <a:t>as </a:t>
            </a:r>
            <a:r>
              <a:rPr lang="ko-KR" altLang="en-US" sz="1800" dirty="0" smtClean="0"/>
              <a:t>새이름</a:t>
            </a:r>
            <a:r>
              <a:rPr lang="en-US" altLang="ko-KR" sz="1800" dirty="0" smtClean="0"/>
              <a:t>)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en-US" altLang="ko-KR" dirty="0"/>
              <a:t>- import</a:t>
            </a:r>
            <a:r>
              <a:rPr lang="ko-KR" altLang="en-US" dirty="0"/>
              <a:t>에 대하여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1600200"/>
            <a:ext cx="8077200" cy="138499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 calculator import *</a:t>
            </a:r>
          </a:p>
          <a:p>
            <a:pPr algn="just" latinLnBrk="1"/>
            <a:endParaRPr lang="en-US" altLang="ko-KR" sz="1400" dirty="0"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print(plus(10, 5))</a:t>
            </a:r>
          </a:p>
          <a:p>
            <a:pPr algn="just" latinLnBrk="1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print(minus(10, 5))</a:t>
            </a:r>
          </a:p>
          <a:p>
            <a:pPr algn="just" latinLnBrk="1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print(multiply(10, 5))</a:t>
            </a:r>
          </a:p>
          <a:p>
            <a:pPr algn="just" latinLnBrk="1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print(divide(10, 5))</a:t>
            </a:r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4648200"/>
            <a:ext cx="8077200" cy="138499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import calculator as c</a:t>
            </a:r>
          </a:p>
          <a:p>
            <a:pPr algn="just" latinLnBrk="1"/>
            <a:endParaRPr lang="en-US" altLang="ko-KR" sz="1400" dirty="0"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print(c.plus(10, 5))</a:t>
            </a:r>
          </a:p>
          <a:p>
            <a:pPr algn="just" latinLnBrk="1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print(c.minus(10, 5)) </a:t>
            </a:r>
          </a:p>
          <a:p>
            <a:pPr algn="just" latinLnBrk="1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print(c.multiply(10, 5))</a:t>
            </a:r>
          </a:p>
          <a:p>
            <a:pPr algn="just" latinLnBrk="1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print(c.divide(10, 5))</a:t>
            </a:r>
          </a:p>
        </p:txBody>
      </p:sp>
      <p:sp>
        <p:nvSpPr>
          <p:cNvPr id="14" name="사각형 설명선 13"/>
          <p:cNvSpPr/>
          <p:nvPr/>
        </p:nvSpPr>
        <p:spPr>
          <a:xfrm>
            <a:off x="3733800" y="4648201"/>
            <a:ext cx="3108960" cy="533400"/>
          </a:xfrm>
          <a:prstGeom prst="wedgeRectCallout">
            <a:avLst>
              <a:gd name="adj1" fmla="val -74304"/>
              <a:gd name="adj2" fmla="val -192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calculator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모듈을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라는 이름으로 불러옵니다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3209925" y="5429250"/>
            <a:ext cx="3108960" cy="476250"/>
          </a:xfrm>
          <a:prstGeom prst="wedgeRectCallout">
            <a:avLst>
              <a:gd name="adj1" fmla="val -64217"/>
              <a:gd name="adj2" fmla="val -10386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calculator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라는 이름 대신 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함수 이름에 접근합니다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import</a:t>
            </a:r>
            <a:r>
              <a:rPr lang="ko-KR" altLang="en-US" dirty="0" smtClean="0"/>
              <a:t>문을 실행할 때 파이썬이 모듈 파일을 찾는 순서</a:t>
            </a:r>
            <a:endParaRPr lang="en-US" altLang="ko-KR" dirty="0" smtClean="0"/>
          </a:p>
          <a:p>
            <a:pPr marL="814387" lvl="1" indent="-457200">
              <a:buFont typeface="+mj-lt"/>
              <a:buAutoNum type="arabicParenR"/>
            </a:pPr>
            <a:r>
              <a:rPr lang="ko-KR" altLang="ko-KR" dirty="0"/>
              <a:t>파이썬 인터프리터 내장</a:t>
            </a:r>
            <a:r>
              <a:rPr lang="en-US" altLang="ko-KR" dirty="0"/>
              <a:t>(Built-</a:t>
            </a:r>
            <a:r>
              <a:rPr lang="en-US" altLang="ko-KR" b="1" dirty="0"/>
              <a:t>In</a:t>
            </a:r>
            <a:r>
              <a:rPr lang="en-US" altLang="ko-KR" dirty="0"/>
              <a:t>) </a:t>
            </a:r>
            <a:r>
              <a:rPr lang="ko-KR" altLang="ko-KR" dirty="0"/>
              <a:t>모듈</a:t>
            </a:r>
          </a:p>
          <a:p>
            <a:pPr marL="814387" lvl="1" indent="-457200">
              <a:buFont typeface="+mj-lt"/>
              <a:buAutoNum type="arabicParenR"/>
            </a:pPr>
            <a:r>
              <a:rPr lang="en-US" altLang="ko-KR" dirty="0"/>
              <a:t>sys.path</a:t>
            </a:r>
            <a:r>
              <a:rPr lang="ko-KR" altLang="ko-KR" dirty="0"/>
              <a:t>에 정의되어 있는 디렉토리</a:t>
            </a:r>
          </a:p>
          <a:p>
            <a:r>
              <a:rPr lang="en-US" altLang="ko-KR" dirty="0" smtClean="0"/>
              <a:t>sys.builtin_module_names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출력하면 파이썬에 내장되어 있는 모듈의 목록을 볼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import</a:t>
            </a:r>
            <a:r>
              <a:rPr lang="ko-KR" altLang="en-US" dirty="0" smtClean="0"/>
              <a:t>문이 실행되면 파이썬은 가장 먼저 이 목록을 확인함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-</a:t>
            </a:r>
            <a:r>
              <a:rPr lang="ko-KR" altLang="ko-KR" dirty="0" smtClean="0"/>
              <a:t>모듈을 </a:t>
            </a:r>
            <a:r>
              <a:rPr lang="ko-KR" altLang="ko-KR" dirty="0"/>
              <a:t>찾아서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3657600"/>
            <a:ext cx="8077200" cy="280076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b="1" dirty="0"/>
              <a:t>import</a:t>
            </a:r>
            <a:r>
              <a:rPr lang="en-US" altLang="ko-KR" sz="1600" dirty="0"/>
              <a:t> sys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&gt;&gt;&gt; print(sys.builtin_module_names)</a:t>
            </a:r>
            <a:endParaRPr lang="ko-KR" altLang="ko-KR" sz="1600" dirty="0"/>
          </a:p>
          <a:p>
            <a:r>
              <a:rPr lang="en-US" altLang="ko-KR" sz="1600" dirty="0"/>
              <a:t>('_ast', '_bisect', '_codecs', '_codecs_cn', '_codecs_hk', '_codecs_iso2022', '_codecs_jp', '_codecs_kr', '_codecs_tw', '_collections', '_csv', '_datetime', '_functools', '_heapq', '_imp', '_io', '_json', '_locale', '_lsprof', '_md5', '_multibytecodec', '_opcode', '_operator', '_pickle', '_random', '_sha1', '_sha256', '_sha512', '_sre', '_stat', '_string', '_struct', '_symtable', '_thread', '_tracemalloc', '_warnings', '_weakref', '_winapi', 'array', 'atexit', 'audioop', 'binascii', 'builtins', 'cmath', 'errno', 'faulthandler', 'gc', 'itertools', 'marshal', 'math', 'mmap', 'msvcrt', 'nt', 'parser', 'signal', 'sys', 'time', 'winreg', 'xxsubtype', 'zipimport', 'zlib')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7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17381</TotalTime>
  <Words>3173</Words>
  <Application>Microsoft Office PowerPoint</Application>
  <PresentationFormat>화면 슬라이드 쇼(4:3)</PresentationFormat>
  <Paragraphs>631</Paragraphs>
  <Slides>45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7" baseType="lpstr">
      <vt:lpstr>굴림</vt:lpstr>
      <vt:lpstr>Arial</vt:lpstr>
      <vt:lpstr>HY견고딕</vt:lpstr>
      <vt:lpstr>Times New Roman</vt:lpstr>
      <vt:lpstr>돋움</vt:lpstr>
      <vt:lpstr>Wingdings</vt:lpstr>
      <vt:lpstr>HY헤드라인M</vt:lpstr>
      <vt:lpstr>돋움체</vt:lpstr>
      <vt:lpstr>굴림체</vt:lpstr>
      <vt:lpstr>맑은 고딕</vt:lpstr>
      <vt:lpstr>나눔고딕</vt:lpstr>
      <vt:lpstr>2_디자인 사용자 지정</vt:lpstr>
      <vt:lpstr>Module &amp; Package</vt:lpstr>
      <vt:lpstr>PowerPoint 프레젠테이션</vt:lpstr>
      <vt:lpstr>모듈</vt:lpstr>
      <vt:lpstr>모듈 - 두 개의 소스 파일로 만드는 하나의 프로그램 예제</vt:lpstr>
      <vt:lpstr>모듈 - 두 개의 소스 파일로 만드는 하나의 프로그램 예제</vt:lpstr>
      <vt:lpstr>모듈 - import에 대하여</vt:lpstr>
      <vt:lpstr>모듈 - import에 대하여</vt:lpstr>
      <vt:lpstr>모듈 - import에 대하여</vt:lpstr>
      <vt:lpstr>모듈-모듈을 찾아서</vt:lpstr>
      <vt:lpstr>모듈-모듈을 찾아서</vt:lpstr>
      <vt:lpstr>모듈-메인 모듈과 하위 모듈</vt:lpstr>
      <vt:lpstr>모듈-메인 모듈과 하위 모듈</vt:lpstr>
      <vt:lpstr>모듈-메인 모듈과 하위 모듈</vt:lpstr>
      <vt:lpstr>패키지</vt:lpstr>
      <vt:lpstr>패키지</vt:lpstr>
      <vt:lpstr>패키지 - __init__.py에 대하여</vt:lpstr>
      <vt:lpstr>패키지 - __init__.py에 대하여</vt:lpstr>
      <vt:lpstr>패키지 - site-packages에 대하여</vt:lpstr>
      <vt:lpstr>패키지 - site-packages에 대하여</vt:lpstr>
      <vt:lpstr>모듈과 패키지의 개념</vt:lpstr>
      <vt:lpstr>모듈</vt:lpstr>
      <vt:lpstr>모듈</vt:lpstr>
      <vt:lpstr>모듈</vt:lpstr>
      <vt:lpstr>모듈 </vt:lpstr>
      <vt:lpstr>모듈 </vt:lpstr>
      <vt:lpstr>모듈</vt:lpstr>
      <vt:lpstr>모듈 작성 연습(PC방 관리 프로그램)</vt:lpstr>
      <vt:lpstr>모듈 작성 연습(PC방 관리 프로그램)</vt:lpstr>
      <vt:lpstr>모듈 작성 연습(PC방 관리 프로그램)</vt:lpstr>
      <vt:lpstr>모듈 작성 연습(PC방 관리 프로그램)</vt:lpstr>
      <vt:lpstr>모듈 작성 연습(PC방 관리 프로그램)</vt:lpstr>
      <vt:lpstr>모듈 작성 연습(PC방 관리 프로그램)</vt:lpstr>
      <vt:lpstr>모듈 작성 연습(PC방 관리 프로그램)</vt:lpstr>
      <vt:lpstr>모듈 작성 연습(PC방 관리 프로그램)</vt:lpstr>
      <vt:lpstr>모듈 작성 연습(PC방 관리 프로그램)</vt:lpstr>
      <vt:lpstr>모듈 작성 연습(PC방 관리 프로그램)</vt:lpstr>
      <vt:lpstr>모듈 작성 연습(PC방 관리 프로그램)</vt:lpstr>
      <vt:lpstr>Package</vt:lpstr>
      <vt:lpstr>Package</vt:lpstr>
      <vt:lpstr>Package</vt:lpstr>
      <vt:lpstr>Package</vt:lpstr>
      <vt:lpstr>패키지 활용 연습</vt:lpstr>
      <vt:lpstr>패키지 활용 연습(PC방 관리 프로그램 설명)</vt:lpstr>
      <vt:lpstr>패키지 활용 연습</vt:lpstr>
      <vt:lpstr>패키지 활용 연습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yj</cp:lastModifiedBy>
  <cp:revision>2654</cp:revision>
  <dcterms:created xsi:type="dcterms:W3CDTF">2004-07-21T02:43:03Z</dcterms:created>
  <dcterms:modified xsi:type="dcterms:W3CDTF">2019-08-20T23:56:19Z</dcterms:modified>
</cp:coreProperties>
</file>