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306" r:id="rId4"/>
    <p:sldId id="261" r:id="rId5"/>
    <p:sldId id="307" r:id="rId6"/>
    <p:sldId id="331" r:id="rId7"/>
    <p:sldId id="308" r:id="rId8"/>
    <p:sldId id="264" r:id="rId9"/>
    <p:sldId id="265" r:id="rId10"/>
    <p:sldId id="266" r:id="rId11"/>
    <p:sldId id="335" r:id="rId12"/>
    <p:sldId id="336" r:id="rId13"/>
    <p:sldId id="267" r:id="rId14"/>
    <p:sldId id="268" r:id="rId15"/>
    <p:sldId id="269" r:id="rId16"/>
    <p:sldId id="270" r:id="rId17"/>
    <p:sldId id="271" r:id="rId18"/>
    <p:sldId id="309" r:id="rId19"/>
    <p:sldId id="273" r:id="rId20"/>
    <p:sldId id="310" r:id="rId21"/>
    <p:sldId id="311" r:id="rId22"/>
    <p:sldId id="312" r:id="rId23"/>
    <p:sldId id="313" r:id="rId24"/>
    <p:sldId id="275" r:id="rId25"/>
    <p:sldId id="276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277" r:id="rId34"/>
    <p:sldId id="278" r:id="rId35"/>
    <p:sldId id="279" r:id="rId36"/>
    <p:sldId id="321" r:id="rId37"/>
    <p:sldId id="280" r:id="rId38"/>
    <p:sldId id="281" r:id="rId39"/>
    <p:sldId id="322" r:id="rId40"/>
    <p:sldId id="332" r:id="rId41"/>
    <p:sldId id="323" r:id="rId42"/>
    <p:sldId id="325" r:id="rId43"/>
    <p:sldId id="326" r:id="rId44"/>
    <p:sldId id="327" r:id="rId45"/>
    <p:sldId id="328" r:id="rId46"/>
    <p:sldId id="329" r:id="rId47"/>
    <p:sldId id="333" r:id="rId48"/>
    <p:sldId id="334" r:id="rId49"/>
    <p:sldId id="330" r:id="rId50"/>
    <p:sldId id="305" r:id="rId5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008000"/>
    <a:srgbClr val="FFFFCC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1\comp1.py.ba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comp2.py.ba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comp3.py.ba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1\rect.py.bat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N:\&#45236;%20&#47928;&#49436;\&#54028;&#51060;&#50028;\&#44053;&#51032;&#51088;&#47308;\sources\chap01\spiral.py.ba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lab2.py.ba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lab3.py.ba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ko-KR" altLang="en-US" dirty="0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94" y="475600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문법이 쉬워서 코드를 보면 직관적으로 알 수 있는 부분이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파이썬은</a:t>
            </a:r>
            <a:r>
              <a:rPr lang="ko-KR" altLang="en-US" dirty="0"/>
              <a:t> 다양한 플랫폼에서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라이브러리가 풍부</a:t>
            </a:r>
            <a:endParaRPr lang="en-US" altLang="ko-KR" dirty="0" smtClean="0"/>
          </a:p>
          <a:p>
            <a:r>
              <a:rPr lang="ko-KR" altLang="en-US" dirty="0" smtClean="0"/>
              <a:t>애니메이션이나 </a:t>
            </a:r>
            <a:r>
              <a:rPr lang="ko-KR" altLang="en-US" dirty="0"/>
              <a:t>그래픽을 쉽게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9532" y="2518474"/>
            <a:ext cx="6413935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포도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"]:   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파이썬을</a:t>
            </a:r>
            <a:r>
              <a:rPr lang="ko-KR" altLang="en-US" dirty="0" smtClean="0"/>
              <a:t> 사용하고 있는 기업들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8" y="1802819"/>
            <a:ext cx="72294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파이썬의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3" y="1302284"/>
            <a:ext cx="5010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파이썬을</a:t>
            </a:r>
            <a:r>
              <a:rPr lang="ko-KR" altLang="en-US" dirty="0"/>
              <a:t> 설치하려면 </a:t>
            </a:r>
            <a:r>
              <a:rPr lang="en-US" altLang="ko-KR" dirty="0"/>
              <a:t>http://www.python.org/</a:t>
            </a:r>
            <a:r>
              <a:rPr lang="ko-KR" altLang="en-US" dirty="0"/>
              <a:t>에 접속하여 </a:t>
            </a:r>
            <a:r>
              <a:rPr lang="en-US" altLang="ko-KR" dirty="0"/>
              <a:t>Download </a:t>
            </a:r>
            <a:r>
              <a:rPr lang="ko-KR" altLang="en-US" dirty="0"/>
              <a:t>메뉴에서 </a:t>
            </a:r>
            <a:r>
              <a:rPr lang="en-US" altLang="ko-KR" dirty="0"/>
              <a:t>"Python 3.5.0"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30" y="2582363"/>
            <a:ext cx="6624104" cy="40645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3236" y="4200807"/>
            <a:ext cx="660903" cy="419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001632" y="4597837"/>
            <a:ext cx="253497" cy="3530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반드시 다음을 체크할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2" y="2229011"/>
            <a:ext cx="5838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윈도우의 </a:t>
            </a:r>
            <a:r>
              <a:rPr lang="ko-KR" altLang="en-US" dirty="0"/>
              <a:t>시작 메뉴에서 </a:t>
            </a:r>
            <a:r>
              <a:rPr lang="en-US" altLang="ko-KR" dirty="0"/>
              <a:t>"IDLE" </a:t>
            </a:r>
            <a:r>
              <a:rPr lang="ko-KR" altLang="en-US" dirty="0"/>
              <a:t>프로그램을 찾아서 실행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492545" name="_x409525176" descr="EMB00000c501e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7" y="2477771"/>
            <a:ext cx="7445452" cy="21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ko-KR" altLang="en-US" dirty="0" smtClean="0"/>
              <a:t> 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ko-KR" altLang="en-US" dirty="0"/>
              <a:t> 쉘에서는 </a:t>
            </a:r>
            <a:r>
              <a:rPr lang="en-US" altLang="ko-KR" dirty="0" smtClean="0"/>
              <a:t>&gt;&gt;&gt; </a:t>
            </a:r>
            <a:r>
              <a:rPr lang="ko-KR" altLang="en-US" dirty="0" smtClean="0"/>
              <a:t>뒤에 우리가 </a:t>
            </a:r>
            <a:r>
              <a:rPr lang="ko-KR" altLang="en-US" dirty="0"/>
              <a:t>명령어를 입력하고 </a:t>
            </a:r>
            <a:r>
              <a:rPr lang="ko-KR" altLang="en-US" dirty="0"/>
              <a:t>엔터키를</a:t>
            </a:r>
            <a:r>
              <a:rPr lang="ko-KR" altLang="en-US" dirty="0"/>
              <a:t> 누르면 명령어가 실행되고 실행 결과가 화면에 출력된다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3070193"/>
            <a:ext cx="8108830" cy="253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r>
              <a:rPr lang="ko-KR" altLang="en-US" dirty="0"/>
              <a:t> </a:t>
            </a:r>
            <a:r>
              <a:rPr lang="en-US" altLang="ko-KR" dirty="0" smtClean="0"/>
              <a:t>World!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93569" name="_x409508184" descr="EMB00000c501e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0" y="1931915"/>
            <a:ext cx="8154549" cy="23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ello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1" y="4519943"/>
            <a:ext cx="5222938" cy="21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59061"/>
            <a:ext cx="8848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계산하기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0" y="2258415"/>
            <a:ext cx="7988060" cy="2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컴퓨터에 일을 시키려면 인간이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컴퓨터에게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자세한 명령어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(instruction)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들의 리스트를 주어야 한다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프로그램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(program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컴퓨터가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수행할 명령어를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적어놓은 문서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245060"/>
            <a:ext cx="53435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4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계산하기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8" y="2668617"/>
            <a:ext cx="66008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70" y="2290313"/>
            <a:ext cx="31051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계산하기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5" y="2586037"/>
            <a:ext cx="65817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26" y="2586037"/>
            <a:ext cx="29908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40764"/>
            <a:ext cx="8810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3"/>
            <a:ext cx="8322549" cy="9627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강아지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+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고양이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강아지고양이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 descr="Male Teacher Carto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22436"/>
            <a:ext cx="3668245" cy="2618471"/>
          </a:xfrm>
          <a:prstGeom prst="rect">
            <a:avLst/>
          </a:prstGeom>
        </p:spPr>
      </p:pic>
      <p:pic>
        <p:nvPicPr>
          <p:cNvPr id="7" name="그림 6" descr="Student asking question by pietlu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9" y="4397895"/>
            <a:ext cx="1422238" cy="1879609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722268" y="3107184"/>
            <a:ext cx="1961965" cy="1056443"/>
          </a:xfrm>
          <a:prstGeom prst="wedgeRoundRectCallout">
            <a:avLst>
              <a:gd name="adj1" fmla="val 25321"/>
              <a:gd name="adj2" fmla="val 77626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문자열은 어떻게 구별하나요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27618" y="2578962"/>
            <a:ext cx="1961965" cy="1056443"/>
          </a:xfrm>
          <a:prstGeom prst="wedgeRoundRectCallout">
            <a:avLst>
              <a:gd name="adj1" fmla="val -25358"/>
              <a:gd name="adj2" fmla="val 79307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따옴표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(“…”)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붙으면 문자열입니다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6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큰따옴표</a:t>
            </a:r>
            <a:r>
              <a:rPr lang="en-US" altLang="ko-KR" dirty="0"/>
              <a:t>("...")</a:t>
            </a:r>
            <a:r>
              <a:rPr lang="ko-KR" altLang="en-US" dirty="0"/>
              <a:t>나 작은따옴표</a:t>
            </a:r>
            <a:r>
              <a:rPr lang="en-US" altLang="ko-KR" dirty="0"/>
              <a:t>('...') </a:t>
            </a:r>
            <a:r>
              <a:rPr lang="ko-KR" altLang="en-US" dirty="0"/>
              <a:t>안에 들어 </a:t>
            </a:r>
            <a:r>
              <a:rPr lang="ko-KR" altLang="en-US" dirty="0" smtClean="0"/>
              <a:t>있는 텍스트 데이터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반드시 따옴표가 있어야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739487"/>
            <a:ext cx="62579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037" y="4827722"/>
            <a:ext cx="47532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&gt;&gt;&gt; print(Hello World!)</a:t>
            </a:r>
            <a:endParaRPr lang="en-US" altLang="ko-KR" sz="2400" dirty="0"/>
          </a:p>
          <a:p>
            <a:r>
              <a:rPr lang="en-US" altLang="ko-KR" sz="2400" i="1" dirty="0"/>
              <a:t>	</a:t>
            </a:r>
            <a:r>
              <a:rPr lang="en-US" altLang="ko-KR" sz="2400" i="1" dirty="0">
                <a:solidFill>
                  <a:srgbClr val="FF0000"/>
                </a:solidFill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</a:rPr>
              <a:t>: invalid syntax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개의 값들을 </a:t>
            </a:r>
            <a:r>
              <a:rPr lang="ko-KR" altLang="en-US" dirty="0" smtClean="0"/>
              <a:t>화면에 </a:t>
            </a:r>
            <a:r>
              <a:rPr lang="ko-KR" altLang="en-US" dirty="0"/>
              <a:t>차례대로 출력할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2*7, 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숫자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14243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print("100" + "200")</a:t>
            </a:r>
          </a:p>
          <a:p>
            <a:r>
              <a:rPr lang="en-US" altLang="ko-KR" sz="2000" i="1" dirty="0"/>
              <a:t>100200</a:t>
            </a:r>
          </a:p>
          <a:p>
            <a:r>
              <a:rPr lang="en-US" altLang="ko-KR" sz="2000" i="1" dirty="0"/>
              <a:t>&gt;&gt;&gt;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3317778"/>
            <a:ext cx="8322549" cy="906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print(100 + 200)</a:t>
            </a:r>
          </a:p>
          <a:p>
            <a:r>
              <a:rPr lang="en-US" altLang="ko-KR" sz="2000" i="1" dirty="0"/>
              <a:t>300</a:t>
            </a:r>
          </a:p>
          <a:p>
            <a:r>
              <a:rPr lang="en-US" altLang="ko-KR" sz="2000" i="1" dirty="0"/>
              <a:t>&gt;&gt;&gt;</a:t>
            </a:r>
          </a:p>
        </p:txBody>
      </p:sp>
      <p:pic>
        <p:nvPicPr>
          <p:cNvPr id="6" name="그림 5" descr="Male Teacher Carto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22436"/>
            <a:ext cx="3668245" cy="2618471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4627618" y="2578962"/>
            <a:ext cx="1961965" cy="1056443"/>
          </a:xfrm>
          <a:prstGeom prst="wedgeRoundRectCallout">
            <a:avLst>
              <a:gd name="adj1" fmla="val -25358"/>
              <a:gd name="adj2" fmla="val 79307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따옴표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(“…”)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붙으면 문자열입니다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반복하기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2"/>
            <a:ext cx="8322549" cy="1566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* 20)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 descr="Male Teacher Carto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22436"/>
            <a:ext cx="3668245" cy="2618471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2808687" y="3230812"/>
            <a:ext cx="1961965" cy="1056443"/>
          </a:xfrm>
          <a:prstGeom prst="wedgeRoundRectCallout">
            <a:avLst>
              <a:gd name="adj1" fmla="val 59087"/>
              <a:gd name="adj2" fmla="val 69023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반복을 의미하기도 합니다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6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터틀</a:t>
            </a:r>
            <a:r>
              <a:rPr lang="ko-KR" altLang="en-US" dirty="0" smtClean="0"/>
              <a:t> 그래픽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터틀</a:t>
            </a:r>
            <a:r>
              <a:rPr lang="ko-KR" altLang="en-US" dirty="0"/>
              <a:t> 그래픽은 화면에서 거북이를 이용하여서 그림을 그리는 기능이다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73" y="2588823"/>
            <a:ext cx="7182749" cy="286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터틀</a:t>
            </a:r>
            <a:r>
              <a:rPr lang="ko-KR" altLang="en-US" dirty="0" smtClean="0"/>
              <a:t> 그래픽 시작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</a:t>
            </a:r>
            <a:r>
              <a:rPr lang="ko-KR" altLang="en-US" dirty="0"/>
              <a:t> 쉘에서 다음과 같이 입력하여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" y="2122881"/>
            <a:ext cx="8934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프로그램은 </a:t>
            </a:r>
            <a:r>
              <a:rPr lang="ko-KR" altLang="en-US" b="1" dirty="0"/>
              <a:t>‘프로그래밍 </a:t>
            </a:r>
            <a:r>
              <a:rPr lang="ko-KR" altLang="en-US" b="1" dirty="0"/>
              <a:t>언어’</a:t>
            </a:r>
            <a:r>
              <a:rPr lang="ko-KR" altLang="en-US" dirty="0"/>
              <a:t>로</a:t>
            </a:r>
            <a:r>
              <a:rPr lang="ko-KR" altLang="en-US" dirty="0"/>
              <a:t> 작성된다</a:t>
            </a:r>
            <a:r>
              <a:rPr lang="en-US" altLang="ko-KR" dirty="0"/>
              <a:t>. </a:t>
            </a:r>
            <a:r>
              <a:rPr lang="ko-KR" altLang="en-US" dirty="0"/>
              <a:t>프로그램을 만드는 사람을 </a:t>
            </a:r>
            <a:r>
              <a:rPr lang="ko-KR" altLang="en-US" b="1" dirty="0"/>
              <a:t>‘</a:t>
            </a:r>
            <a:r>
              <a:rPr lang="ko-KR" altLang="en-US" b="1" dirty="0"/>
              <a:t>프로그래머‘</a:t>
            </a:r>
            <a:r>
              <a:rPr lang="ko-KR" altLang="en-US" dirty="0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35" y="2968925"/>
            <a:ext cx="6057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t.forward</a:t>
            </a:r>
            <a:r>
              <a:rPr lang="en-US" altLang="ko-KR" dirty="0" smtClean="0"/>
              <a:t>(100)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" y="2189687"/>
            <a:ext cx="8782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2951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import turtle</a:t>
            </a:r>
          </a:p>
          <a:p>
            <a:r>
              <a:rPr lang="en-US" altLang="ko-KR" sz="2000" i="1" dirty="0"/>
              <a:t>&gt;&gt;&gt; t = </a:t>
            </a:r>
            <a:r>
              <a:rPr lang="en-US" altLang="ko-KR" sz="2000" i="1" dirty="0"/>
              <a:t>turtle.Pen</a:t>
            </a:r>
            <a:r>
              <a:rPr lang="en-US" altLang="ko-KR" sz="2000" i="1" dirty="0"/>
              <a:t>()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t.right</a:t>
            </a:r>
            <a:r>
              <a:rPr lang="en-US" altLang="ko-KR" sz="2000" i="1" dirty="0"/>
              <a:t>(90)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t.right</a:t>
            </a:r>
            <a:r>
              <a:rPr lang="en-US" altLang="ko-KR" sz="2000" i="1" dirty="0"/>
              <a:t>(90)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t.right</a:t>
            </a:r>
            <a:r>
              <a:rPr lang="en-US" altLang="ko-KR" sz="2000" i="1" dirty="0"/>
              <a:t>(90)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</p:txBody>
      </p:sp>
      <p:pic>
        <p:nvPicPr>
          <p:cNvPr id="4097" name="_x483626728" descr="EMB00001e603e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3" t="48871" r="36649" b="21764"/>
          <a:stretch>
            <a:fillRect/>
          </a:stretch>
        </p:blipFill>
        <p:spPr bwMode="auto">
          <a:xfrm>
            <a:off x="4448421" y="1946082"/>
            <a:ext cx="3106476" cy="23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5" y="1460052"/>
            <a:ext cx="8829675" cy="1381125"/>
          </a:xfrm>
          <a:prstGeom prst="rect">
            <a:avLst/>
          </a:prstGeom>
        </p:spPr>
      </p:pic>
      <p:sp>
        <p:nvSpPr>
          <p:cNvPr id="5" name="육각형 4"/>
          <p:cNvSpPr/>
          <p:nvPr/>
        </p:nvSpPr>
        <p:spPr>
          <a:xfrm>
            <a:off x="2970416" y="3182513"/>
            <a:ext cx="2379215" cy="20510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1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모드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05828" y="1801291"/>
            <a:ext cx="8229600" cy="4526280"/>
          </a:xfrm>
        </p:spPr>
        <p:txBody>
          <a:bodyPr/>
          <a:lstStyle/>
          <a:p>
            <a:r>
              <a:rPr lang="ko-KR" altLang="en-US" dirty="0" smtClean="0"/>
              <a:t>코드가 </a:t>
            </a:r>
            <a:r>
              <a:rPr lang="ko-KR" altLang="en-US" dirty="0"/>
              <a:t>복잡해지면 </a:t>
            </a:r>
            <a:r>
              <a:rPr lang="ko-KR" altLang="en-US" dirty="0" smtClean="0"/>
              <a:t>인터프리트</a:t>
            </a:r>
            <a:r>
              <a:rPr lang="ko-KR" altLang="en-US" dirty="0" smtClean="0"/>
              <a:t> 모드는 번거롭다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3074" name="Picture 2" descr="Image result for complex python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15" y="3588803"/>
            <a:ext cx="2781300" cy="2076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gram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35" y="3994936"/>
            <a:ext cx="1999740" cy="16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995880" y="2938604"/>
            <a:ext cx="3051018" cy="751438"/>
          </a:xfrm>
          <a:prstGeom prst="wedgeRectCallout">
            <a:avLst>
              <a:gd name="adj1" fmla="val 22787"/>
              <a:gd name="adj2" fmla="val 673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이걸 한 줄씩 입력하라고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에디터를 이용하여 명령어들을 파일에 저장한 후에 파일을 읽어서 명령어들을 하나씩 실행하는 방법이 있다</a:t>
            </a:r>
            <a:r>
              <a:rPr lang="en-US" altLang="ko-KR" dirty="0"/>
              <a:t>. </a:t>
            </a:r>
            <a:r>
              <a:rPr lang="ko-KR" altLang="en-US" dirty="0"/>
              <a:t>명령어들이 저장된 파일을 </a:t>
            </a:r>
            <a:r>
              <a:rPr lang="ko-KR" altLang="en-US" b="1" dirty="0"/>
              <a:t>소스 파일</a:t>
            </a:r>
            <a:r>
              <a:rPr lang="en-US" altLang="ko-KR" b="1" dirty="0"/>
              <a:t>(source file)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" y="3437810"/>
            <a:ext cx="7628912" cy="208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작성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중에서 </a:t>
            </a:r>
            <a:r>
              <a:rPr lang="en-US" altLang="ko-KR" dirty="0"/>
              <a:t>[File] </a:t>
            </a:r>
            <a:r>
              <a:rPr lang="en-US" altLang="ko-KR" dirty="0" smtClean="0"/>
              <a:t>-&gt; </a:t>
            </a:r>
            <a:r>
              <a:rPr lang="en-US" altLang="ko-KR" dirty="0"/>
              <a:t>[New File]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657845"/>
            <a:ext cx="7515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저장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에디터의 </a:t>
            </a:r>
            <a:r>
              <a:rPr lang="en-US" altLang="ko-KR" dirty="0"/>
              <a:t>[File]-&gt;[Save] </a:t>
            </a:r>
            <a:r>
              <a:rPr lang="ko-KR" altLang="en-US" dirty="0"/>
              <a:t>메뉴를 선택하여 코드를 파일로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0" y="2632315"/>
            <a:ext cx="7962181" cy="233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실행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</a:t>
            </a:r>
            <a:r>
              <a:rPr lang="ko-KR" altLang="en-US" dirty="0" smtClean="0"/>
              <a:t>중에서 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en-US" altLang="ko-KR" dirty="0" smtClean="0"/>
              <a:t>Run]-&gt;[</a:t>
            </a:r>
            <a:r>
              <a:rPr lang="en-US" altLang="ko-KR" dirty="0"/>
              <a:t>Run Module]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" y="2603560"/>
            <a:ext cx="87058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다시 열기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의 </a:t>
            </a:r>
            <a:r>
              <a:rPr lang="en-US" altLang="ko-KR" dirty="0"/>
              <a:t>[File]-&gt;[Open] </a:t>
            </a:r>
            <a:r>
              <a:rPr lang="ko-KR" altLang="en-US" dirty="0"/>
              <a:t>메뉴를 선택한다</a:t>
            </a:r>
            <a:r>
              <a:rPr lang="en-US" altLang="ko-KR" dirty="0"/>
              <a:t>. </a:t>
            </a:r>
            <a:r>
              <a:rPr lang="ko-KR" altLang="en-US" dirty="0"/>
              <a:t>우리가 저장하였던 폴더로 가서 원하는 파일을 선택한다</a:t>
            </a:r>
            <a:r>
              <a:rPr lang="en-US" altLang="ko-KR" dirty="0"/>
              <a:t>. </a:t>
            </a:r>
            <a:r>
              <a:rPr lang="ko-KR" altLang="en-US" dirty="0"/>
              <a:t>텍스트 에디터가 나오고 우리가 입력하였던 소스가 다시 보일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2" y="3118090"/>
            <a:ext cx="87534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문법적인 </a:t>
            </a:r>
            <a:r>
              <a:rPr lang="ko-KR" altLang="en-US" dirty="0" smtClean="0">
                <a:effectLst/>
              </a:rPr>
              <a:t>오류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24097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pront</a:t>
            </a:r>
            <a:r>
              <a:rPr lang="en-US" altLang="ko-KR" sz="2000" i="1" dirty="0"/>
              <a:t>("Hello World")</a:t>
            </a:r>
          </a:p>
          <a:p>
            <a:r>
              <a:rPr lang="en-US" altLang="ko-KR" sz="2000" i="1" dirty="0">
                <a:solidFill>
                  <a:srgbClr val="FF0000"/>
                </a:solidFill>
              </a:rPr>
              <a:t>SyntaxError</a:t>
            </a:r>
            <a:r>
              <a:rPr lang="en-US" altLang="ko-KR" sz="2000" i="1" dirty="0">
                <a:solidFill>
                  <a:srgbClr val="FF0000"/>
                </a:solidFill>
              </a:rPr>
              <a:t>: invalid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altLang="ko-KR" sz="2000" i="1" dirty="0" smtClean="0"/>
          </a:p>
          <a:p>
            <a:r>
              <a:rPr lang="en-US" altLang="ko-KR" sz="2000" i="1" dirty="0"/>
              <a:t>&gt;&gt;&gt; 1 +</a:t>
            </a:r>
          </a:p>
          <a:p>
            <a:r>
              <a:rPr lang="en-US" altLang="ko-KR" sz="2000" i="1" dirty="0">
                <a:solidFill>
                  <a:srgbClr val="FF0000"/>
                </a:solidFill>
              </a:rPr>
              <a:t>SyntaxError</a:t>
            </a:r>
            <a:r>
              <a:rPr lang="en-US" altLang="ko-KR" sz="2000" i="1" dirty="0">
                <a:solidFill>
                  <a:srgbClr val="FF0000"/>
                </a:solidFill>
              </a:rPr>
              <a:t>: invalid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altLang="ko-KR" sz="2000" i="1" dirty="0"/>
          </a:p>
          <a:p>
            <a:r>
              <a:rPr lang="en-US" altLang="ko-KR" sz="2000" i="1" dirty="0"/>
              <a:t>&gt;&gt;&gt; 3 +* 2</a:t>
            </a:r>
          </a:p>
          <a:p>
            <a:r>
              <a:rPr lang="en-US" altLang="ko-KR" sz="2000" i="1" dirty="0">
                <a:solidFill>
                  <a:srgbClr val="FF0000"/>
                </a:solidFill>
              </a:rPr>
              <a:t>SyntaxError</a:t>
            </a:r>
            <a:r>
              <a:rPr lang="en-US" altLang="ko-KR" sz="2000" i="1" dirty="0">
                <a:solidFill>
                  <a:srgbClr val="FF0000"/>
                </a:solidFill>
              </a:rPr>
              <a:t>: invalid syntax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46" y="4196647"/>
            <a:ext cx="3876495" cy="196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컴퓨터는 사람의 언어를 이해할 수 없다</a:t>
            </a:r>
            <a:r>
              <a:rPr lang="en-US" altLang="ko-KR" dirty="0" smtClean="0"/>
              <a:t>!</a:t>
            </a:r>
          </a:p>
          <a:p>
            <a:r>
              <a:rPr lang="ko-KR" altLang="en-US" dirty="0"/>
              <a:t>’프로그래밍 </a:t>
            </a:r>
            <a:r>
              <a:rPr lang="ko-KR" altLang="en-US" dirty="0"/>
              <a:t>언어‘는</a:t>
            </a:r>
            <a:r>
              <a:rPr lang="ko-KR" altLang="en-US" dirty="0"/>
              <a:t> 컴퓨터가 이해하는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5" y="2806731"/>
            <a:ext cx="4229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19" y="2737720"/>
            <a:ext cx="3105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실행시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3" y="1476100"/>
            <a:ext cx="8322549" cy="13188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프로그래밍 공부를 즐기셨으면 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 + 3)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3" y="3163492"/>
            <a:ext cx="8322549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 RESTART: D:\s.py =========================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프로그래밍 공부를 즐기셨으면 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Traceback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 "D:\s.py", line 3, in &lt;module&gt;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 + 3)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TypeError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Can’t convert '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object to 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implicitly</a:t>
            </a:r>
            <a:endParaRPr lang="ko-KR" altLang="en-US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설명선 2 1"/>
          <p:cNvSpPr/>
          <p:nvPr/>
        </p:nvSpPr>
        <p:spPr>
          <a:xfrm>
            <a:off x="4627617" y="2479262"/>
            <a:ext cx="3829616" cy="624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384"/>
              <a:gd name="adj6" fmla="val -55414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 </a:t>
            </a:r>
            <a:r>
              <a:rPr lang="en-US" altLang="ko-KR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 3)</a:t>
            </a:r>
            <a:r>
              <a:rPr lang="ko-KR" alt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</a:t>
            </a:r>
            <a:r>
              <a:rPr lang="en-US" altLang="ko-KR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파이썬으로</a:t>
            </a:r>
            <a:r>
              <a:rPr lang="ko-KR" altLang="en-US" dirty="0">
                <a:effectLst/>
              </a:rPr>
              <a:t> 무엇을 만들 수 있을까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아래의 소스를 입력하고 실행해보자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156605"/>
            <a:ext cx="8322549" cy="45116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import turtle</a:t>
            </a:r>
          </a:p>
          <a:p>
            <a:r>
              <a:rPr lang="en-US" altLang="ko-KR" sz="2000" i="1" dirty="0" smtClean="0"/>
              <a:t>colors </a:t>
            </a:r>
            <a:r>
              <a:rPr lang="en-US" altLang="ko-KR" sz="2000" i="1" dirty="0"/>
              <a:t>= ["red", "purple", "blue", "green", "yellow", "orange" ]</a:t>
            </a:r>
          </a:p>
          <a:p>
            <a:r>
              <a:rPr lang="en-US" altLang="ko-KR" sz="2000" i="1" dirty="0"/>
              <a:t>t = </a:t>
            </a:r>
            <a:r>
              <a:rPr lang="en-US" altLang="ko-KR" sz="2000" i="1" dirty="0"/>
              <a:t>turtle.Turtle</a:t>
            </a:r>
            <a:r>
              <a:rPr lang="en-US" altLang="ko-KR" sz="2000" i="1" dirty="0"/>
              <a:t>()</a:t>
            </a:r>
          </a:p>
          <a:p>
            <a:endParaRPr lang="en-US" altLang="ko-KR" sz="2000" i="1" dirty="0"/>
          </a:p>
          <a:p>
            <a:r>
              <a:rPr lang="en-US" altLang="ko-KR" sz="2000" i="1" dirty="0"/>
              <a:t>turtle.bgcolor</a:t>
            </a:r>
            <a:r>
              <a:rPr lang="en-US" altLang="ko-KR" sz="2000" i="1" dirty="0"/>
              <a:t>("black")</a:t>
            </a:r>
          </a:p>
          <a:p>
            <a:r>
              <a:rPr lang="en-US" altLang="ko-KR" sz="2000" i="1" dirty="0"/>
              <a:t>t.speed</a:t>
            </a:r>
            <a:r>
              <a:rPr lang="en-US" altLang="ko-KR" sz="2000" i="1" dirty="0"/>
              <a:t>(0)</a:t>
            </a:r>
          </a:p>
          <a:p>
            <a:r>
              <a:rPr lang="en-US" altLang="ko-KR" sz="2000" i="1" dirty="0"/>
              <a:t>t.width</a:t>
            </a:r>
            <a:r>
              <a:rPr lang="en-US" altLang="ko-KR" sz="2000" i="1" dirty="0"/>
              <a:t>(3)</a:t>
            </a:r>
          </a:p>
          <a:p>
            <a:r>
              <a:rPr lang="en-US" altLang="ko-KR" sz="2000" i="1" dirty="0"/>
              <a:t>length = 10	</a:t>
            </a:r>
          </a:p>
          <a:p>
            <a:endParaRPr lang="en-US" altLang="ko-KR" sz="2000" i="1" dirty="0"/>
          </a:p>
          <a:p>
            <a:r>
              <a:rPr lang="en-US" altLang="ko-KR" sz="2000" i="1" dirty="0"/>
              <a:t>while length &lt; 500:	</a:t>
            </a:r>
          </a:p>
          <a:p>
            <a:r>
              <a:rPr lang="en-US" altLang="ko-KR" sz="2000" i="1" dirty="0"/>
              <a:t>   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(length)			</a:t>
            </a:r>
          </a:p>
          <a:p>
            <a:r>
              <a:rPr lang="en-US" altLang="ko-KR" sz="2000" i="1" dirty="0"/>
              <a:t>    </a:t>
            </a:r>
            <a:r>
              <a:rPr lang="en-US" altLang="ko-KR" sz="2000" i="1" dirty="0"/>
              <a:t>t.pencolor</a:t>
            </a:r>
            <a:r>
              <a:rPr lang="en-US" altLang="ko-KR" sz="2000" i="1" dirty="0"/>
              <a:t>(colors[length%6])	</a:t>
            </a:r>
          </a:p>
          <a:p>
            <a:r>
              <a:rPr lang="en-US" altLang="ko-KR" sz="2000" i="1" dirty="0"/>
              <a:t>    </a:t>
            </a:r>
            <a:r>
              <a:rPr lang="en-US" altLang="ko-KR" sz="2000" i="1" dirty="0"/>
              <a:t>t.right</a:t>
            </a:r>
            <a:r>
              <a:rPr lang="en-US" altLang="ko-KR" sz="2000" i="1" dirty="0"/>
              <a:t> (89)			</a:t>
            </a:r>
          </a:p>
          <a:p>
            <a:r>
              <a:rPr lang="en-US" altLang="ko-KR" sz="2000" i="1" dirty="0"/>
              <a:t>    length += 5		</a:t>
            </a:r>
          </a:p>
        </p:txBody>
      </p:sp>
      <p:pic>
        <p:nvPicPr>
          <p:cNvPr id="6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9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2799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5361" name="_x276860984" descr="EMB000053906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1" y="1414732"/>
            <a:ext cx="6823958" cy="50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print() </a:t>
            </a:r>
            <a:r>
              <a:rPr lang="ko-KR" altLang="en-US" dirty="0">
                <a:effectLst/>
              </a:rPr>
              <a:t>함수 </a:t>
            </a:r>
            <a:r>
              <a:rPr lang="ko-KR" altLang="en-US" dirty="0" smtClean="0">
                <a:effectLst/>
              </a:rPr>
              <a:t>실습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빈칸을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채워본다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36" y="2102078"/>
            <a:ext cx="8322549" cy="34658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</a:p>
          <a:p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9*8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72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0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22549" cy="34658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</a:p>
          <a:p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print("9*8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9*8,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9*8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72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계세요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계세요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터틀</a:t>
            </a:r>
            <a:r>
              <a:rPr lang="ko-KR" altLang="en-US" dirty="0">
                <a:effectLst/>
              </a:rPr>
              <a:t> 그래픽으로 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lang="ko-KR" altLang="en-US" dirty="0" smtClean="0">
                <a:effectLst/>
              </a:rPr>
              <a:t>삼각형을 </a:t>
            </a:r>
            <a:r>
              <a:rPr lang="ko-KR" altLang="en-US" dirty="0">
                <a:effectLst/>
              </a:rPr>
              <a:t>그려보자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터틀</a:t>
            </a:r>
            <a:r>
              <a:rPr lang="ko-KR" altLang="en-US" dirty="0"/>
              <a:t> 그래픽을 이용하여 삼각형을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483623128" descr="EMB00001e603e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05" y="2252164"/>
            <a:ext cx="3966900" cy="31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742" y="153510"/>
            <a:ext cx="1107799" cy="989490"/>
          </a:xfrm>
          <a:prstGeom prst="rect">
            <a:avLst/>
          </a:prstGeom>
        </p:spPr>
      </p:pic>
      <p:pic>
        <p:nvPicPr>
          <p:cNvPr id="6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9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2799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22549" cy="2623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import turtle</a:t>
            </a:r>
          </a:p>
          <a:p>
            <a:r>
              <a:rPr lang="en-US" altLang="ko-KR" sz="2000" i="1" dirty="0"/>
              <a:t>&gt;&gt;&gt; t=</a:t>
            </a:r>
            <a:r>
              <a:rPr lang="en-US" altLang="ko-KR" sz="2000" i="1" dirty="0"/>
              <a:t>turtle.Pen</a:t>
            </a:r>
            <a:r>
              <a:rPr lang="en-US" altLang="ko-KR" sz="2000" i="1" dirty="0"/>
              <a:t>()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t.shape</a:t>
            </a:r>
            <a:r>
              <a:rPr lang="en-US" altLang="ko-KR" sz="2000" i="1" dirty="0"/>
              <a:t>("turtle")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t.left</a:t>
            </a:r>
            <a:r>
              <a:rPr lang="en-US" altLang="ko-KR" sz="2000" i="1" dirty="0"/>
              <a:t>(120)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t.left</a:t>
            </a:r>
            <a:r>
              <a:rPr lang="en-US" altLang="ko-KR" sz="2000" i="1" dirty="0"/>
              <a:t>(120)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/>
              <a:t>t.forward</a:t>
            </a:r>
            <a:r>
              <a:rPr lang="en-US" altLang="ko-KR" sz="2000" i="1" dirty="0"/>
              <a:t>(100)</a:t>
            </a:r>
          </a:p>
        </p:txBody>
      </p:sp>
      <p:pic>
        <p:nvPicPr>
          <p:cNvPr id="5" name="_x483623128" descr="EMB00001e603e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48" y="1914813"/>
            <a:ext cx="2023393" cy="15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터틀</a:t>
            </a:r>
            <a:r>
              <a:rPr lang="ko-KR" altLang="en-US" dirty="0">
                <a:effectLst/>
              </a:rPr>
              <a:t> 그래픽으로 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다각형을 그려보자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터틀</a:t>
            </a:r>
            <a:r>
              <a:rPr lang="ko-KR" altLang="en-US" dirty="0"/>
              <a:t> 그래픽을 이용하여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다각형을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57" y="238835"/>
            <a:ext cx="1107799" cy="989490"/>
          </a:xfrm>
          <a:prstGeom prst="rect">
            <a:avLst/>
          </a:prstGeom>
        </p:spPr>
      </p:pic>
      <p:pic>
        <p:nvPicPr>
          <p:cNvPr id="17409" name="_x276861064" descr="EMB0000539061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73" y="2380352"/>
            <a:ext cx="3754408" cy="344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9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2799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649" y="1540764"/>
            <a:ext cx="8322549" cy="46530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("turtle")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 	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그려진다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ko-KR" altLang="en-US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513" y="1560260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233577"/>
            <a:ext cx="7211683" cy="422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프로그램은 컴퓨터에 내리는 명령으로 이루어지는 작업지시서이다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종류의 프로그래밍 언어가 있고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파이썬도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프로그래밍 언어의 일종이다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파이썬은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http://www.python.org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웹사이트에서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다운로드받아서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설치할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파이썬으로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프로그램을 작성하기 위한 개발 환경이다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sz="20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산술 계산을 하는 연산자에는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화면에 문자열이나 계산 결과를 출력할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스크립트 모드를 사용하면 코드를 파일에 저장하였다가 한꺼번에 실행할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48" y="3931062"/>
            <a:ext cx="2456596" cy="243363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프로그래밍이 어디에 도움이 될까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컴퓨터를 </a:t>
            </a:r>
            <a:r>
              <a:rPr lang="ko-KR" altLang="en-US" dirty="0"/>
              <a:t>여러분 마음대로 제어할 수 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자신이 </a:t>
            </a:r>
            <a:r>
              <a:rPr lang="ko-KR" altLang="en-US" dirty="0"/>
              <a:t>해결해야 하는 일에 딱 맞는 프로그램을 작성할 수 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프로그래밍을 </a:t>
            </a:r>
            <a:r>
              <a:rPr lang="ko-KR" altLang="en-US" dirty="0"/>
              <a:t>하면 더 창의적인 사람이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(?). </a:t>
            </a:r>
            <a:endParaRPr lang="en-US" altLang="ko-KR" dirty="0"/>
          </a:p>
          <a:p>
            <a:r>
              <a:rPr lang="ko-KR" altLang="en-US" dirty="0" smtClean="0"/>
              <a:t>프로그래밍을 </a:t>
            </a:r>
            <a:r>
              <a:rPr lang="ko-KR" altLang="en-US" dirty="0"/>
              <a:t>하면 논리적으로 문제를 해결하는 능력을 배양할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스티브 잡스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1738761"/>
            <a:ext cx="5715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프로그래밍 언어의 </a:t>
            </a:r>
            <a:r>
              <a:rPr lang="ko-KR" altLang="en-US" dirty="0" smtClean="0">
                <a:effectLst/>
              </a:rPr>
              <a:t>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많이 사용되는 </a:t>
            </a:r>
            <a:r>
              <a:rPr lang="ko-KR" altLang="en-US" dirty="0"/>
              <a:t>언어들에는</a:t>
            </a:r>
            <a:r>
              <a:rPr lang="ko-KR" altLang="en-US" dirty="0"/>
              <a:t> ’</a:t>
            </a:r>
            <a:r>
              <a:rPr lang="ko-KR" altLang="en-US" dirty="0"/>
              <a:t>파이썬</a:t>
            </a:r>
            <a:r>
              <a:rPr lang="ko-KR" altLang="en-US" dirty="0"/>
              <a:t>‘</a:t>
            </a:r>
            <a:r>
              <a:rPr lang="en-US" altLang="ko-KR" dirty="0"/>
              <a:t>, ’</a:t>
            </a:r>
            <a:r>
              <a:rPr lang="ko-KR" altLang="en-US" dirty="0"/>
              <a:t>자바‘</a:t>
            </a:r>
            <a:r>
              <a:rPr lang="en-US" altLang="ko-KR" dirty="0"/>
              <a:t>, ’C’, ‘BASIC’ 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61" y="2752910"/>
            <a:ext cx="4248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/>
              <a:t>년에 귀도 반 </a:t>
            </a:r>
            <a:r>
              <a:rPr lang="ko-KR" altLang="en-US" dirty="0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9" y="2692292"/>
            <a:ext cx="24193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생산성이 뛰어나다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초보자한테</a:t>
            </a:r>
            <a:r>
              <a:rPr lang="ko-KR" altLang="en-US" dirty="0" smtClean="0"/>
              <a:t> </a:t>
            </a:r>
            <a:r>
              <a:rPr lang="ko-KR" altLang="en-US" dirty="0"/>
              <a:t>좋은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25432"/>
            <a:ext cx="8591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1649</TotalTime>
  <Words>1036</Words>
  <Application>Microsoft Office PowerPoint</Application>
  <PresentationFormat>화면 슬라이드 쇼(4:3)</PresentationFormat>
  <Paragraphs>222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1장 파이썬 소개</vt:lpstr>
      <vt:lpstr>컴퓨터 프로그램</vt:lpstr>
      <vt:lpstr>프로그래밍 언어</vt:lpstr>
      <vt:lpstr>프로그래밍 언어</vt:lpstr>
      <vt:lpstr>프로그래밍이 어디에 도움이 될까?</vt:lpstr>
      <vt:lpstr>스티브 잡스</vt:lpstr>
      <vt:lpstr>프로그래밍 언어의 종류</vt:lpstr>
      <vt:lpstr>파이썬</vt:lpstr>
      <vt:lpstr>파이썬의 특징</vt:lpstr>
      <vt:lpstr>파이썬의 특징</vt:lpstr>
      <vt:lpstr>파이썬을 사용하고 있는 기업들</vt:lpstr>
      <vt:lpstr>파이썬의 라이브러리</vt:lpstr>
      <vt:lpstr>파이썬 설치하기</vt:lpstr>
      <vt:lpstr>파이썬 설치하기</vt:lpstr>
      <vt:lpstr>파이썬 시작하기</vt:lpstr>
      <vt:lpstr>파이썬 쉘</vt:lpstr>
      <vt:lpstr>Hello World! 출력하기 </vt:lpstr>
      <vt:lpstr>도전문제</vt:lpstr>
      <vt:lpstr>계산하기 #1</vt:lpstr>
      <vt:lpstr>계산하기 #2</vt:lpstr>
      <vt:lpstr>계산하기 #3</vt:lpstr>
      <vt:lpstr>도전문제</vt:lpstr>
      <vt:lpstr>문자열 출력하기</vt:lpstr>
      <vt:lpstr>문자열</vt:lpstr>
      <vt:lpstr>print() 함수 </vt:lpstr>
      <vt:lpstr>문자열과 숫자</vt:lpstr>
      <vt:lpstr>문자열 반복하기</vt:lpstr>
      <vt:lpstr>터틀 그래픽</vt:lpstr>
      <vt:lpstr>터틀 그래픽 시작</vt:lpstr>
      <vt:lpstr>직선 그리기</vt:lpstr>
      <vt:lpstr>사각형 그리기</vt:lpstr>
      <vt:lpstr>도전문제</vt:lpstr>
      <vt:lpstr>스크립트 모드</vt:lpstr>
      <vt:lpstr>소스 파일 작성하기</vt:lpstr>
      <vt:lpstr>IDLE를 이용한 소스 파일 작성</vt:lpstr>
      <vt:lpstr>IDLE를 이용한 소스 파일 저장</vt:lpstr>
      <vt:lpstr>IDLE를 이용한 소스 파일 실행</vt:lpstr>
      <vt:lpstr>소스 파일 다시 열기</vt:lpstr>
      <vt:lpstr>문법적인 오류</vt:lpstr>
      <vt:lpstr>실행시 오류</vt:lpstr>
      <vt:lpstr>파이썬으로 무엇을 만들 수 있을까?</vt:lpstr>
      <vt:lpstr>실행 결과는?</vt:lpstr>
      <vt:lpstr>Lab: print() 함수 실습</vt:lpstr>
      <vt:lpstr>Solution </vt:lpstr>
      <vt:lpstr>Lab: 터틀 그래픽으로  삼각형을 그려보자</vt:lpstr>
      <vt:lpstr>Solution </vt:lpstr>
      <vt:lpstr>Lab: 터틀 그래픽으로 원, 다각형을 그려보자</vt:lpstr>
      <vt:lpstr>Solution </vt:lpstr>
      <vt:lpstr>이번 장에서 배운 것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247</cp:revision>
  <dcterms:created xsi:type="dcterms:W3CDTF">2007-06-29T06:43:39Z</dcterms:created>
  <dcterms:modified xsi:type="dcterms:W3CDTF">2018-07-04T07:16:53Z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