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41"/>
  </p:notesMasterIdLst>
  <p:handoutMasterIdLst>
    <p:handoutMasterId r:id="rId42"/>
  </p:handoutMasterIdLst>
  <p:sldIdLst>
    <p:sldId id="256" r:id="rId2"/>
    <p:sldId id="306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71" r:id="rId14"/>
    <p:sldId id="356" r:id="rId15"/>
    <p:sldId id="372" r:id="rId16"/>
    <p:sldId id="373" r:id="rId17"/>
    <p:sldId id="359" r:id="rId18"/>
    <p:sldId id="360" r:id="rId19"/>
    <p:sldId id="376" r:id="rId20"/>
    <p:sldId id="361" r:id="rId21"/>
    <p:sldId id="362" r:id="rId22"/>
    <p:sldId id="363" r:id="rId23"/>
    <p:sldId id="380" r:id="rId24"/>
    <p:sldId id="381" r:id="rId25"/>
    <p:sldId id="377" r:id="rId26"/>
    <p:sldId id="379" r:id="rId27"/>
    <p:sldId id="378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85" r:id="rId36"/>
    <p:sldId id="382" r:id="rId37"/>
    <p:sldId id="384" r:id="rId38"/>
    <p:sldId id="386" r:id="rId39"/>
    <p:sldId id="375" r:id="rId4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4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384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4898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308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5981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4091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12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829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569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154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706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421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354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ffbot.org/tag/Tkinter.LabelFrame" TargetMode="External"/><Relationship Id="rId2" Type="http://schemas.openxmlformats.org/officeDocument/2006/relationships/hyperlink" Target="http://effbot.org/tag/Tkinter.Toplev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effbot.org/tag/Tkinter.PanedWindow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tkinter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9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압축</a:t>
            </a:r>
            <a:r>
              <a:rPr lang="en-US" altLang="ko-KR" dirty="0"/>
              <a:t>(pack) </a:t>
            </a:r>
            <a:r>
              <a:rPr lang="ko-KR" altLang="en-US" dirty="0"/>
              <a:t>배치 관리자 </a:t>
            </a:r>
            <a:endParaRPr lang="en-US" altLang="ko-KR" dirty="0" smtClean="0"/>
          </a:p>
          <a:p>
            <a:r>
              <a:rPr lang="ko-KR" altLang="en-US" dirty="0" smtClean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 </a:t>
            </a:r>
            <a:endParaRPr lang="en-US" altLang="ko-KR" dirty="0" smtClean="0"/>
          </a:p>
          <a:p>
            <a:r>
              <a:rPr lang="ko-KR" altLang="en-US" dirty="0" smtClean="0"/>
              <a:t>절대</a:t>
            </a:r>
            <a:r>
              <a:rPr lang="en-US" altLang="ko-KR" dirty="0"/>
              <a:t>(place) </a:t>
            </a:r>
            <a:r>
              <a:rPr lang="ko-KR" altLang="en-US" dirty="0"/>
              <a:t>배치 관리자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47" y="2969403"/>
            <a:ext cx="6457488" cy="27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7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격자 배치 관리자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480" y="1575304"/>
            <a:ext cx="8229600" cy="508804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 = Tk()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l1 = Label(window 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l2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l1.grid(row=0, column=0)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l2.grid(row=1, column=0)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e1 = Entry(window)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e2 = Entry(window)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e1.grid(row=0, column=1)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e2.grid(row=1,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b1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b2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b1.grid(row=2, column=0)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b2.grid(row=2,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window.mainloop()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3" name="_x274256984" descr="EMB00002eb008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60" y="3001428"/>
            <a:ext cx="3558483" cy="163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62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838" y="1862110"/>
            <a:ext cx="8229600" cy="257268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 process():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안녕하세요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button = Button(window, text="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클릭하세요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!", command=process)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button.pack()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window.mainloop()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55639"/>
            <a:ext cx="2013029" cy="207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43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56" y="1719173"/>
            <a:ext cx="8422731" cy="26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8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480" y="1004935"/>
            <a:ext cx="8229600" cy="56584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process():</a:t>
            </a: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e2.insert(0, "100")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 = Tk()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l1 = Label(window 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l2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l1.grid(row=0, column=0)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l2.grid(row=1, column=0)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e1 = Entry(window)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e2 = Entry(window)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e1.grid(row=0, column=1)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e2.grid(row=1,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b1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command=process)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b2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b1.grid(row=2, column=0)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b2.grid(row=2,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window.mainloop()</a:t>
            </a:r>
          </a:p>
        </p:txBody>
      </p:sp>
      <p:pic>
        <p:nvPicPr>
          <p:cNvPr id="5122" name="_x274259304" descr="EMB00002eb008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026" y="3381407"/>
            <a:ext cx="3064880" cy="14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74258184" descr="EMB00002eb008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026" y="1782795"/>
            <a:ext cx="3064880" cy="14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6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480" y="298764"/>
            <a:ext cx="8229600" cy="63645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process():</a:t>
            </a: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temperature = float(e1.get()) </a:t>
            </a: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mytemp = (temperature-32)*5/9 </a:t>
            </a: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e2.insert(0, str(mytemp))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 = Tk()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l1 = Label(window 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l2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l1.grid(row=0, column=0)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l2.grid(row=1, column=0)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e1 = Entry(window)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e2 = Entry(window)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e1.grid(row=0, column=1)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e2.grid(row=1,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b1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command=process)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b2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b1.grid(row=2, column=0)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b2.grid(row=2,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window.mainloop()</a:t>
            </a:r>
          </a:p>
        </p:txBody>
      </p:sp>
      <p:pic>
        <p:nvPicPr>
          <p:cNvPr id="6145" name="_x274503296" descr="EMB00002eb008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456" y="2278110"/>
            <a:ext cx="3582635" cy="164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4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480" y="298764"/>
            <a:ext cx="8229600" cy="63645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process():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temperature = float(e1.get())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mytemp = (temperature-32)*5/9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e2.insert(0, str(mytemp))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 = Tk()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 = Label(window , text="</a:t>
            </a:r>
            <a:r>
              <a:rPr lang="ko-KR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font='helvetica 16 italic')</a:t>
            </a: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= Label(window, text="</a:t>
            </a:r>
            <a:r>
              <a:rPr lang="ko-KR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font='helvetica 16 italic')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l1.grid(row=0, column=0)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l2.grid(row=1, column=0)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e1 = Entry(window, bg="yellow", fg="white")</a:t>
            </a: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 = Entry(window, bg="yellow", fg="white")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e1.grid(row=0, column=1)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e2.grid(row=1,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b1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command=process)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b2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b1.grid(row=2, column=0)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b2.grid(row=2,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window.mainloop()</a:t>
            </a:r>
          </a:p>
        </p:txBody>
      </p:sp>
      <p:pic>
        <p:nvPicPr>
          <p:cNvPr id="7169" name="_x441944112" descr="EMB00002eb008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56" y="432837"/>
            <a:ext cx="3526494" cy="188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21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절대 위치 배치 관리자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480" y="1774479"/>
            <a:ext cx="8229600" cy="459916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Tk()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박스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#1", bg="red", fg="white")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w.place(x=0, y=0)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박스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#2", bg="green", fg="black")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w.place(x=20, y=20)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박스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#3", bg="blue", fg="white")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w.place(x=40, y=40)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window.mainloop()</a:t>
            </a:r>
          </a:p>
        </p:txBody>
      </p:sp>
      <p:pic>
        <p:nvPicPr>
          <p:cNvPr id="8195" name="_x274923048" descr="EMB00002eb008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15" y="4361161"/>
            <a:ext cx="3066532" cy="16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1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표시 프로그램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155939"/>
            <a:ext cx="8229600" cy="546680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change_img():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path = inputBox.get()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img = PhotoImage(file = path)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imageLabel.configure(image = img)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imageLabel.image = img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Tk()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photo = PhotoImage(file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=“car.gif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imageLabel = Label(window, image=photo)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imageLabel.pack()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inputBox = Entry(window)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inputBox.pack()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button = Button(window, text='Submit', command=change_img)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button.pack()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window.mainloop()</a:t>
            </a:r>
          </a:p>
        </p:txBody>
      </p:sp>
    </p:spTree>
    <p:extLst>
      <p:ext uri="{BB962C8B-B14F-4D97-AF65-F5344CB8AC3E}">
        <p14:creationId xmlns:p14="http://schemas.microsoft.com/office/powerpoint/2010/main" val="410581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51836" y="3079576"/>
            <a:ext cx="1943100" cy="1800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" y="1428750"/>
            <a:ext cx="4972050" cy="54292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562844" y="3816004"/>
            <a:ext cx="622852" cy="32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81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온도 변환 프로그램을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GUI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버전으로 다시 제작해보자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2462" y="3871660"/>
            <a:ext cx="743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마우스를 사용하여 화면에 그림을 그리는 프로그램을 작성해보자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5" name="_x151695216" descr="EMB000029c035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774" y="2032815"/>
            <a:ext cx="3614679" cy="165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51695056" descr="EMB000029c035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4" y="4423109"/>
            <a:ext cx="2707689" cy="226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MyPaint </a:t>
            </a:r>
            <a:r>
              <a:rPr lang="ko-KR" altLang="en-US" dirty="0">
                <a:effectLst/>
              </a:rPr>
              <a:t>프로그램 </a:t>
            </a:r>
            <a:r>
              <a:rPr lang="en-US" altLang="ko-KR" dirty="0">
                <a:effectLst/>
              </a:rPr>
              <a:t>#</a:t>
            </a:r>
            <a:r>
              <a:rPr lang="en-US" altLang="ko-KR" dirty="0" smtClean="0">
                <a:effectLst/>
              </a:rPr>
              <a:t>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같이 마우스를 움직여서 화면에 그림을 그리는 윈도우의 그림판과 비슷한 프로그램을 작성해보자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121" name="_x286090208" descr="EMB000029c03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41" y="3076113"/>
            <a:ext cx="2876365" cy="221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70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 위젯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tkinter</a:t>
            </a:r>
            <a:r>
              <a:rPr lang="ko-KR" altLang="en-US" dirty="0"/>
              <a:t>에서 그림을 그리려면 </a:t>
            </a:r>
            <a:r>
              <a:rPr lang="ko-KR" altLang="en-US" b="1" dirty="0"/>
              <a:t>캔버스</a:t>
            </a:r>
            <a:r>
              <a:rPr lang="en-US" altLang="ko-KR" b="1" dirty="0"/>
              <a:t>(canvas)</a:t>
            </a:r>
            <a:r>
              <a:rPr lang="ko-KR" altLang="en-US" dirty="0"/>
              <a:t>라는 위젯이 필요하다</a:t>
            </a:r>
            <a:r>
              <a:rPr lang="en-US" altLang="ko-KR" dirty="0"/>
              <a:t>. Canvas </a:t>
            </a:r>
            <a:r>
              <a:rPr lang="ko-KR" altLang="en-US" dirty="0"/>
              <a:t>위젯을 사용하면 많은 그래픽 기능을 사용할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2565"/>
          <a:stretch/>
        </p:blipFill>
        <p:spPr>
          <a:xfrm>
            <a:off x="623887" y="4653480"/>
            <a:ext cx="8020050" cy="1965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887" y="3032912"/>
            <a:ext cx="8229600" cy="14032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width=300, height=200)</a:t>
            </a: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canvas.create_oval(x0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y0, x1, y1, option, ...)</a:t>
            </a:r>
          </a:p>
        </p:txBody>
      </p:sp>
    </p:spTree>
    <p:extLst>
      <p:ext uri="{BB962C8B-B14F-4D97-AF65-F5344CB8AC3E}">
        <p14:creationId xmlns:p14="http://schemas.microsoft.com/office/powerpoint/2010/main" val="1745078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MyPaint </a:t>
            </a:r>
            <a:r>
              <a:rPr lang="ko-KR" altLang="en-US" dirty="0">
                <a:effectLst/>
              </a:rPr>
              <a:t>프로그램 </a:t>
            </a:r>
            <a:r>
              <a:rPr lang="en-US" altLang="ko-KR" dirty="0" smtClean="0">
                <a:effectLst/>
              </a:rPr>
              <a:t>#2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887" y="1484767"/>
            <a:ext cx="8229600" cy="38426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def paint(event):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  x1, y1 = ( event.x-1 ), ( event.y+1 )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  x2, y2 = ( event.x-1 ), ( event.y+1 )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  canvas.create_oval( x1, y1, x2, y2,  fill = "black")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Canvas(window)</a:t>
            </a: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canvas.pack()</a:t>
            </a: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canvas.bind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("&lt;B1-Motion&gt;", paint)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 #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위젯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.bind(event, handler)</a:t>
            </a: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window.mainloop()</a:t>
            </a:r>
          </a:p>
        </p:txBody>
      </p:sp>
    </p:spTree>
    <p:extLst>
      <p:ext uri="{BB962C8B-B14F-4D97-AF65-F5344CB8AC3E}">
        <p14:creationId xmlns:p14="http://schemas.microsoft.com/office/powerpoint/2010/main" val="348434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이벤트 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바인딩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보다 다양한 이벤트를 처리할 수 있도록 이벤트 바인딩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/>
              <a:t>이벤트</a:t>
            </a:r>
            <a:r>
              <a:rPr lang="en-US" altLang="ko-KR" dirty="0"/>
              <a:t>(event)</a:t>
            </a:r>
            <a:r>
              <a:rPr lang="ko-KR" altLang="en-US" dirty="0"/>
              <a:t>와 이벤트 핸들러 </a:t>
            </a:r>
            <a:r>
              <a:rPr lang="en-US" altLang="ko-KR" dirty="0"/>
              <a:t>(</a:t>
            </a:r>
            <a:r>
              <a:rPr lang="ko-KR" altLang="en-US" dirty="0"/>
              <a:t>메서드 혹은 함수</a:t>
            </a:r>
            <a:r>
              <a:rPr lang="en-US" altLang="ko-KR" dirty="0"/>
              <a:t>)</a:t>
            </a:r>
            <a:r>
              <a:rPr lang="ko-KR" altLang="en-US" dirty="0"/>
              <a:t>를 연결하는 </a:t>
            </a:r>
            <a:r>
              <a:rPr lang="en-US" altLang="ko-KR" dirty="0"/>
              <a:t>bind() </a:t>
            </a:r>
            <a:r>
              <a:rPr lang="ko-KR" altLang="en-US" dirty="0"/>
              <a:t>메서드를 가지고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bind() </a:t>
            </a:r>
            <a:r>
              <a:rPr lang="ko-KR" altLang="en-US" dirty="0"/>
              <a:t>메서드는 이벤트와 핸들러를 쌍으로 </a:t>
            </a:r>
            <a:r>
              <a:rPr lang="ko-KR" altLang="en-US" dirty="0" smtClean="0"/>
              <a:t>연결시키는 역할</a:t>
            </a:r>
            <a:endParaRPr lang="en-US" altLang="ko-KR" dirty="0" smtClean="0"/>
          </a:p>
          <a:p>
            <a:pPr lvl="1"/>
            <a:r>
              <a:rPr lang="ko-KR" altLang="en-US" dirty="0"/>
              <a:t>만약 해당 위젯에 그 이벤트가 발생하면 쌍으로 연결된 이벤트핸들러</a:t>
            </a:r>
            <a:r>
              <a:rPr lang="en-US" altLang="ko-KR" dirty="0"/>
              <a:t>(=</a:t>
            </a:r>
            <a:r>
              <a:rPr lang="ko-KR" altLang="en-US" dirty="0"/>
              <a:t>이벤트 콜백</a:t>
            </a:r>
            <a:r>
              <a:rPr lang="en-US" altLang="ko-KR" dirty="0"/>
              <a:t>)</a:t>
            </a:r>
            <a:r>
              <a:rPr lang="ko-KR" altLang="en-US" dirty="0"/>
              <a:t>가 실행되게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722" y="5181600"/>
            <a:ext cx="40949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위젯</a:t>
            </a:r>
            <a:r>
              <a:rPr lang="en-US" altLang="ko-KR" sz="2800" i="1" dirty="0">
                <a:latin typeface="Arial" panose="020B0604020202020204" pitchFamily="34" charset="0"/>
                <a:cs typeface="Arial" panose="020B0604020202020204" pitchFamily="34" charset="0"/>
              </a:rPr>
              <a:t>.bind(event, handler)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550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가로</a:t>
            </a:r>
            <a:r>
              <a:rPr lang="en-US" altLang="ko-KR" dirty="0"/>
              <a:t>/</a:t>
            </a:r>
            <a:r>
              <a:rPr lang="ko-KR" altLang="en-US" dirty="0"/>
              <a:t>세로 </a:t>
            </a:r>
            <a:r>
              <a:rPr lang="en-US" altLang="ko-KR" dirty="0"/>
              <a:t>300px</a:t>
            </a:r>
            <a:r>
              <a:rPr lang="ko-KR" altLang="en-US" dirty="0"/>
              <a:t>의 프레임 안에서 왼쪽 마우스 버튼을 누르면</a:t>
            </a:r>
            <a:r>
              <a:rPr lang="en-US" altLang="ko-KR" dirty="0"/>
              <a:t>, click() </a:t>
            </a:r>
            <a:r>
              <a:rPr lang="ko-KR" altLang="en-US" dirty="0"/>
              <a:t>이라는 핸들러를 실행하게 하는 코드이다</a:t>
            </a:r>
            <a:r>
              <a:rPr lang="en-US" altLang="ko-KR" dirty="0"/>
              <a:t>. &lt;Button-1&gt; </a:t>
            </a:r>
            <a:r>
              <a:rPr lang="ko-KR" altLang="en-US" dirty="0"/>
              <a:t>은 </a:t>
            </a:r>
            <a:r>
              <a:rPr lang="en-US" altLang="ko-KR" dirty="0"/>
              <a:t>Tkinter</a:t>
            </a:r>
            <a:r>
              <a:rPr lang="ko-KR" altLang="en-US" dirty="0"/>
              <a:t>에서 사용하는 이벤트 명칭으로 마우스 왼쪽 버튼을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3146149"/>
            <a:ext cx="8288970" cy="333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9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smtClean="0"/>
              <a:t>이벤트명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bind</a:t>
            </a:r>
            <a:r>
              <a:rPr lang="en-US" altLang="ko-KR" dirty="0"/>
              <a:t>() </a:t>
            </a:r>
            <a:r>
              <a:rPr lang="ko-KR" altLang="en-US" dirty="0"/>
              <a:t>메서드의 첫번째 파라미터로 사용하는 </a:t>
            </a:r>
            <a:r>
              <a:rPr lang="ko-KR" altLang="en-US" dirty="0" smtClean="0"/>
              <a:t>이벤트명으로 자주 </a:t>
            </a:r>
            <a:r>
              <a:rPr lang="ko-KR" altLang="en-US" dirty="0"/>
              <a:t>사용되는 이벤트명을 예시한 것이다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&lt;Button-1&gt;</a:t>
            </a:r>
            <a:r>
              <a:rPr lang="ko-KR" altLang="en-US" dirty="0"/>
              <a:t> 마우스 왼쪽 버튼 클릭</a:t>
            </a:r>
          </a:p>
          <a:p>
            <a:r>
              <a:rPr lang="en-US" altLang="ko-KR" b="1" dirty="0"/>
              <a:t>&lt;Button-2&gt;</a:t>
            </a:r>
            <a:r>
              <a:rPr lang="ko-KR" altLang="en-US" dirty="0"/>
              <a:t> 마우스 중간 버튼 클릭</a:t>
            </a:r>
          </a:p>
          <a:p>
            <a:r>
              <a:rPr lang="en-US" altLang="ko-KR" b="1" dirty="0"/>
              <a:t>&lt;Button-3&gt;</a:t>
            </a:r>
            <a:r>
              <a:rPr lang="ko-KR" altLang="en-US" dirty="0"/>
              <a:t> 마우스 오른쪽 버튼 클릭</a:t>
            </a:r>
          </a:p>
          <a:p>
            <a:r>
              <a:rPr lang="en-US" altLang="ko-KR" b="1" dirty="0"/>
              <a:t>&lt;Double-Button-1&gt;</a:t>
            </a:r>
            <a:r>
              <a:rPr lang="ko-KR" altLang="en-US" dirty="0"/>
              <a:t> 왼쪽 버튼 더블클릭</a:t>
            </a:r>
          </a:p>
          <a:p>
            <a:r>
              <a:rPr lang="en-US" altLang="ko-KR" b="1" dirty="0"/>
              <a:t>&lt;Return&gt;</a:t>
            </a:r>
            <a:r>
              <a:rPr lang="ko-KR" altLang="en-US" dirty="0"/>
              <a:t> </a:t>
            </a:r>
            <a:r>
              <a:rPr lang="en-US" altLang="ko-KR" dirty="0"/>
              <a:t>Enter </a:t>
            </a:r>
            <a:r>
              <a:rPr lang="ko-KR" altLang="en-US" dirty="0"/>
              <a:t>키 눌려짐</a:t>
            </a:r>
          </a:p>
          <a:p>
            <a:r>
              <a:rPr lang="en-US" altLang="ko-KR" b="1" dirty="0"/>
              <a:t>&lt;Key&gt;</a:t>
            </a:r>
            <a:r>
              <a:rPr lang="ko-KR" altLang="en-US" dirty="0"/>
              <a:t> 키가 눌려짐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438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4. Event </a:t>
            </a:r>
            <a:r>
              <a:rPr lang="en-US" altLang="ko-KR" b="1" dirty="0" smtClean="0"/>
              <a:t>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이벤트핸들러</a:t>
            </a:r>
            <a:r>
              <a:rPr lang="en-US" altLang="ko-KR" dirty="0"/>
              <a:t>(</a:t>
            </a:r>
            <a:r>
              <a:rPr lang="ko-KR" altLang="en-US" dirty="0"/>
              <a:t>이벤트 콜백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event</a:t>
            </a:r>
            <a:r>
              <a:rPr lang="ko-KR" altLang="en-US" dirty="0"/>
              <a:t>라는 하나의 파라미터를 갖는데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Tkinter Event Object </a:t>
            </a:r>
            <a:r>
              <a:rPr lang="ko-KR" altLang="en-US" dirty="0"/>
              <a:t>로서 다음과 같은 속성</a:t>
            </a:r>
            <a:r>
              <a:rPr lang="en-US" altLang="ko-KR" dirty="0"/>
              <a:t>(attribute)</a:t>
            </a:r>
            <a:r>
              <a:rPr lang="ko-KR" altLang="en-US" dirty="0"/>
              <a:t>들을 갖는다</a:t>
            </a:r>
            <a:r>
              <a:rPr lang="en-US" altLang="ko-KR" dirty="0"/>
              <a:t>. </a:t>
            </a:r>
            <a:r>
              <a:rPr lang="ko-KR" altLang="en-US" dirty="0"/>
              <a:t>위의 </a:t>
            </a:r>
            <a:r>
              <a:rPr lang="en-US" altLang="ko-KR" dirty="0"/>
              <a:t>#2 </a:t>
            </a:r>
            <a:r>
              <a:rPr lang="ko-KR" altLang="en-US" dirty="0"/>
              <a:t>예제를 보면</a:t>
            </a:r>
            <a:r>
              <a:rPr lang="en-US" altLang="ko-KR" dirty="0"/>
              <a:t>, click() </a:t>
            </a:r>
            <a:r>
              <a:rPr lang="ko-KR" altLang="en-US" dirty="0"/>
              <a:t>함수에서 </a:t>
            </a:r>
            <a:r>
              <a:rPr lang="en-US" altLang="ko-KR" dirty="0"/>
              <a:t>event </a:t>
            </a:r>
            <a:r>
              <a:rPr lang="ko-KR" altLang="en-US" dirty="0"/>
              <a:t>파라미터를 받아들이고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event</a:t>
            </a:r>
            <a:r>
              <a:rPr lang="ko-KR" altLang="en-US" dirty="0"/>
              <a:t>의 </a:t>
            </a:r>
            <a:r>
              <a:rPr lang="en-US" altLang="ko-KR" dirty="0"/>
              <a:t>x, y </a:t>
            </a:r>
            <a:r>
              <a:rPr lang="ko-KR" altLang="en-US" dirty="0"/>
              <a:t>좌표를 사용하고 있음을 알 수 있다</a:t>
            </a:r>
            <a:r>
              <a:rPr lang="en-US" altLang="ko-KR" dirty="0" smtClean="0"/>
              <a:t>.</a:t>
            </a:r>
            <a:endParaRPr lang="en-US" altLang="ko-KR" b="1" dirty="0" smtClean="0"/>
          </a:p>
          <a:p>
            <a:r>
              <a:rPr lang="en-US" altLang="ko-KR" b="1" dirty="0" smtClean="0"/>
              <a:t>char</a:t>
            </a:r>
            <a:r>
              <a:rPr lang="ko-KR" altLang="en-US" dirty="0"/>
              <a:t> 키보트 이벤트에서 발생하는 문자 하나</a:t>
            </a:r>
          </a:p>
          <a:p>
            <a:r>
              <a:rPr lang="en-US" altLang="ko-KR" b="1" dirty="0"/>
              <a:t>keysym</a:t>
            </a:r>
            <a:r>
              <a:rPr lang="ko-KR" altLang="en-US" dirty="0"/>
              <a:t> 키보트 이벤트에서 발생하는 키의 심볼명</a:t>
            </a:r>
          </a:p>
          <a:p>
            <a:r>
              <a:rPr lang="en-US" altLang="ko-KR" b="1" dirty="0"/>
              <a:t>num</a:t>
            </a:r>
            <a:r>
              <a:rPr lang="ko-KR" altLang="en-US" dirty="0"/>
              <a:t> 마우스 이벤트의 버튼 번호</a:t>
            </a:r>
            <a:r>
              <a:rPr lang="en-US" altLang="ko-KR" dirty="0"/>
              <a:t>. </a:t>
            </a:r>
            <a:r>
              <a:rPr lang="ko-KR" altLang="en-US" dirty="0"/>
              <a:t>왼쪽부터 </a:t>
            </a:r>
            <a:r>
              <a:rPr lang="en-US" altLang="ko-KR" dirty="0"/>
              <a:t>1, 2, 3</a:t>
            </a:r>
          </a:p>
          <a:p>
            <a:r>
              <a:rPr lang="en-US" altLang="ko-KR" b="1" dirty="0"/>
              <a:t>x, y</a:t>
            </a:r>
            <a:r>
              <a:rPr lang="ko-KR" altLang="en-US" dirty="0"/>
              <a:t> 위젯의 죄상단으로부터의 상대적 마우스 위치</a:t>
            </a:r>
          </a:p>
          <a:p>
            <a:r>
              <a:rPr lang="en-US" altLang="ko-KR" b="1" dirty="0"/>
              <a:t>x_root, y_root</a:t>
            </a:r>
            <a:r>
              <a:rPr lang="ko-KR" altLang="en-US" dirty="0"/>
              <a:t> 화면 죄상단으로부터의 상대적 마우스 위치</a:t>
            </a:r>
          </a:p>
          <a:p>
            <a:r>
              <a:rPr lang="en-US" altLang="ko-KR" b="1" dirty="0"/>
              <a:t>Key</a:t>
            </a:r>
            <a:r>
              <a:rPr lang="ko-KR" altLang="en-US" dirty="0"/>
              <a:t> 이벤트가 발생한 </a:t>
            </a:r>
            <a:r>
              <a:rPr lang="ko-KR" altLang="en-US" dirty="0" smtClean="0"/>
              <a:t>위젯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734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Key </a:t>
            </a:r>
            <a:r>
              <a:rPr lang="ko-KR" altLang="en-US" dirty="0"/>
              <a:t>이벤트에 대해 </a:t>
            </a:r>
            <a:r>
              <a:rPr lang="en-US" altLang="ko-KR" dirty="0"/>
              <a:t>keyPressed() </a:t>
            </a:r>
            <a:r>
              <a:rPr lang="ko-KR" altLang="en-US" dirty="0"/>
              <a:t>함수를 바인딩하고</a:t>
            </a:r>
            <a:r>
              <a:rPr lang="en-US" altLang="ko-KR" dirty="0"/>
              <a:t>, </a:t>
            </a:r>
            <a:r>
              <a:rPr lang="ko-KR" altLang="en-US" dirty="0"/>
              <a:t>전달된 </a:t>
            </a:r>
            <a:r>
              <a:rPr lang="en-US" altLang="ko-KR" dirty="0"/>
              <a:t>event.char </a:t>
            </a:r>
            <a:r>
              <a:rPr lang="ko-KR" altLang="en-US" dirty="0"/>
              <a:t>를 써서 눌려진 키를 프린트하는 코드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3" y="2489905"/>
            <a:ext cx="7726017" cy="424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91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MyPaint </a:t>
            </a:r>
            <a:r>
              <a:rPr lang="ko-KR" altLang="en-US" dirty="0">
                <a:effectLst/>
              </a:rPr>
              <a:t>프로그램 </a:t>
            </a:r>
            <a:r>
              <a:rPr lang="en-US" altLang="ko-KR" dirty="0" smtClean="0">
                <a:effectLst/>
              </a:rPr>
              <a:t>#3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앞의 </a:t>
            </a:r>
            <a:r>
              <a:rPr lang="en-US" altLang="ko-KR" dirty="0"/>
              <a:t>MyPaint </a:t>
            </a:r>
            <a:r>
              <a:rPr lang="ko-KR" altLang="en-US" dirty="0"/>
              <a:t>프로그램에서 색상을 변경할 수 있도록 하여보자</a:t>
            </a:r>
            <a:r>
              <a:rPr lang="en-US" altLang="ko-KR" dirty="0"/>
              <a:t>. </a:t>
            </a:r>
            <a:r>
              <a:rPr lang="ko-KR" altLang="en-US" dirty="0"/>
              <a:t>캔버스 위젯 아래에 버튼 “빨강색”을 추가하고 이 버튼을 누르면 색상이 빨강색으로 변경되게 하자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145" name="_x286089488" descr="EMB000029c035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705" y="2978459"/>
            <a:ext cx="3534501" cy="295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538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887" y="1158844"/>
            <a:ext cx="8229600" cy="55588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mycolor = "blue"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def paint(event):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x1, y1 = ( event.x-1 ), ( event.y+1 )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x2, y2 = ( event.x-1 ), ( event.y+1 )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canvas.create_oval( x1, y1, x2, y2,  fill = mycolor)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def change_color():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global mycolor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mycolor="red"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canvas.pack()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canvas.bind("&lt;B1-Motion&gt;", paint)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button = Button(window, text="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빨강색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command=change_color)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button.pack()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window.mainloop()</a:t>
            </a:r>
          </a:p>
        </p:txBody>
      </p:sp>
    </p:spTree>
    <p:extLst>
      <p:ext uri="{BB962C8B-B14F-4D97-AF65-F5344CB8AC3E}">
        <p14:creationId xmlns:p14="http://schemas.microsoft.com/office/powerpoint/2010/main" val="18717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tkinter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tkinter</a:t>
            </a:r>
            <a:r>
              <a:rPr lang="ko-KR" altLang="en-US" dirty="0"/>
              <a:t>는 파이썬에서 </a:t>
            </a:r>
            <a:r>
              <a:rPr lang="ko-KR" altLang="en-US" b="1" dirty="0"/>
              <a:t>그래픽 사용자 인터페이스</a:t>
            </a:r>
            <a:r>
              <a:rPr lang="en-US" altLang="ko-KR" b="1" dirty="0"/>
              <a:t>(GUI: graphical user interface)</a:t>
            </a:r>
            <a:r>
              <a:rPr lang="ko-KR" altLang="en-US" dirty="0"/>
              <a:t>를 개발할 때 필요한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98" y="2843455"/>
            <a:ext cx="52768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다음과 같은 계산기를 작성해보자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193" name="_x286090128" descr="EMB000029c035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91" y="2898559"/>
            <a:ext cx="4012707" cy="25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324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인터페이스 작성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계산기는 </a:t>
            </a:r>
            <a:r>
              <a:rPr lang="ko-KR" altLang="en-US" dirty="0" smtClean="0"/>
              <a:t>격자 </a:t>
            </a:r>
            <a:r>
              <a:rPr lang="ko-KR" altLang="en-US" dirty="0"/>
              <a:t>배치 관리자를 사용 하면 될 것이다</a:t>
            </a:r>
            <a:r>
              <a:rPr lang="en-US" altLang="ko-KR" dirty="0"/>
              <a:t>. </a:t>
            </a:r>
            <a:r>
              <a:rPr lang="ko-KR" altLang="en-US" dirty="0"/>
              <a:t>그리고 버튼과 엔트리 위젯만 있으면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57" y="3024603"/>
            <a:ext cx="60864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3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2033907"/>
            <a:ext cx="8229600" cy="17559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window.title("My Calculator")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display = Entry(window, width=33, bg="yellow")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display.grid(row=0, column=0, columnspan=5)</a:t>
            </a:r>
          </a:p>
        </p:txBody>
      </p:sp>
      <p:pic>
        <p:nvPicPr>
          <p:cNvPr id="9217" name="_x286089728" descr="EMB000029c035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90" y="4150332"/>
            <a:ext cx="5159209" cy="11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63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599559"/>
            <a:ext cx="8229600" cy="42594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button_list = [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'7', '8', '9', '/', 'C',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'4', '5', '6', '*', ' 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'1', '2', '3', '-', ' 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'0', '.', '=', '+', ' '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atinLnBrk="1"/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row_index 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col_index =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button_text in button_list: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Button(window, text=button_text, width=5).grid(row=row_index, column=col_index)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col_index +=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if col_index &gt; 4: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row_index +=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col_index = 0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41" name="_x286090208" descr="EMB000029c035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80" y="4355196"/>
            <a:ext cx="3311287" cy="212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69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932155"/>
            <a:ext cx="8229600" cy="58059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Tk()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window.title("My Calculator")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display = Entry(window, width=33, bg="yellow")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display.grid(row=0, column=0, columnspan=5)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button_list = [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'7',  '8',  '9',  '/',  'C',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'4',  '5',  '6',  '*',  ' 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'1',  '2',  '3',  '-',  ' 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'0',  '.',  '=',  '+',  ' ' ]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row_index 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col_index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button_text in button_list: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Button(window, text=button_text, width=5).grid(row=row_index, column=col_index)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col_index +=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if col_index &gt; 4: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row_index +=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col_index = 0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1265" name="_x286090048" descr="EMB000029c03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75" y="2996213"/>
            <a:ext cx="2392363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995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 smtClean="0"/>
              <a:t>#5 </a:t>
            </a:r>
            <a:r>
              <a:rPr lang="ko-KR" altLang="en-US" dirty="0" smtClean="0"/>
              <a:t>문제점 발생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932154"/>
            <a:ext cx="8229600" cy="55349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Tk()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window.title("My Calculator")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display = Entry(window, width=33, bg="yellow")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display.grid(row=0, column=0, columnspan=5)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button_list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[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'7',  '8',  '9',  '/',  'C',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'4',  '5',  '6',  '*',  ' 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'1',  '2',  '3',  '-',  ' 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'0',  '.',  '=',  '+',  ' ' ]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row_index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col_index =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click(key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display.insert(END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key)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엔트리 위젯의 끝에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를 추가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button_text in button_list: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Button(window, text=button_text,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width=5,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commamd=click(button_text)).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grid(row=row_index, column=col_index)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col_index +=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if col_index &gt; 4: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row_index +=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col_index = 0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665" y="2660553"/>
            <a:ext cx="2333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52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/>
              <a:t>#5 </a:t>
            </a:r>
            <a:r>
              <a:rPr lang="ko-KR" altLang="en-US" dirty="0"/>
              <a:t>문제점 </a:t>
            </a:r>
            <a:r>
              <a:rPr lang="ko-KR" altLang="en-US" dirty="0" smtClean="0"/>
              <a:t>발생 해결 </a:t>
            </a:r>
            <a:r>
              <a:rPr lang="en-US" altLang="ko-KR" dirty="0" smtClean="0"/>
              <a:t>#6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반복문에서 하나의 함수를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함수를 버튼에 등록하면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command=click(t)</a:t>
            </a:r>
            <a:r>
              <a:rPr lang="ko-KR" altLang="en-US" dirty="0" smtClean="0"/>
              <a:t>와 같이 </a:t>
            </a:r>
            <a:r>
              <a:rPr lang="en-US" altLang="ko-KR" dirty="0" smtClean="0"/>
              <a:t>()</a:t>
            </a:r>
            <a:r>
              <a:rPr lang="ko-KR" altLang="en-US" dirty="0" smtClean="0"/>
              <a:t>기호가 붙으면 파이썬은 무조건 함수 호출을 해 버린다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command=click</a:t>
            </a:r>
            <a:r>
              <a:rPr lang="ko-KR" altLang="en-US" dirty="0" smtClean="0"/>
              <a:t>이라고 하면 함수 호출이 즉시 되지 않는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우리는 인수를 가지고 함수 호출을 해야 하기에 함수를 하나 더 정의하는 것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5088732"/>
            <a:ext cx="7543800" cy="1457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323" y="4077891"/>
            <a:ext cx="2371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10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/>
              <a:t>#7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아직 계산기능은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수식을 받아서 계산을 수행하는 함수 </a:t>
            </a:r>
            <a:r>
              <a:rPr lang="en-US" altLang="ko-KR" dirty="0" smtClean="0"/>
              <a:t>eval()</a:t>
            </a:r>
          </a:p>
          <a:p>
            <a:r>
              <a:rPr lang="ko-KR" altLang="en-US" dirty="0" smtClean="0"/>
              <a:t>문자열로 된 수식을 전달하면 이것을 해석하여서 계산결과를 넘겨준다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&gt;&gt;&gt;eval(“1+3”)</a:t>
            </a:r>
          </a:p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42" y="4272587"/>
            <a:ext cx="5945672" cy="23886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2429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완성시키시오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이렇게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95" y="2700337"/>
            <a:ext cx="3587049" cy="22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71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tkinter</a:t>
            </a:r>
            <a:r>
              <a:rPr lang="ko-KR" altLang="en-US" dirty="0" smtClean="0"/>
              <a:t>의 유래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tkinter</a:t>
            </a:r>
            <a:r>
              <a:rPr lang="ko-KR" altLang="en-US" dirty="0"/>
              <a:t>는 예전부터 유닉스 계열에서 사용되던 </a:t>
            </a:r>
            <a:r>
              <a:rPr lang="en-US" altLang="ko-KR" dirty="0"/>
              <a:t>Tcl/Tk </a:t>
            </a:r>
            <a:r>
              <a:rPr lang="ko-KR" altLang="en-US" dirty="0"/>
              <a:t>위에 객체 지향 계층을 입힌 것이다</a:t>
            </a:r>
            <a:r>
              <a:rPr lang="en-US" altLang="ko-KR" dirty="0"/>
              <a:t>. Tk</a:t>
            </a:r>
            <a:r>
              <a:rPr lang="ko-KR" altLang="en-US" dirty="0"/>
              <a:t>는 </a:t>
            </a:r>
            <a:r>
              <a:rPr lang="en-US" altLang="ko-KR" dirty="0"/>
              <a:t>John Ousterhout</a:t>
            </a:r>
            <a:r>
              <a:rPr lang="ko-KR" altLang="en-US" dirty="0"/>
              <a:t>에 의하여 </a:t>
            </a:r>
            <a:r>
              <a:rPr lang="en-US" altLang="ko-KR" dirty="0"/>
              <a:t>Tcl </a:t>
            </a:r>
            <a:r>
              <a:rPr lang="ko-KR" altLang="en-US" dirty="0"/>
              <a:t>스크립팅 언어를 위한 </a:t>
            </a:r>
            <a:r>
              <a:rPr lang="en-US" altLang="ko-KR" dirty="0"/>
              <a:t>GUI </a:t>
            </a:r>
            <a:r>
              <a:rPr lang="ko-KR" altLang="en-US" dirty="0"/>
              <a:t>확장으로 개발</a:t>
            </a:r>
          </a:p>
        </p:txBody>
      </p:sp>
      <p:pic>
        <p:nvPicPr>
          <p:cNvPr id="1025" name="_x383006152" descr="EMB000014440e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458" y="3324387"/>
            <a:ext cx="2820692" cy="253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15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Tkinter</a:t>
            </a:r>
            <a:r>
              <a:rPr lang="ko-KR" altLang="en-US" dirty="0" smtClean="0"/>
              <a:t>의 위젯들</a:t>
            </a:r>
            <a:endParaRPr lang="ko-KR" altLang="en-US" dirty="0"/>
          </a:p>
        </p:txBody>
      </p:sp>
      <p:pic>
        <p:nvPicPr>
          <p:cNvPr id="2049" name="_x151694096" descr="EMB000029c035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43" y="1450824"/>
            <a:ext cx="4039236" cy="48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75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01" y="361007"/>
            <a:ext cx="70866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3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위젯과 컨테이너 위젯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단순 </a:t>
            </a:r>
            <a:r>
              <a:rPr lang="ko-KR" altLang="en-US" dirty="0" smtClean="0"/>
              <a:t>위젯</a:t>
            </a:r>
            <a:r>
              <a:rPr lang="en-US" altLang="ko-KR" dirty="0" smtClean="0"/>
              <a:t>: Button</a:t>
            </a:r>
            <a:r>
              <a:rPr lang="en-US" altLang="ko-KR" dirty="0"/>
              <a:t>, Canavs, Checkbutton, Entry, Label, Message </a:t>
            </a:r>
            <a:r>
              <a:rPr lang="ko-KR" altLang="en-US" dirty="0"/>
              <a:t>등이 여기에 속한다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컨테이너 </a:t>
            </a:r>
            <a:r>
              <a:rPr lang="ko-KR" altLang="en-US" dirty="0" smtClean="0"/>
              <a:t>컴포넌트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ko-KR" altLang="en-US" dirty="0"/>
              <a:t>컴포넌트를 안에 포함할 수 있는 컴포넌트로서 </a:t>
            </a:r>
            <a:r>
              <a:rPr lang="en-US" altLang="ko-KR" dirty="0"/>
              <a:t>Frame, </a:t>
            </a:r>
            <a:r>
              <a:rPr lang="en-US" altLang="ko-KR" dirty="0">
                <a:hlinkClick r:id="rId2"/>
              </a:rPr>
              <a:t>Toplevel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LabelFrame</a:t>
            </a:r>
            <a:r>
              <a:rPr lang="en-US" altLang="ko-KR" dirty="0"/>
              <a:t>, </a:t>
            </a:r>
            <a:r>
              <a:rPr lang="en-US" altLang="ko-KR" dirty="0">
                <a:hlinkClick r:id="rId4"/>
              </a:rPr>
              <a:t>PanedWindow</a:t>
            </a:r>
            <a:r>
              <a:rPr lang="ko-KR" altLang="en-US" dirty="0"/>
              <a:t> 등이 여기에 속한다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412" y="3803904"/>
            <a:ext cx="70866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버튼이 있는 윈도우를 </a:t>
            </a:r>
            <a:r>
              <a:rPr lang="ko-KR" altLang="en-US" dirty="0" smtClean="0">
                <a:effectLst/>
              </a:rPr>
              <a:t>생성해보자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 하나의 버튼이 있는 윈도우를 생성해보자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480" y="2145672"/>
            <a:ext cx="8229600" cy="18650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tkinter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Tk()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클릭하세요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button.pack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025" name="_x274257784" descr="EMB00002eb00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85" y="4293589"/>
            <a:ext cx="2422825" cy="11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엔트리와 레이블 위젯도 사용해보자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480" y="1575304"/>
            <a:ext cx="8229600" cy="508804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tkinter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 = Tk()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l1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l2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l1.pack()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l2.pack()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e1 = Entry(window)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e2 = Entry(window)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e1.pack()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e2.pack()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b1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b2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b1.pack()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b2.pack()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window.mainloop( )</a:t>
            </a:r>
          </a:p>
        </p:txBody>
      </p:sp>
      <p:pic>
        <p:nvPicPr>
          <p:cNvPr id="2049" name="_x274258184" descr="EMB00002eb008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74" y="2602714"/>
            <a:ext cx="2742414" cy="291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23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제5장 조건문(강의)</Template>
  <TotalTime>2341</TotalTime>
  <Words>1711</Words>
  <Application>Microsoft Office PowerPoint</Application>
  <PresentationFormat>화면 슬라이드 쇼(4:3)</PresentationFormat>
  <Paragraphs>344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10장 tkinter로 GUI 만들기</vt:lpstr>
      <vt:lpstr>이번 장에서 만들 프로그램</vt:lpstr>
      <vt:lpstr>tkinter란?</vt:lpstr>
      <vt:lpstr>tkinter의 유래</vt:lpstr>
      <vt:lpstr>Tkinter의 위젯들</vt:lpstr>
      <vt:lpstr>PowerPoint 프레젠테이션</vt:lpstr>
      <vt:lpstr>단순 위젯과 컨테이너 위젯</vt:lpstr>
      <vt:lpstr>버튼이 있는 윈도우를 생성해보자</vt:lpstr>
      <vt:lpstr> 엔트리와 레이블 위젯도 사용해보자. </vt:lpstr>
      <vt:lpstr>배치 관리자</vt:lpstr>
      <vt:lpstr>격자 배치 관리자</vt:lpstr>
      <vt:lpstr>버튼 이벤트 처리</vt:lpstr>
      <vt:lpstr>버튼 이벤트 처리</vt:lpstr>
      <vt:lpstr>버튼 이벤트 처리</vt:lpstr>
      <vt:lpstr>버튼 이벤트 처리</vt:lpstr>
      <vt:lpstr>버튼 이벤트 처리</vt:lpstr>
      <vt:lpstr> 절대 위치 배치 관리자 </vt:lpstr>
      <vt:lpstr>이미지 표시 프로그램</vt:lpstr>
      <vt:lpstr>PowerPoint 프레젠테이션</vt:lpstr>
      <vt:lpstr>MyPaint 프로그램 #1</vt:lpstr>
      <vt:lpstr>캔버스 위젯</vt:lpstr>
      <vt:lpstr>MyPaint 프로그램 #2</vt:lpstr>
      <vt:lpstr>2.이벤트 바인딩</vt:lpstr>
      <vt:lpstr>예</vt:lpstr>
      <vt:lpstr>3. 이벤트명</vt:lpstr>
      <vt:lpstr>4. Event Object</vt:lpstr>
      <vt:lpstr>예</vt:lpstr>
      <vt:lpstr>MyPaint 프로그램 #3</vt:lpstr>
      <vt:lpstr>PowerPoint 프레젠테이션</vt:lpstr>
      <vt:lpstr>계산기 프로그램 #1</vt:lpstr>
      <vt:lpstr>사용자 인터페이스 작성</vt:lpstr>
      <vt:lpstr>계산기 프로그램 #2</vt:lpstr>
      <vt:lpstr>계산기 프로그램 #3</vt:lpstr>
      <vt:lpstr>계산기 프로그램 #4</vt:lpstr>
      <vt:lpstr>계산기 프로그램 #5 문제점 발생</vt:lpstr>
      <vt:lpstr>계산기 프로그램 #5 문제점 발생 해결 #6</vt:lpstr>
      <vt:lpstr>계산기 프로그램 #7</vt:lpstr>
      <vt:lpstr>완성시키시오.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455</cp:revision>
  <dcterms:created xsi:type="dcterms:W3CDTF">2007-06-29T06:43:39Z</dcterms:created>
  <dcterms:modified xsi:type="dcterms:W3CDTF">2018-07-04T07:21:38Z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