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57"/>
  </p:notesMasterIdLst>
  <p:handoutMasterIdLst>
    <p:handoutMasterId r:id="rId58"/>
  </p:handoutMasterIdLst>
  <p:sldIdLst>
    <p:sldId id="256" r:id="rId2"/>
    <p:sldId id="306" r:id="rId3"/>
    <p:sldId id="400" r:id="rId4"/>
    <p:sldId id="401" r:id="rId5"/>
    <p:sldId id="402" r:id="rId6"/>
    <p:sldId id="403" r:id="rId7"/>
    <p:sldId id="404" r:id="rId8"/>
    <p:sldId id="384" r:id="rId9"/>
    <p:sldId id="405" r:id="rId10"/>
    <p:sldId id="406" r:id="rId11"/>
    <p:sldId id="407" r:id="rId12"/>
    <p:sldId id="410" r:id="rId13"/>
    <p:sldId id="408" r:id="rId14"/>
    <p:sldId id="437" r:id="rId15"/>
    <p:sldId id="438" r:id="rId16"/>
    <p:sldId id="439" r:id="rId17"/>
    <p:sldId id="441" r:id="rId18"/>
    <p:sldId id="445" r:id="rId19"/>
    <p:sldId id="442" r:id="rId20"/>
    <p:sldId id="443" r:id="rId21"/>
    <p:sldId id="444" r:id="rId22"/>
    <p:sldId id="446" r:id="rId23"/>
    <p:sldId id="447" r:id="rId24"/>
    <p:sldId id="409" r:id="rId25"/>
    <p:sldId id="433" r:id="rId26"/>
    <p:sldId id="389" r:id="rId27"/>
    <p:sldId id="390" r:id="rId28"/>
    <p:sldId id="411" r:id="rId29"/>
    <p:sldId id="412" r:id="rId30"/>
    <p:sldId id="413" r:id="rId31"/>
    <p:sldId id="415" r:id="rId32"/>
    <p:sldId id="414" r:id="rId33"/>
    <p:sldId id="416" r:id="rId34"/>
    <p:sldId id="428" r:id="rId35"/>
    <p:sldId id="417" r:id="rId36"/>
    <p:sldId id="448" r:id="rId37"/>
    <p:sldId id="449" r:id="rId38"/>
    <p:sldId id="450" r:id="rId39"/>
    <p:sldId id="452" r:id="rId40"/>
    <p:sldId id="451" r:id="rId41"/>
    <p:sldId id="453" r:id="rId42"/>
    <p:sldId id="455" r:id="rId43"/>
    <p:sldId id="454" r:id="rId44"/>
    <p:sldId id="418" r:id="rId45"/>
    <p:sldId id="430" r:id="rId46"/>
    <p:sldId id="432" r:id="rId47"/>
    <p:sldId id="421" r:id="rId48"/>
    <p:sldId id="422" r:id="rId49"/>
    <p:sldId id="423" r:id="rId50"/>
    <p:sldId id="424" r:id="rId51"/>
    <p:sldId id="427" r:id="rId52"/>
    <p:sldId id="425" r:id="rId53"/>
    <p:sldId id="426" r:id="rId54"/>
    <p:sldId id="419" r:id="rId55"/>
    <p:sldId id="420" r:id="rId56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FFCC"/>
    <a:srgbClr val="CCFFFF"/>
    <a:srgbClr val="CCCC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93514" autoAdjust="0"/>
  </p:normalViewPr>
  <p:slideViewPr>
    <p:cSldViewPr snapToGrid="0">
      <p:cViewPr varScale="1">
        <p:scale>
          <a:sx n="108" d="100"/>
          <a:sy n="108" d="100"/>
        </p:scale>
        <p:origin x="150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0127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3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8872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4548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68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9413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62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884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0940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5508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360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13</a:t>
            </a:r>
            <a:r>
              <a:rPr lang="ko-KR" altLang="en-US" dirty="0" smtClean="0"/>
              <a:t>장 객체란 무엇인가요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 descr="Image result for computer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989" y="430332"/>
            <a:ext cx="6721412" cy="440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생성자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인스턴스를 </a:t>
            </a:r>
            <a:r>
              <a:rPr lang="ko-KR" altLang="en-US" sz="2800" dirty="0"/>
              <a:t>생성하면 무조건 호출되는 </a:t>
            </a:r>
            <a:r>
              <a:rPr lang="ko-KR" altLang="en-US" sz="2800" dirty="0" smtClean="0"/>
              <a:t>메소드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39993"/>
            <a:ext cx="8229600" cy="475600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class Car: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def __init__(self, speed, color, model):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self.speed = speed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self.color = color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self.model = model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def drive(self):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self.speed = 60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myCar = Car(0, "blue", "E-class")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자동차 객체를 생성하였습니다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자동차의 속도는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", myCar.speed)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자동차의 색상은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", myCar.color)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자동차의 모델은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", myCar.model)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자동차를 주행합니다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myCar.drive()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자동차의 속도는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", myCar.speed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4405" y="3011289"/>
            <a:ext cx="3629891" cy="1413414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자동차 객체를 생성하였습니다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자동차의 속도는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자동차의 색상은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blue</a:t>
            </a: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자동차의 모델은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E-class</a:t>
            </a: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자동차를 주행합니다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자동차의 속도는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907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ko-KR" altLang="en-US" dirty="0">
                <a:effectLst/>
              </a:rPr>
              <a:t>하나의 클래스로 객체는 많이 만들 수 있다</a:t>
            </a:r>
            <a:r>
              <a:rPr lang="en-US" altLang="ko-KR" dirty="0">
                <a:effectLst/>
              </a:rPr>
              <a:t>. </a:t>
            </a:r>
            <a:endParaRPr lang="ko-KR" altLang="en-US" dirty="0">
              <a:effectLst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우리는 하나의 클래스로 여러 개의 객체를 생성할 수 </a:t>
            </a:r>
            <a:r>
              <a:rPr lang="ko-KR" altLang="en-US" dirty="0" smtClean="0"/>
              <a:t>있다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374" y="2612162"/>
            <a:ext cx="6749306" cy="249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2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self</a:t>
            </a:r>
            <a:r>
              <a:rPr lang="ko-KR" altLang="en-US" dirty="0">
                <a:effectLst/>
              </a:rPr>
              <a:t>는 무엇인가</a:t>
            </a:r>
            <a:r>
              <a:rPr lang="en-US" altLang="ko-KR" dirty="0" smtClean="0">
                <a:effectLst/>
              </a:rPr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612648" y="1526373"/>
            <a:ext cx="8153400" cy="44958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0717" y="1526373"/>
            <a:ext cx="8229600" cy="384788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class Car: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def __init__(self, speed, color, model):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    self.speed = speed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    self.color = color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    self.model = model</a:t>
            </a: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def drive(self):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    self.speed = 60c</a:t>
            </a: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myCar = Car(0, "blue", "E-class")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yourCar = Car(0, "white", "S-class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myCar.drive()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yourCar.drive()</a:t>
            </a: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4632" y="4546206"/>
            <a:ext cx="612476" cy="232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24084" y="2805022"/>
            <a:ext cx="612476" cy="232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650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하나의 클래스로 객체는 많이 만들 수 있다</a:t>
            </a:r>
            <a:r>
              <a:rPr lang="en-US" altLang="ko-KR" dirty="0">
                <a:effectLst/>
              </a:rPr>
              <a:t>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2026705"/>
            <a:ext cx="8229600" cy="31790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class Car: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def __init__(self, speed, color, model):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self.speed = speed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self.color = color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self.model = model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def drive(self):</a:t>
            </a:r>
          </a:p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self.speed = 60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dadCar = Car(0, "silver", "A6")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momCar = Car(0, "white", "520d")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myCar = Car(0, "blue", "E-class")</a:t>
            </a:r>
          </a:p>
        </p:txBody>
      </p:sp>
    </p:spTree>
    <p:extLst>
      <p:ext uri="{BB962C8B-B14F-4D97-AF65-F5344CB8AC3E}">
        <p14:creationId xmlns:p14="http://schemas.microsoft.com/office/powerpoint/2010/main" val="2517040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2"/>
          <a:stretch/>
        </p:blipFill>
        <p:spPr bwMode="auto">
          <a:xfrm>
            <a:off x="612648" y="1600200"/>
            <a:ext cx="5265061" cy="333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4602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클래스</a:t>
            </a:r>
            <a:endParaRPr lang="ko-KR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44" y="1219200"/>
            <a:ext cx="6511324" cy="242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3635822"/>
            <a:ext cx="6503285" cy="319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3344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클래스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"/>
          <a:stretch/>
        </p:blipFill>
        <p:spPr bwMode="auto">
          <a:xfrm>
            <a:off x="612648" y="1691009"/>
            <a:ext cx="7245927" cy="179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932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정리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7" y="1534813"/>
            <a:ext cx="8197983" cy="5198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221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인스턴스 변수와 클래스 </a:t>
            </a:r>
            <a:r>
              <a:rPr lang="ko-KR" altLang="en-US" spc="-150" dirty="0" smtClean="0"/>
              <a:t>변수 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715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인스턴스 </a:t>
            </a:r>
            <a:r>
              <a:rPr lang="ko-KR" altLang="en-US" spc="-150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인스턴스 변수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클래스를 이용하여 메인 코드 부분에서 인스턴스 만들기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66" y="2065352"/>
            <a:ext cx="7344861" cy="109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91" y="3996506"/>
            <a:ext cx="7335815" cy="78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406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만들 프로그램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7764" y="1509077"/>
            <a:ext cx="756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(1)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자동차를 나타내는 클래스를 정의하고 사용해본다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2462" y="3871660"/>
            <a:ext cx="7437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(2)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공을 나타내는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Ball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클래스를 정의하고 사용해본다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atinLnBrk="1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835" y="1941487"/>
            <a:ext cx="2766134" cy="1977786"/>
          </a:xfrm>
          <a:prstGeom prst="rect">
            <a:avLst/>
          </a:prstGeom>
        </p:spPr>
      </p:pic>
      <p:pic>
        <p:nvPicPr>
          <p:cNvPr id="1025" name="_x375246984" descr="EMB0000480c3c4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818" y="4517991"/>
            <a:ext cx="2166457" cy="186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713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인스턴스 </a:t>
            </a:r>
            <a:r>
              <a:rPr lang="ko-KR" altLang="en-US" spc="-150" dirty="0" smtClean="0"/>
              <a:t>변수</a:t>
            </a:r>
            <a:endParaRPr lang="ko-KR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2"/>
          <a:stretch/>
        </p:blipFill>
        <p:spPr bwMode="auto">
          <a:xfrm>
            <a:off x="1324385" y="1187450"/>
            <a:ext cx="6231163" cy="567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942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클래스 </a:t>
            </a:r>
            <a:r>
              <a:rPr lang="ko-KR" altLang="en-US" spc="-150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ko-KR" altLang="en-US" dirty="0"/>
              <a:t>클래스 안에 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ko-KR" altLang="en-US" dirty="0" smtClean="0"/>
              <a:t>공간이 할당된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  </a:t>
            </a:r>
            <a:r>
              <a:rPr lang="ko-KR" altLang="en-US" dirty="0"/>
              <a:t>변수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241" y="3483445"/>
            <a:ext cx="5899788" cy="329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239" y="1148112"/>
            <a:ext cx="5899790" cy="2335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3106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인스턴스 변수와 클래스 변수의 </a:t>
            </a:r>
            <a:r>
              <a:rPr lang="ko-KR" altLang="en-US" spc="-150" dirty="0" smtClean="0"/>
              <a:t>차이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클래스 변수에 </a:t>
            </a:r>
            <a:r>
              <a:rPr lang="ko-KR" altLang="en-US" dirty="0"/>
              <a:t>접근시</a:t>
            </a:r>
            <a:r>
              <a:rPr lang="ko-KR" altLang="en-US" dirty="0"/>
              <a:t> ‘클래스이름</a:t>
            </a:r>
            <a:r>
              <a:rPr lang="en-US" altLang="ko-KR" dirty="0"/>
              <a:t>.</a:t>
            </a:r>
            <a:r>
              <a:rPr lang="ko-KR" altLang="en-US" dirty="0"/>
              <a:t>클래스변수명’ 또는 ‘인스턴스</a:t>
            </a:r>
            <a:r>
              <a:rPr lang="en-US" altLang="ko-KR" dirty="0"/>
              <a:t>.</a:t>
            </a:r>
            <a:r>
              <a:rPr lang="ko-KR" altLang="en-US" dirty="0"/>
              <a:t>클래스변수명’ 방식으로 접근해야 클래스에 이미 생성되어 있는 공간을 공유 할 수 있음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1"/>
          <a:stretch/>
        </p:blipFill>
        <p:spPr bwMode="auto">
          <a:xfrm>
            <a:off x="1233055" y="2569474"/>
            <a:ext cx="6263150" cy="2009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505" y="4579181"/>
            <a:ext cx="6300700" cy="2909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3379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인스턴스 변수와 클래스 변수의 차이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2"/>
            <a:r>
              <a:rPr lang="en-US" altLang="ko-KR" dirty="0"/>
              <a:t>5</a:t>
            </a:r>
            <a:r>
              <a:rPr lang="ko-KR" altLang="en-US" dirty="0"/>
              <a:t>행 </a:t>
            </a:r>
            <a:r>
              <a:rPr lang="en-US" altLang="ko-KR" dirty="0"/>
              <a:t>:</a:t>
            </a:r>
            <a:r>
              <a:rPr lang="ko-KR" altLang="en-US" dirty="0"/>
              <a:t> 클래스 변수 </a:t>
            </a:r>
            <a:r>
              <a:rPr lang="en-US" altLang="ko-KR" dirty="0"/>
              <a:t>count</a:t>
            </a:r>
            <a:r>
              <a:rPr lang="ko-KR" altLang="en-US" dirty="0"/>
              <a:t>를 선언하고 </a:t>
            </a:r>
            <a:r>
              <a:rPr lang="en-US" altLang="ko-KR" dirty="0"/>
              <a:t>0</a:t>
            </a:r>
            <a:r>
              <a:rPr lang="ko-KR" altLang="en-US" dirty="0"/>
              <a:t>으로 초기화</a:t>
            </a:r>
            <a:endParaRPr lang="en-US" altLang="ko-KR" dirty="0"/>
          </a:p>
          <a:p>
            <a:pPr lvl="2"/>
            <a:r>
              <a:rPr lang="en-US" altLang="ko-KR" dirty="0"/>
              <a:t>7</a:t>
            </a:r>
            <a:r>
              <a:rPr lang="ko-KR" altLang="en-US" dirty="0"/>
              <a:t>행</a:t>
            </a:r>
            <a:r>
              <a:rPr lang="en-US" altLang="ko-KR" dirty="0"/>
              <a:t>~9</a:t>
            </a:r>
            <a:r>
              <a:rPr lang="ko-KR" altLang="en-US" dirty="0"/>
              <a:t>행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/>
              <a:t>생성자에서</a:t>
            </a:r>
            <a:r>
              <a:rPr lang="ko-KR" altLang="en-US" dirty="0"/>
              <a:t> 클래스 변수에 접근하기 위해 클래스이름</a:t>
            </a:r>
            <a:r>
              <a:rPr lang="en-US" altLang="ko-KR" dirty="0"/>
              <a:t>.count</a:t>
            </a:r>
            <a:r>
              <a:rPr lang="ko-KR" altLang="en-US" dirty="0"/>
              <a:t>를 </a:t>
            </a:r>
            <a:r>
              <a:rPr lang="en-US" altLang="ko-KR" dirty="0"/>
              <a:t>1 </a:t>
            </a:r>
            <a:r>
              <a:rPr lang="ko-KR" altLang="en-US" dirty="0"/>
              <a:t>증가</a:t>
            </a:r>
            <a:r>
              <a:rPr lang="en-US" altLang="ko-KR" dirty="0"/>
              <a:t>. </a:t>
            </a:r>
            <a:r>
              <a:rPr lang="ko-KR" altLang="en-US" dirty="0"/>
              <a:t>즉 생성자가 작동할 때는 </a:t>
            </a:r>
            <a:r>
              <a:rPr lang="en-US" altLang="ko-KR" dirty="0"/>
              <a:t>15</a:t>
            </a:r>
            <a:r>
              <a:rPr lang="ko-KR" altLang="en-US" dirty="0"/>
              <a:t>행과 </a:t>
            </a:r>
            <a:r>
              <a:rPr lang="en-US" altLang="ko-KR" dirty="0"/>
              <a:t>19</a:t>
            </a:r>
            <a:r>
              <a:rPr lang="ko-KR" altLang="en-US" dirty="0"/>
              <a:t>행에서 인스턴스를 생성할 때이므로</a:t>
            </a:r>
            <a:r>
              <a:rPr lang="en-US" altLang="ko-KR" dirty="0"/>
              <a:t>, </a:t>
            </a:r>
            <a:r>
              <a:rPr lang="ko-KR" altLang="en-US" dirty="0"/>
              <a:t>자동차의 총 생산대수를 </a:t>
            </a:r>
            <a:r>
              <a:rPr lang="en-US" altLang="ko-KR" dirty="0"/>
              <a:t>1</a:t>
            </a:r>
            <a:r>
              <a:rPr lang="ko-KR" altLang="en-US" dirty="0"/>
              <a:t>씩 증가시킨 것임</a:t>
            </a:r>
            <a:endParaRPr lang="en-US" altLang="ko-KR" dirty="0"/>
          </a:p>
          <a:p>
            <a:pPr lvl="2"/>
            <a:r>
              <a:rPr lang="ko-KR" altLang="en-US" dirty="0"/>
              <a:t>메인 코드 부분에서 클래스 변수를 사용하기 위해서 </a:t>
            </a:r>
            <a:r>
              <a:rPr lang="en-US" altLang="ko-KR" dirty="0"/>
              <a:t>Car.count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myCar2.count </a:t>
            </a:r>
            <a:r>
              <a:rPr lang="ko-KR" altLang="en-US" dirty="0"/>
              <a:t>모두 사용가능</a:t>
            </a:r>
            <a:r>
              <a:rPr lang="en-US" altLang="ko-KR" dirty="0"/>
              <a:t>. </a:t>
            </a:r>
            <a:r>
              <a:rPr lang="ko-KR" altLang="en-US" dirty="0"/>
              <a:t>즉 둘 다 클래스 변수에 접근됨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5" y="1307260"/>
            <a:ext cx="7458270" cy="230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163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__str__() </a:t>
            </a:r>
            <a:r>
              <a:rPr lang="ko-KR" altLang="en-US" dirty="0" smtClean="0">
                <a:effectLst/>
              </a:rPr>
              <a:t>메소드  </a:t>
            </a:r>
            <a:r>
              <a:rPr lang="en-US" altLang="ko-KR" dirty="0" smtClean="0">
                <a:effectLst/>
              </a:rPr>
              <a:t>: </a:t>
            </a:r>
            <a:r>
              <a:rPr lang="ko-KR" altLang="en-US" sz="2400" dirty="0" smtClean="0">
                <a:effectLst/>
              </a:rPr>
              <a:t>객체의 문자열을 리턴한다</a:t>
            </a:r>
            <a:r>
              <a:rPr lang="en-US" altLang="ko-KR" sz="2400" dirty="0" smtClean="0">
                <a:effectLst/>
              </a:rPr>
              <a:t>.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5826" y="1819672"/>
            <a:ext cx="8229600" cy="305109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class Car: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def __init__(self, speed, color, model):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self.speed = speed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self.color = color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self.model = model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def __str__(self):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msg = 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속도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:"+ str(self.speed)+ "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색상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:"+ self.color+ "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모델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:"+ self.model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return msg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myCar = Car(0, "blue", "E-class")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print(myCar)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051394"/>
            <a:ext cx="8229600" cy="706707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속도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:0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색상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:blue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모델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:E-class</a:t>
            </a:r>
          </a:p>
        </p:txBody>
      </p:sp>
    </p:spTree>
    <p:extLst>
      <p:ext uri="{BB962C8B-B14F-4D97-AF65-F5344CB8AC3E}">
        <p14:creationId xmlns:p14="http://schemas.microsoft.com/office/powerpoint/2010/main" val="110522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38" y="2022763"/>
            <a:ext cx="8619420" cy="27431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860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터틀 그래픽을 다시보자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2000" dirty="0"/>
              <a:t>터틀 그래픽에서 각각의 거북이가 객체라는 것을 알았다</a:t>
            </a:r>
            <a:r>
              <a:rPr lang="en-US" altLang="ko-KR" sz="2000" dirty="0"/>
              <a:t>. </a:t>
            </a:r>
            <a:r>
              <a:rPr lang="ko-KR" altLang="en-US" sz="2000" dirty="0"/>
              <a:t>거북이 객체를 여러 개 생성하여서 서로 다르게 </a:t>
            </a:r>
            <a:r>
              <a:rPr lang="ko-KR" altLang="en-US" sz="2000" dirty="0" smtClean="0"/>
              <a:t>반복해 보자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191" y="153510"/>
            <a:ext cx="1107799" cy="989490"/>
          </a:xfrm>
          <a:prstGeom prst="rect">
            <a:avLst/>
          </a:prstGeom>
        </p:spPr>
      </p:pic>
      <p:pic>
        <p:nvPicPr>
          <p:cNvPr id="1025" name="_x442312304" descr="EMB00001bd85f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"/>
          <a:stretch>
            <a:fillRect/>
          </a:stretch>
        </p:blipFill>
        <p:spPr bwMode="auto">
          <a:xfrm>
            <a:off x="2096219" y="2674189"/>
            <a:ext cx="3761117" cy="361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17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349" y="931654"/>
            <a:ext cx="8229600" cy="566755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turtle import *    # turtle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모듈에서 모든 것을 불러온다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t1 = Turtle()         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거북이 객체를 생성한다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t1.shape("circle")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t2 = Turtle()         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거북이 객체를 생성한다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t2.shape("turtle")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t3 = Turtle()         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거북이 객체를 생성한다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t3.shape("square")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t1.penup()	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펜을 든다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t2.penup()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t1.goto(0, 100)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거북이를 이동한다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t2.goto(0, 50)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t1.pendown()	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펜을 내린다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t2.pendown()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while True: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t1.circle(100)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원을 그린다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t2.circle(150)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t3.circle(200)</a:t>
            </a:r>
          </a:p>
        </p:txBody>
      </p:sp>
    </p:spTree>
    <p:extLst>
      <p:ext uri="{BB962C8B-B14F-4D97-AF65-F5344CB8AC3E}">
        <p14:creationId xmlns:p14="http://schemas.microsoft.com/office/powerpoint/2010/main" val="55953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>
                <a:effectLst/>
              </a:rPr>
              <a:t>Car </a:t>
            </a:r>
            <a:r>
              <a:rPr lang="ko-KR" altLang="en-US" dirty="0">
                <a:effectLst/>
              </a:rPr>
              <a:t>클래스 </a:t>
            </a:r>
            <a:r>
              <a:rPr lang="en-US" altLang="ko-KR" dirty="0">
                <a:effectLst/>
              </a:rPr>
              <a:t>+ Turtle </a:t>
            </a:r>
            <a:r>
              <a:rPr lang="ko-KR" altLang="en-US" dirty="0">
                <a:effectLst/>
              </a:rPr>
              <a:t>클래스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터틀 </a:t>
            </a:r>
            <a:r>
              <a:rPr lang="ko-KR" altLang="en-US" dirty="0"/>
              <a:t>그래픽을 사용하여서 화면에 자동차를 그리고 움직여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2049" name="_x442310624" descr="EMB00001bd85f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690" y="2467154"/>
            <a:ext cx="4666890" cy="350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408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349" y="1502874"/>
            <a:ext cx="8229600" cy="509633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turtle import *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class Car: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def __init__(self, speed, color, model):</a:t>
            </a:r>
          </a:p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self.speed = speed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self.color = color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self.model = model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self.turtle = Turtle()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self.turtle.shape("car.gif")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def drive(self):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self.turtle.forward(self.speed)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def left_turn(self):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self.turtle.left(90)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register_shape("car.gif")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myCar = Car(200, "red", "E-class")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for i in range(100):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myCar.drive()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myCar.left_turn()</a:t>
            </a:r>
          </a:p>
        </p:txBody>
      </p:sp>
    </p:spTree>
    <p:extLst>
      <p:ext uri="{BB962C8B-B14F-4D97-AF65-F5344CB8AC3E}">
        <p14:creationId xmlns:p14="http://schemas.microsoft.com/office/powerpoint/2010/main" val="21834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지향 프로그래밍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  <a:r>
              <a:rPr lang="en-US" altLang="ko-KR" dirty="0"/>
              <a:t>(object)</a:t>
            </a:r>
            <a:r>
              <a:rPr lang="ko-KR" altLang="en-US" dirty="0"/>
              <a:t>는 함수와 변수를 하나의 단위로 묶 을 수 있는 방법이다</a:t>
            </a:r>
            <a:r>
              <a:rPr lang="en-US" altLang="ko-KR" dirty="0"/>
              <a:t>. </a:t>
            </a:r>
            <a:r>
              <a:rPr lang="ko-KR" altLang="en-US" dirty="0" smtClean="0"/>
              <a:t>이러한 </a:t>
            </a:r>
            <a:r>
              <a:rPr lang="ko-KR" altLang="en-US" dirty="0"/>
              <a:t>프로그래밍 방식을 객체지향</a:t>
            </a:r>
            <a:r>
              <a:rPr lang="en-US" altLang="ko-KR" dirty="0"/>
              <a:t>(object-oriented)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669" y="2988446"/>
            <a:ext cx="53149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9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en-US" altLang="ko-KR" dirty="0">
                <a:effectLst/>
              </a:rPr>
              <a:t>Ball </a:t>
            </a:r>
            <a:r>
              <a:rPr lang="ko-KR" altLang="en-US" dirty="0">
                <a:effectLst/>
              </a:rPr>
              <a:t>클래스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2000" dirty="0"/>
              <a:t>컴퓨터 게임에서 많이 등장하는 것이 공을 나타내는 </a:t>
            </a:r>
            <a:r>
              <a:rPr lang="en-US" altLang="ko-KR" sz="2000" dirty="0"/>
              <a:t>Ball </a:t>
            </a:r>
            <a:r>
              <a:rPr lang="ko-KR" altLang="en-US" sz="2000" dirty="0"/>
              <a:t>클래스이다</a:t>
            </a:r>
            <a:r>
              <a:rPr lang="en-US" altLang="ko-KR" sz="2000" dirty="0"/>
              <a:t>. Ball </a:t>
            </a:r>
            <a:r>
              <a:rPr lang="ko-KR" altLang="en-US" sz="2000" dirty="0"/>
              <a:t>클래스의 속성과 메소드를 </a:t>
            </a:r>
            <a:r>
              <a:rPr lang="ko-KR" altLang="en-US" sz="2000" dirty="0" smtClean="0"/>
              <a:t>생각해 보자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100" y="216884"/>
            <a:ext cx="1107799" cy="989490"/>
          </a:xfrm>
          <a:prstGeom prst="rect">
            <a:avLst/>
          </a:prstGeom>
        </p:spPr>
      </p:pic>
      <p:pic>
        <p:nvPicPr>
          <p:cNvPr id="3073" name="_x442313184" descr="EMB00001bd85f0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012" y="2631057"/>
            <a:ext cx="3062377" cy="26363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93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Ball</a:t>
            </a:r>
            <a:r>
              <a:rPr lang="ko-KR" altLang="en-US" dirty="0" smtClean="0"/>
              <a:t>의 속성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공의 위치</a:t>
            </a:r>
            <a:r>
              <a:rPr lang="en-US" altLang="ko-KR" dirty="0"/>
              <a:t>(x, y)</a:t>
            </a:r>
            <a:endParaRPr lang="ko-KR" altLang="en-US" dirty="0"/>
          </a:p>
          <a:p>
            <a:pPr lvl="0" fontAlgn="base"/>
            <a:r>
              <a:rPr lang="ko-KR" altLang="en-US" dirty="0"/>
              <a:t>공의 색상</a:t>
            </a:r>
            <a:r>
              <a:rPr lang="en-US" altLang="ko-KR" dirty="0"/>
              <a:t>(color)</a:t>
            </a:r>
            <a:endParaRPr lang="ko-KR" altLang="en-US" dirty="0"/>
          </a:p>
          <a:p>
            <a:pPr lvl="0" fontAlgn="base"/>
            <a:r>
              <a:rPr lang="ko-KR" altLang="en-US" dirty="0"/>
              <a:t>공의 속도</a:t>
            </a:r>
            <a:r>
              <a:rPr lang="en-US" altLang="ko-KR" dirty="0"/>
              <a:t>(xspeed, yspeed)</a:t>
            </a:r>
            <a:endParaRPr lang="ko-KR" altLang="en-US" dirty="0"/>
          </a:p>
          <a:p>
            <a:pPr lvl="0" fontAlgn="base"/>
            <a:r>
              <a:rPr lang="ko-KR" altLang="en-US" dirty="0"/>
              <a:t>공의 크기</a:t>
            </a:r>
            <a:r>
              <a:rPr lang="en-US" altLang="ko-KR" dirty="0"/>
              <a:t>(size)</a:t>
            </a:r>
            <a:endParaRPr lang="ko-KR" altLang="en-US" dirty="0"/>
          </a:p>
          <a:p>
            <a:pPr lvl="0" fontAlgn="base"/>
            <a:r>
              <a:rPr lang="ko-KR" altLang="en-US" dirty="0"/>
              <a:t>공을 움직이는 메소드 </a:t>
            </a:r>
            <a:r>
              <a:rPr lang="en-US" altLang="ko-KR" dirty="0"/>
              <a:t>move()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27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349" y="1595888"/>
            <a:ext cx="8229600" cy="427870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turtle import *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class Ball: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def __init__(self, color, size, speed):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위치 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self.x = 0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self.y = 0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속도 벡터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self.xspeed = speed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self.yspeed = speed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크기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self.size = size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색상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self.color = color</a:t>
            </a:r>
          </a:p>
        </p:txBody>
      </p:sp>
    </p:spTree>
    <p:extLst>
      <p:ext uri="{BB962C8B-B14F-4D97-AF65-F5344CB8AC3E}">
        <p14:creationId xmlns:p14="http://schemas.microsoft.com/office/powerpoint/2010/main" val="335943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349" y="1595888"/>
            <a:ext cx="8229600" cy="427870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self.turtle = Turtle()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self.turtle.shape("circle")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self.turtle.color(color, color)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self.turtle.resizemode("user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self.turtle.shapesize(size, size, 10)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#http://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blog.naver.com/coduacademy/220874409446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참조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메소드 정의 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def move(self):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self.x += self.xspeed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self.y += self.yspeed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self.turtle.goto(self.x, self.y)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ball = Ball("red", 2, 1)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for i in range(100):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ball.move()</a:t>
            </a:r>
          </a:p>
        </p:txBody>
      </p:sp>
    </p:spTree>
    <p:extLst>
      <p:ext uri="{BB962C8B-B14F-4D97-AF65-F5344CB8AC3E}">
        <p14:creationId xmlns:p14="http://schemas.microsoft.com/office/powerpoint/2010/main" val="127274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resizemode 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shapesize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77" y="1219200"/>
            <a:ext cx="8203223" cy="588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64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ko-KR" altLang="en-US" dirty="0"/>
              <a:t>클래스의 필드와 </a:t>
            </a:r>
            <a:r>
              <a:rPr lang="ko-KR" altLang="en-US" dirty="0"/>
              <a:t>메소드를</a:t>
            </a:r>
            <a:r>
              <a:rPr lang="ko-KR" altLang="en-US" dirty="0"/>
              <a:t> 그대로 물려받는 새로운 클래스를 만드는 것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0"/>
          <a:stretch/>
        </p:blipFill>
        <p:spPr bwMode="auto">
          <a:xfrm>
            <a:off x="1042917" y="2503847"/>
            <a:ext cx="7366792" cy="381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171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/>
              <a:t>기존의 </a:t>
            </a:r>
            <a:r>
              <a:rPr lang="ko-KR" altLang="en-US" sz="2000" dirty="0"/>
              <a:t>두 클래스가 공통되는 것이 많음</a:t>
            </a:r>
            <a:r>
              <a:rPr lang="en-US" altLang="ko-KR" sz="2000" dirty="0"/>
              <a:t>. </a:t>
            </a:r>
            <a:r>
              <a:rPr lang="ko-KR" altLang="en-US" sz="2000" dirty="0"/>
              <a:t>즉 공통된 특징을 </a:t>
            </a:r>
            <a:r>
              <a:rPr lang="en-US" altLang="ko-KR" sz="2000" dirty="0"/>
              <a:t>‘</a:t>
            </a:r>
            <a:r>
              <a:rPr lang="ko-KR" altLang="en-US" sz="2000" dirty="0"/>
              <a:t>자동차</a:t>
            </a:r>
            <a:r>
              <a:rPr lang="en-US" altLang="ko-KR" sz="2000" dirty="0"/>
              <a:t>’ </a:t>
            </a:r>
            <a:r>
              <a:rPr lang="ko-KR" altLang="en-US" sz="2000" dirty="0"/>
              <a:t>라는 클래스로 만들고  승용차와 트럭은 클래스의 특징을 물려받아 각각에 필요한 필드와 </a:t>
            </a:r>
            <a:r>
              <a:rPr lang="ko-KR" altLang="en-US" sz="2000" dirty="0"/>
              <a:t>메소드만</a:t>
            </a:r>
            <a:r>
              <a:rPr lang="ko-KR" altLang="en-US" sz="2000" dirty="0"/>
              <a:t> 추가하면 효율적일 것임</a:t>
            </a:r>
            <a:r>
              <a:rPr lang="en-US" altLang="ko-KR" sz="2000" dirty="0"/>
              <a:t>.</a:t>
            </a:r>
          </a:p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239" y="2561027"/>
            <a:ext cx="6008900" cy="4639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4732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상위 </a:t>
            </a:r>
            <a:r>
              <a:rPr lang="ko-KR" altLang="en-US" dirty="0"/>
              <a:t>클래스인 자동차 클래스를 ‘슈퍼 클래스’ 또는 ‘부모 클래스’라 하며</a:t>
            </a:r>
            <a:r>
              <a:rPr lang="en-US" altLang="ko-KR" dirty="0"/>
              <a:t>, </a:t>
            </a:r>
            <a:r>
              <a:rPr lang="ko-KR" altLang="en-US" dirty="0"/>
              <a:t>하위 클래스인 승용차와 트럭 클래스는 ‘서브 클래스’ 또는 ‘자식 클래스’라 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22" y="3034771"/>
            <a:ext cx="6930770" cy="941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5431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객체지향 </a:t>
            </a:r>
            <a:r>
              <a:rPr lang="ko-KR" altLang="en-US" dirty="0"/>
              <a:t>활용 프로그램 </a:t>
            </a:r>
            <a:r>
              <a:rPr lang="ko-KR" altLang="en-US" dirty="0" smtClean="0"/>
              <a:t>완성</a:t>
            </a:r>
            <a:endParaRPr lang="en-US" altLang="ko-KR" dirty="0" smtClean="0"/>
          </a:p>
          <a:p>
            <a:pPr lvl="1"/>
            <a:r>
              <a:rPr lang="ko-KR" altLang="en-US" dirty="0"/>
              <a:t>자동차 클래스를 만든 후</a:t>
            </a:r>
            <a:r>
              <a:rPr lang="en-US" altLang="ko-KR" dirty="0"/>
              <a:t>, </a:t>
            </a:r>
            <a:r>
              <a:rPr lang="ko-KR" altLang="en-US" dirty="0"/>
              <a:t>승용차 클래스와 트럭 클래스가 자동차 클래스의 상속을 받음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7"/>
          <a:stretch/>
        </p:blipFill>
        <p:spPr bwMode="auto">
          <a:xfrm>
            <a:off x="3860346" y="2402687"/>
            <a:ext cx="5283654" cy="457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076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235" y="694747"/>
            <a:ext cx="6171718" cy="539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82" y="6092486"/>
            <a:ext cx="6114510" cy="477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0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객체들 사이의 상호작용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 텔레비전 리모콘은 모두 특정한 기능을 수행하는 객체라고 생각할 수 있고 텔레비전과 리모콘은 메시지 를 통하여 서로 상호 작용하고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043" y="3255099"/>
            <a:ext cx="38576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166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메소드</a:t>
            </a:r>
            <a:r>
              <a:rPr lang="ko-KR" altLang="en-US" dirty="0"/>
              <a:t> </a:t>
            </a:r>
            <a:r>
              <a:rPr lang="ko-KR" altLang="en-US" dirty="0"/>
              <a:t>오버라이딩</a:t>
            </a:r>
            <a:r>
              <a:rPr lang="en-US" altLang="ko-KR" dirty="0"/>
              <a:t>(Overriding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/>
              <a:t>상위 클래스의 </a:t>
            </a:r>
            <a:r>
              <a:rPr lang="ko-KR" altLang="en-US" dirty="0"/>
              <a:t>메소드를</a:t>
            </a:r>
            <a:r>
              <a:rPr lang="ko-KR" altLang="en-US" dirty="0"/>
              <a:t> 하위 클래스에서 재정의하는 것</a:t>
            </a:r>
            <a:r>
              <a:rPr lang="en-US" altLang="ko-KR" dirty="0"/>
              <a:t>. </a:t>
            </a:r>
            <a:r>
              <a:rPr lang="ko-KR" altLang="en-US" dirty="0"/>
              <a:t>다음의 그림에서 트럭은 속도에 제한이 없지만</a:t>
            </a:r>
            <a:r>
              <a:rPr lang="en-US" altLang="ko-KR" dirty="0"/>
              <a:t>, </a:t>
            </a:r>
            <a:r>
              <a:rPr lang="ko-KR" altLang="en-US" dirty="0"/>
              <a:t>승용차는 안전상 속도가 최대 </a:t>
            </a:r>
            <a:r>
              <a:rPr lang="en-US" altLang="ko-KR" dirty="0"/>
              <a:t>150km</a:t>
            </a:r>
            <a:r>
              <a:rPr lang="ko-KR" altLang="en-US" dirty="0"/>
              <a:t>로 제한되어야 한다고 가정함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슈퍼 클래스</a:t>
            </a:r>
            <a:r>
              <a:rPr lang="en-US" altLang="ko-KR" dirty="0"/>
              <a:t>(</a:t>
            </a:r>
            <a:r>
              <a:rPr lang="ko-KR" altLang="en-US" dirty="0"/>
              <a:t>자동차</a:t>
            </a:r>
            <a:r>
              <a:rPr lang="en-US" altLang="ko-KR" dirty="0"/>
              <a:t>)</a:t>
            </a:r>
            <a:r>
              <a:rPr lang="ko-KR" altLang="en-US" dirty="0"/>
              <a:t>를 상속받은 서브 클래스</a:t>
            </a:r>
            <a:r>
              <a:rPr lang="en-US" altLang="ko-KR" dirty="0"/>
              <a:t>(</a:t>
            </a:r>
            <a:r>
              <a:rPr lang="ko-KR" altLang="en-US" dirty="0"/>
              <a:t>승용차</a:t>
            </a:r>
            <a:r>
              <a:rPr lang="en-US" altLang="ko-KR" dirty="0"/>
              <a:t>, </a:t>
            </a:r>
            <a:r>
              <a:rPr lang="ko-KR" altLang="en-US" dirty="0"/>
              <a:t>트럭</a:t>
            </a:r>
            <a:r>
              <a:rPr lang="en-US" altLang="ko-KR" dirty="0"/>
              <a:t>)</a:t>
            </a:r>
            <a:r>
              <a:rPr lang="ko-KR" altLang="en-US" dirty="0"/>
              <a:t>는 속도 올리기</a:t>
            </a:r>
            <a:r>
              <a:rPr lang="en-US" altLang="ko-KR" dirty="0"/>
              <a:t>( ) </a:t>
            </a:r>
            <a:r>
              <a:rPr lang="ko-KR" altLang="en-US" dirty="0"/>
              <a:t>메소드를</a:t>
            </a:r>
            <a:r>
              <a:rPr lang="ko-KR" altLang="en-US" dirty="0"/>
              <a:t> 상속받았지만</a:t>
            </a:r>
            <a:r>
              <a:rPr lang="en-US" altLang="ko-KR" dirty="0"/>
              <a:t>, </a:t>
            </a:r>
            <a:r>
              <a:rPr lang="ko-KR" altLang="en-US" dirty="0"/>
              <a:t>승용차의 경우 속도의 제한이 필요해서 자동차의 속도 올리기</a:t>
            </a:r>
            <a:r>
              <a:rPr lang="en-US" altLang="ko-KR" dirty="0"/>
              <a:t>( )</a:t>
            </a:r>
            <a:r>
              <a:rPr lang="ko-KR" altLang="en-US" dirty="0"/>
              <a:t>와 내용이 달라야 하므로 승용차 클래스에서 속도 올리기</a:t>
            </a:r>
            <a:r>
              <a:rPr lang="en-US" altLang="ko-KR" dirty="0"/>
              <a:t>( )</a:t>
            </a:r>
            <a:r>
              <a:rPr lang="ko-KR" altLang="en-US" dirty="0"/>
              <a:t>를 다시 만들어서 사용함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40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</a:t>
            </a:r>
            <a:r>
              <a:rPr lang="ko-KR" altLang="en-US" dirty="0"/>
              <a:t> </a:t>
            </a:r>
            <a:r>
              <a:rPr lang="ko-KR" altLang="en-US" dirty="0"/>
              <a:t>오버라이딩</a:t>
            </a:r>
            <a:r>
              <a:rPr lang="en-US" altLang="ko-KR" dirty="0"/>
              <a:t>(Overriding)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9"/>
          <a:stretch/>
        </p:blipFill>
        <p:spPr bwMode="auto">
          <a:xfrm>
            <a:off x="1163782" y="1600199"/>
            <a:ext cx="6262254" cy="468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583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358" y="5016358"/>
            <a:ext cx="6420270" cy="1426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Grp="1" noChangeAspect="1" noChangeArrowheads="1"/>
          </p:cNvPicPr>
          <p:nvPr>
            <p:ph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9"/>
          <a:stretch/>
        </p:blipFill>
        <p:spPr bwMode="auto">
          <a:xfrm>
            <a:off x="1981200" y="1006852"/>
            <a:ext cx="6429874" cy="41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4479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40" y="1633335"/>
            <a:ext cx="7151089" cy="438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6329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MyTurtle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5475" y="1397481"/>
            <a:ext cx="8229600" cy="288122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turtle import *    # turtle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모듈에서 모든 것을 불러온다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class MyTurtle(Turtle):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def glow(self,x,y):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self.fillcolor("red")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turtle = MyTurtle()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turtle.shape("turtle")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turtle.onclick(turtle.glow)     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거북이를 클릭하면 색상이 빨강색으로 변경된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1" name="_x442311424" descr="EMB00001bd85f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595" y="4501760"/>
            <a:ext cx="2624097" cy="19335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0657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파이썬 내장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클래스에서 상속받으려면 어떻게 할까요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먼저 내장된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클래스를 상속해서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이라는 속성을 가진 사용자 정의 리스트를 만드시오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92840" y="3401126"/>
            <a:ext cx="8032960" cy="1762125"/>
            <a:chOff x="612648" y="3216487"/>
            <a:chExt cx="8032960" cy="17621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r="50933" b="92759"/>
            <a:stretch/>
          </p:blipFill>
          <p:spPr>
            <a:xfrm>
              <a:off x="3693720" y="3331167"/>
              <a:ext cx="2380138" cy="396771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3858" y="3216487"/>
              <a:ext cx="2571750" cy="176212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t="50033" b="41955"/>
            <a:stretch/>
          </p:blipFill>
          <p:spPr>
            <a:xfrm>
              <a:off x="612648" y="3926113"/>
              <a:ext cx="5527783" cy="4271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94815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551101" y="597878"/>
            <a:ext cx="7825357" cy="5961919"/>
            <a:chOff x="551101" y="597878"/>
            <a:chExt cx="7825357" cy="5961919"/>
          </a:xfrm>
        </p:grpSpPr>
        <p:grpSp>
          <p:nvGrpSpPr>
            <p:cNvPr id="2" name="그룹 1"/>
            <p:cNvGrpSpPr/>
            <p:nvPr/>
          </p:nvGrpSpPr>
          <p:grpSpPr>
            <a:xfrm>
              <a:off x="551101" y="597878"/>
              <a:ext cx="7825357" cy="5961919"/>
              <a:chOff x="331293" y="149470"/>
              <a:chExt cx="7825357" cy="5961919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1293" y="173651"/>
                <a:ext cx="7001492" cy="5937738"/>
              </a:xfrm>
              <a:prstGeom prst="rect">
                <a:avLst/>
              </a:prstGeom>
            </p:spPr>
          </p:pic>
          <p:sp>
            <p:nvSpPr>
              <p:cNvPr id="4" name="직사각형 3"/>
              <p:cNvSpPr/>
              <p:nvPr/>
            </p:nvSpPr>
            <p:spPr>
              <a:xfrm>
                <a:off x="3253154" y="149470"/>
                <a:ext cx="2690446" cy="20222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ysClr val="windowText" lastClr="000000"/>
                    </a:solidFill>
                  </a:rPr>
                  <a:t>새 클래스가 상속 받을 클래스 이름 지정</a:t>
                </a:r>
                <a:endParaRPr lang="ko-KR" altLang="en-US" sz="1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3253154" y="549520"/>
                <a:ext cx="2690446" cy="21541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ysClr val="windowText" lastClr="000000"/>
                    </a:solidFill>
                  </a:rPr>
                  <a:t>상위 클래스의 초기화메서드를 호출</a:t>
                </a:r>
                <a:endParaRPr lang="ko-KR" altLang="en-US" sz="1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3253154" y="835269"/>
                <a:ext cx="2690446" cy="21541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ysClr val="windowText" lastClr="000000"/>
                    </a:solidFill>
                  </a:rPr>
                  <a:t>속성에 인자값을 대입</a:t>
                </a:r>
                <a:endParaRPr lang="ko-KR" altLang="en-US" sz="1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3751821" y="1314451"/>
                <a:ext cx="2690446" cy="21541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ysClr val="windowText" lastClr="000000"/>
                    </a:solidFill>
                  </a:rPr>
                  <a:t>NamedList </a:t>
                </a:r>
                <a:r>
                  <a:rPr lang="ko-KR" altLang="en-US" sz="1400" dirty="0" smtClean="0">
                    <a:solidFill>
                      <a:sysClr val="windowText" lastClr="000000"/>
                    </a:solidFill>
                  </a:rPr>
                  <a:t>객체를 새로 만드시오</a:t>
                </a:r>
                <a:endParaRPr lang="ko-KR" altLang="en-US" sz="1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824131" y="1543049"/>
                <a:ext cx="1927689" cy="21541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ysClr val="windowText" lastClr="000000"/>
                    </a:solidFill>
                  </a:rPr>
                  <a:t>Johnny</a:t>
                </a:r>
                <a:r>
                  <a:rPr lang="ko-KR" altLang="en-US" sz="1400" dirty="0" smtClean="0">
                    <a:solidFill>
                      <a:sysClr val="windowText" lastClr="000000"/>
                    </a:solidFill>
                  </a:rPr>
                  <a:t>는 </a:t>
                </a:r>
                <a:r>
                  <a:rPr lang="en-US" altLang="ko-KR" sz="1400" dirty="0" smtClean="0">
                    <a:solidFill>
                      <a:sysClr val="windowText" lastClr="000000"/>
                    </a:solidFill>
                  </a:rPr>
                  <a:t>NamedList</a:t>
                </a:r>
                <a:r>
                  <a:rPr lang="ko-KR" altLang="en-US" sz="1400" dirty="0" smtClean="0">
                    <a:solidFill>
                      <a:sysClr val="windowText" lastClr="000000"/>
                    </a:solidFill>
                  </a:rPr>
                  <a:t>형</a:t>
                </a:r>
                <a:endParaRPr lang="ko-KR" altLang="en-US" sz="1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4859652" y="4114801"/>
                <a:ext cx="3296998" cy="8088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ysClr val="windowText" lastClr="000000"/>
                    </a:solidFill>
                  </a:rPr>
                  <a:t>dir</a:t>
                </a:r>
                <a:r>
                  <a:rPr lang="ko-KR" altLang="en-US" sz="1400" dirty="0" smtClean="0">
                    <a:solidFill>
                      <a:sysClr val="windowText" lastClr="000000"/>
                    </a:solidFill>
                  </a:rPr>
                  <a:t>은 객체가 자체적으로 가지고 있는 변수나 함수를 보여준다</a:t>
                </a:r>
                <a:r>
                  <a:rPr lang="en-US" altLang="ko-KR" sz="1400" dirty="0" smtClean="0">
                    <a:solidFill>
                      <a:sysClr val="windowText" lastClr="000000"/>
                    </a:solidFill>
                  </a:rPr>
                  <a:t>.</a:t>
                </a:r>
              </a:p>
              <a:p>
                <a:pPr algn="ctr"/>
                <a:r>
                  <a:rPr lang="en-US" altLang="ko-KR" sz="1400" dirty="0" smtClean="0">
                    <a:solidFill>
                      <a:sysClr val="windowText" lastClr="000000"/>
                    </a:solidFill>
                  </a:rPr>
                  <a:t>Johnny</a:t>
                </a:r>
                <a:r>
                  <a:rPr lang="ko-KR" altLang="en-US" sz="1400" dirty="0" smtClean="0">
                    <a:solidFill>
                      <a:sysClr val="windowText" lastClr="000000"/>
                    </a:solidFill>
                  </a:rPr>
                  <a:t>는</a:t>
                </a:r>
                <a:r>
                  <a:rPr lang="en-US" altLang="ko-KR" sz="1400" dirty="0" smtClean="0">
                    <a:solidFill>
                      <a:sysClr val="windowText" lastClr="000000"/>
                    </a:solidFill>
                  </a:rPr>
                  <a:t> name</a:t>
                </a:r>
                <a:r>
                  <a:rPr lang="ko-KR" altLang="en-US" sz="1400" dirty="0" smtClean="0">
                    <a:solidFill>
                      <a:sysClr val="windowText" lastClr="000000"/>
                    </a:solidFill>
                  </a:rPr>
                  <a:t>속성에 데이터를 저장 뿐 아니라 </a:t>
                </a:r>
                <a:r>
                  <a:rPr lang="en-US" altLang="ko-KR" sz="1400" dirty="0" smtClean="0">
                    <a:solidFill>
                      <a:sysClr val="windowText" lastClr="000000"/>
                    </a:solidFill>
                  </a:rPr>
                  <a:t>list</a:t>
                </a:r>
                <a:r>
                  <a:rPr lang="ko-KR" altLang="en-US" sz="1400" dirty="0" smtClean="0">
                    <a:solidFill>
                      <a:sysClr val="windowText" lastClr="000000"/>
                    </a:solidFill>
                  </a:rPr>
                  <a:t>가 할수 있는 모든 것을 할 수있다</a:t>
                </a:r>
                <a:r>
                  <a:rPr lang="en-US" altLang="ko-KR" sz="1400" dirty="0" smtClean="0">
                    <a:solidFill>
                      <a:sysClr val="windowText" lastClr="000000"/>
                    </a:solidFill>
                  </a:rPr>
                  <a:t>.</a:t>
                </a:r>
                <a:endParaRPr lang="ko-KR" altLang="en-US" sz="14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3559579" y="4169201"/>
              <a:ext cx="2936631" cy="2546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list</a:t>
              </a:r>
              <a:r>
                <a:rPr lang="ko-KR" alt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클래스 기능을 사용해서 </a:t>
              </a:r>
              <a:r>
                <a:rPr lang="en-US" altLang="ko-KR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johnny</a:t>
              </a:r>
              <a:r>
                <a:rPr lang="ko-KR" alt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에 데이터를 추가</a:t>
              </a:r>
              <a:endPara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221465" y="4622369"/>
              <a:ext cx="2502994" cy="2546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List</a:t>
              </a:r>
              <a:r>
                <a:rPr lang="ko-KR" alt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데이터와 속성 데이터 모두에 접근 가능</a:t>
              </a:r>
              <a:endPara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46668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</a:t>
            </a:r>
            <a:r>
              <a:rPr lang="en-US" altLang="ko-KR" dirty="0" smtClean="0"/>
              <a:t>1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원을 나타내는 클래스 </a:t>
            </a:r>
            <a:r>
              <a:rPr lang="en-US" altLang="ko-KR" dirty="0" smtClean="0"/>
              <a:t>Circle</a:t>
            </a:r>
            <a:r>
              <a:rPr lang="ko-KR" altLang="en-US" dirty="0" smtClean="0"/>
              <a:t>을 정의해보자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Circle </a:t>
            </a:r>
            <a:r>
              <a:rPr lang="ko-KR" altLang="en-US" dirty="0" smtClean="0"/>
              <a:t>클래스에 포함되는 변수와 함수는 다음과 같다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반지름</a:t>
            </a:r>
            <a:r>
              <a:rPr lang="en-US" altLang="ko-KR" dirty="0" smtClean="0"/>
              <a:t>(radius)</a:t>
            </a:r>
          </a:p>
          <a:p>
            <a:pPr lvl="1"/>
            <a:r>
              <a:rPr lang="en-US" altLang="ko-KR" dirty="0" smtClean="0"/>
              <a:t>calcPerimeter()-</a:t>
            </a:r>
            <a:r>
              <a:rPr lang="ko-KR" altLang="en-US" dirty="0" smtClean="0"/>
              <a:t>원의 둘레를 계산한다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calcArea()-</a:t>
            </a:r>
            <a:r>
              <a:rPr lang="ko-KR" altLang="en-US" dirty="0" smtClean="0"/>
              <a:t>원의 면적을 계산한다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Hint) </a:t>
            </a:r>
            <a:r>
              <a:rPr lang="en-US" altLang="ko-KR" dirty="0"/>
              <a:t>Circle </a:t>
            </a:r>
            <a:r>
              <a:rPr lang="ko-KR" altLang="en-US" dirty="0" smtClean="0"/>
              <a:t>클래스의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변수는 생성자 안에서 정의</a:t>
            </a:r>
            <a:r>
              <a:rPr lang="en-US" altLang="ko-KR" dirty="0" smtClean="0"/>
              <a:t>,</a:t>
            </a:r>
            <a:r>
              <a:rPr lang="ko-KR" altLang="en-US" dirty="0" smtClean="0"/>
              <a:t>함수는 클래스 안에서 정의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04" y="5130136"/>
            <a:ext cx="7438030" cy="83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271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TV</a:t>
            </a:r>
            <a:r>
              <a:rPr lang="ko-KR" altLang="en-US" dirty="0" smtClean="0"/>
              <a:t> 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클래스로 정의해보자</a:t>
            </a:r>
            <a:r>
              <a:rPr lang="en-US" altLang="ko-KR" dirty="0" smtClean="0"/>
              <a:t>.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TV </a:t>
            </a:r>
            <a:r>
              <a:rPr lang="ko-KR" altLang="en-US" dirty="0" smtClean="0"/>
              <a:t>클래스의 객체를 생성하고 테스트해보자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채</a:t>
            </a:r>
            <a:r>
              <a:rPr lang="ko-KR" altLang="en-US" dirty="0"/>
              <a:t>널</a:t>
            </a:r>
            <a:r>
              <a:rPr lang="en-US" altLang="ko-KR" dirty="0" smtClean="0"/>
              <a:t>(channel)</a:t>
            </a:r>
          </a:p>
          <a:p>
            <a:pPr lvl="1"/>
            <a:r>
              <a:rPr lang="ko-KR" altLang="en-US" dirty="0" smtClean="0"/>
              <a:t>볼륨</a:t>
            </a:r>
            <a:r>
              <a:rPr lang="en-US" altLang="ko-KR" dirty="0" smtClean="0"/>
              <a:t>(volumn)</a:t>
            </a:r>
          </a:p>
          <a:p>
            <a:pPr lvl="1"/>
            <a:r>
              <a:rPr lang="ko-KR" altLang="en-US" dirty="0" smtClean="0"/>
              <a:t>전원상태</a:t>
            </a:r>
            <a:r>
              <a:rPr lang="en-US" altLang="ko-KR" dirty="0" smtClean="0"/>
              <a:t>(on)</a:t>
            </a:r>
          </a:p>
          <a:p>
            <a:pPr lvl="1"/>
            <a:r>
              <a:rPr lang="en-US" altLang="ko-KR" dirty="0" smtClean="0"/>
              <a:t>turnOn() -TV</a:t>
            </a:r>
            <a:r>
              <a:rPr lang="ko-KR" altLang="en-US" dirty="0" smtClean="0"/>
              <a:t>를 켠다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turnoff() - </a:t>
            </a:r>
            <a:r>
              <a:rPr lang="en-US" altLang="ko-KR" dirty="0"/>
              <a:t>TV</a:t>
            </a:r>
            <a:r>
              <a:rPr lang="ko-KR" altLang="en-US" dirty="0"/>
              <a:t>를 </a:t>
            </a:r>
            <a:r>
              <a:rPr lang="ko-KR" altLang="en-US" dirty="0" smtClean="0"/>
              <a:t>끈다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setChanner(channel)-</a:t>
            </a:r>
            <a:r>
              <a:rPr lang="ko-KR" altLang="en-US" dirty="0" smtClean="0"/>
              <a:t>채널 변경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setVolumn(volumn) – </a:t>
            </a:r>
            <a:r>
              <a:rPr lang="ko-KR" altLang="en-US" dirty="0" smtClean="0"/>
              <a:t>볼륨 변경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36576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1019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Hint) TV </a:t>
            </a:r>
            <a:r>
              <a:rPr lang="ko-KR" altLang="en-US" dirty="0"/>
              <a:t>클래스의</a:t>
            </a:r>
            <a:r>
              <a:rPr lang="en-US" altLang="ko-KR" dirty="0"/>
              <a:t> </a:t>
            </a:r>
            <a:r>
              <a:rPr lang="ko-KR" altLang="en-US" dirty="0"/>
              <a:t>변수는 생성자 안에서 정의</a:t>
            </a:r>
            <a:r>
              <a:rPr lang="en-US" altLang="ko-KR" dirty="0"/>
              <a:t>,</a:t>
            </a:r>
            <a:r>
              <a:rPr lang="ko-KR" altLang="en-US" dirty="0"/>
              <a:t>함수는 클래스 안에서 정의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22" y="2652712"/>
            <a:ext cx="7615451" cy="25880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22" y="5686425"/>
            <a:ext cx="7205592" cy="60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0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객체는 </a:t>
            </a:r>
            <a:r>
              <a:rPr lang="ko-KR" altLang="en-US" dirty="0"/>
              <a:t>하나의 물건이라고 생각하면 된다</a:t>
            </a:r>
            <a:r>
              <a:rPr lang="en-US" altLang="ko-KR" dirty="0"/>
              <a:t>. </a:t>
            </a:r>
            <a:r>
              <a:rPr lang="ko-KR" altLang="en-US" dirty="0" smtClean="0"/>
              <a:t>객체는 속성</a:t>
            </a:r>
            <a:r>
              <a:rPr lang="en-US" altLang="ko-KR" dirty="0"/>
              <a:t>(attribute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동작</a:t>
            </a:r>
            <a:r>
              <a:rPr lang="en-US" altLang="ko-KR" dirty="0"/>
              <a:t>(action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가지고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630" y="2671531"/>
            <a:ext cx="41529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171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터틀 그래픽에서 각각의 거북이는 객체이다</a:t>
            </a:r>
            <a:r>
              <a:rPr lang="en-US" altLang="ko-KR" dirty="0" smtClean="0"/>
              <a:t>. 2</a:t>
            </a:r>
            <a:r>
              <a:rPr lang="ko-KR" altLang="en-US" dirty="0" smtClean="0"/>
              <a:t>개의 거북이를 생성하여서 다음과 같이 서로 다른 방향으로 움직이도록 하자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378068" y="3194714"/>
            <a:ext cx="7077099" cy="2646528"/>
            <a:chOff x="1378068" y="3194714"/>
            <a:chExt cx="7077099" cy="264652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8068" y="3194714"/>
              <a:ext cx="7077099" cy="2646528"/>
            </a:xfrm>
            <a:prstGeom prst="rect">
              <a:avLst/>
            </a:prstGeom>
          </p:spPr>
        </p:pic>
        <p:sp>
          <p:nvSpPr>
            <p:cNvPr id="5" name="순서도: 연결자 4"/>
            <p:cNvSpPr/>
            <p:nvPr/>
          </p:nvSpPr>
          <p:spPr>
            <a:xfrm>
              <a:off x="4817660" y="4476466"/>
              <a:ext cx="177421" cy="19106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10760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406" y="543669"/>
            <a:ext cx="5076967" cy="609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508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터틀 그래픽에서 </a:t>
            </a:r>
            <a:r>
              <a:rPr lang="en-US" altLang="ko-KR" dirty="0" smtClean="0"/>
              <a:t>Turtle</a:t>
            </a:r>
            <a:r>
              <a:rPr lang="ko-KR" altLang="en-US" dirty="0" smtClean="0"/>
              <a:t>도 클래스이다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이것을 상속받아서 </a:t>
            </a:r>
            <a:r>
              <a:rPr lang="en-US" altLang="ko-KR" dirty="0" smtClean="0"/>
              <a:t>MyTurtle </a:t>
            </a:r>
            <a:r>
              <a:rPr lang="ko-KR" altLang="en-US" dirty="0" smtClean="0"/>
              <a:t>클래스를 작성한다</a:t>
            </a:r>
            <a:r>
              <a:rPr lang="en-US" altLang="ko-KR" dirty="0" smtClean="0"/>
              <a:t>. </a:t>
            </a:r>
            <a:r>
              <a:rPr lang="en-US" altLang="ko-KR" dirty="0"/>
              <a:t>MyTurtle </a:t>
            </a:r>
            <a:r>
              <a:rPr lang="ko-KR" altLang="en-US" dirty="0" smtClean="0"/>
              <a:t>클래스는 기존의 </a:t>
            </a:r>
            <a:r>
              <a:rPr lang="en-US" altLang="ko-KR" dirty="0" smtClean="0"/>
              <a:t>Turtle </a:t>
            </a:r>
            <a:r>
              <a:rPr lang="ko-KR" altLang="en-US" dirty="0" smtClean="0"/>
              <a:t>클래스에 하나의 함수만을 추가하는데  바로 다음과 같은 사각형을 그리는  함수이다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425" y="3848100"/>
            <a:ext cx="3457575" cy="2266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62" y="3467099"/>
            <a:ext cx="5233787" cy="278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683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Hint) </a:t>
            </a:r>
            <a:r>
              <a:rPr lang="en-US" altLang="ko-KR" dirty="0" smtClean="0"/>
              <a:t>Turtle </a:t>
            </a:r>
            <a:r>
              <a:rPr lang="ko-KR" altLang="en-US" dirty="0" smtClean="0"/>
              <a:t>클래스를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상속받아서 </a:t>
            </a:r>
            <a:r>
              <a:rPr lang="en-US" altLang="ko-KR" dirty="0"/>
              <a:t>MyTurtle </a:t>
            </a:r>
            <a:r>
              <a:rPr lang="ko-KR" altLang="en-US" dirty="0" smtClean="0"/>
              <a:t>클래스를 정의하고 여기에 </a:t>
            </a:r>
            <a:r>
              <a:rPr lang="en-US" altLang="ko-KR" dirty="0" smtClean="0"/>
              <a:t>drawSquare()</a:t>
            </a:r>
            <a:r>
              <a:rPr lang="ko-KR" altLang="en-US" dirty="0" smtClean="0"/>
              <a:t>함수를 추가한다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710359"/>
            <a:ext cx="4746435" cy="65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843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배운 것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8218" y="1761612"/>
            <a:ext cx="8437830" cy="4291343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04" y="5356445"/>
            <a:ext cx="1542003" cy="139744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795478" y="1911127"/>
            <a:ext cx="7011427" cy="4037163"/>
          </a:xfrm>
        </p:spPr>
        <p:txBody>
          <a:bodyPr>
            <a:normAutofit/>
          </a:bodyPr>
          <a:lstStyle/>
          <a:p>
            <a:pPr lvl="0"/>
            <a:r>
              <a:rPr lang="ko-KR" altLang="en-US" sz="2000" i="1" dirty="0">
                <a:solidFill>
                  <a:srgbClr val="FFFF00"/>
                </a:solidFill>
              </a:rPr>
              <a:t>클래스는 속성과 동작으로 이루어진다</a:t>
            </a:r>
            <a:r>
              <a:rPr lang="en-US" altLang="ko-KR" sz="2000" i="1" dirty="0">
                <a:solidFill>
                  <a:srgbClr val="FFFF00"/>
                </a:solidFill>
              </a:rPr>
              <a:t>. </a:t>
            </a:r>
            <a:r>
              <a:rPr lang="ko-KR" altLang="en-US" sz="2000" i="1" dirty="0">
                <a:solidFill>
                  <a:srgbClr val="FFFF00"/>
                </a:solidFill>
              </a:rPr>
              <a:t>속성은 인스턴스 변수로 표현되고 동작은 메소드로 표현된다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  <a:endParaRPr lang="ko-KR" altLang="en-US" sz="2000" i="1" dirty="0">
              <a:solidFill>
                <a:srgbClr val="FFFF00"/>
              </a:solidFill>
            </a:endParaRPr>
          </a:p>
          <a:p>
            <a:pPr lvl="0"/>
            <a:r>
              <a:rPr lang="ko-KR" altLang="en-US" sz="2000" i="1" dirty="0">
                <a:solidFill>
                  <a:srgbClr val="FFFF00"/>
                </a:solidFill>
              </a:rPr>
              <a:t>객체를 생성하려면 생성자 메소드를 호출한다</a:t>
            </a:r>
            <a:r>
              <a:rPr lang="en-US" altLang="ko-KR" sz="2000" i="1" dirty="0">
                <a:solidFill>
                  <a:srgbClr val="FFFF00"/>
                </a:solidFill>
              </a:rPr>
              <a:t>. </a:t>
            </a:r>
            <a:r>
              <a:rPr lang="ko-KR" altLang="en-US" sz="2000" i="1" dirty="0">
                <a:solidFill>
                  <a:srgbClr val="FFFF00"/>
                </a:solidFill>
              </a:rPr>
              <a:t>생성자 메소드는 </a:t>
            </a:r>
            <a:r>
              <a:rPr lang="en-US" altLang="ko-KR" sz="2000" i="1" dirty="0">
                <a:solidFill>
                  <a:srgbClr val="FFFF00"/>
                </a:solidFill>
              </a:rPr>
              <a:t>__init__() </a:t>
            </a:r>
            <a:r>
              <a:rPr lang="ko-KR" altLang="en-US" sz="2000" i="1" dirty="0">
                <a:solidFill>
                  <a:srgbClr val="FFFF00"/>
                </a:solidFill>
              </a:rPr>
              <a:t>이름의 메소드이다</a:t>
            </a:r>
            <a:r>
              <a:rPr lang="en-US" altLang="ko-KR" sz="2000" i="1" dirty="0">
                <a:solidFill>
                  <a:srgbClr val="FFFF00"/>
                </a:solidFill>
              </a:rPr>
              <a:t>. </a:t>
            </a:r>
            <a:endParaRPr lang="ko-KR" altLang="en-US" sz="2000" i="1" dirty="0">
              <a:solidFill>
                <a:srgbClr val="FFFF00"/>
              </a:solidFill>
            </a:endParaRPr>
          </a:p>
          <a:p>
            <a:pPr lvl="0"/>
            <a:r>
              <a:rPr lang="ko-KR" altLang="en-US" sz="2000" i="1" dirty="0">
                <a:solidFill>
                  <a:srgbClr val="FFFF00"/>
                </a:solidFill>
              </a:rPr>
              <a:t>인스턴스 변수를 정의하려면 생성자 메소드 안에서 </a:t>
            </a:r>
            <a:r>
              <a:rPr lang="en-US" altLang="ko-KR" sz="2000" i="1" dirty="0">
                <a:solidFill>
                  <a:srgbClr val="FFFF00"/>
                </a:solidFill>
              </a:rPr>
              <a:t>self.</a:t>
            </a:r>
            <a:r>
              <a:rPr lang="ko-KR" altLang="en-US" sz="2000" i="1" dirty="0">
                <a:solidFill>
                  <a:srgbClr val="FFFF00"/>
                </a:solidFill>
              </a:rPr>
              <a:t>변수이름 과 같이 생성한다</a:t>
            </a:r>
            <a:r>
              <a:rPr lang="en-US" altLang="ko-KR" sz="2000" i="1" dirty="0">
                <a:solidFill>
                  <a:srgbClr val="FFFF00"/>
                </a:solidFill>
              </a:rPr>
              <a:t>. </a:t>
            </a:r>
            <a:endParaRPr lang="ko-KR" altLang="en-US" sz="20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60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Q &amp; A</a:t>
            </a:r>
          </a:p>
        </p:txBody>
      </p:sp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536" y="2467423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그림 73" descr="Male Teacher Cartoo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15" y="1974162"/>
            <a:ext cx="3668245" cy="2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거북이도 객체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터틀 그래픽에서 </a:t>
            </a:r>
            <a:r>
              <a:rPr lang="ko-KR" altLang="en-US" dirty="0"/>
              <a:t>거북이가 바로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9587" y="2181885"/>
            <a:ext cx="8229600" cy="232945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from turtle import *    # turtle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모듈에서 모든 것을 불러올것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alex = Turtle()        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거북이 객체를 생성한다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alex.forward(100)        # forward()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는 거북이 객체의 메소드이다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alex.left(90)           # left()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는 거북이 객체의 메소드이다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alex.forward(200)        # forward()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는 거북이 객체의 메소드이다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1025" name="_x179683496" descr="EMB000079e40c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607" y="4209861"/>
            <a:ext cx="1429953" cy="250069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827" y="5167155"/>
            <a:ext cx="1755664" cy="133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사각형 설명선 6"/>
          <p:cNvSpPr/>
          <p:nvPr/>
        </p:nvSpPr>
        <p:spPr>
          <a:xfrm>
            <a:off x="5866646" y="4209861"/>
            <a:ext cx="2589291" cy="84197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저도 객체였지요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6775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생성하기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객체의 </a:t>
            </a:r>
            <a:r>
              <a:rPr lang="ko-KR" altLang="en-US" dirty="0"/>
              <a:t>설계도를 작성하여야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클래스로부터 </a:t>
            </a:r>
            <a:r>
              <a:rPr lang="ko-KR" altLang="en-US" dirty="0"/>
              <a:t>객체를 생성하여야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579" y="2701401"/>
            <a:ext cx="4953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9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생성 코드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349" y="1669002"/>
            <a:ext cx="8229600" cy="385290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class Car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  color=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model=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drive(self):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self.speed =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pPr latinLnBrk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myCar = Car()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myCar.color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"blue"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myCar.model = "E-Class"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myCar.drive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객체 안의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drive()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메소드가 호출된다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print(myCar.speed)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10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 출력된다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19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생성 코드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67526"/>
            <a:ext cx="8229600" cy="509047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class Car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color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 " "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model= " "</a:t>
            </a:r>
          </a:p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def drive(self):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self.speed = 60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myCar = Car()</a:t>
            </a:r>
          </a:p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myCar.speed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myCar.model = "E-Class"</a:t>
            </a:r>
          </a:p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myCar.color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 "blue"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myCar.year = "2017"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자동차 객체를 생성하였습니다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자동차의 속도는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", myCar.speed)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자동차의 색상은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", myCar.color)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자동차의 모델은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", myCar.model)</a:t>
            </a:r>
          </a:p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자동차를 주행합니다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myCar.drive()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자동차의 속도는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", myCar.speed)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3181031"/>
            <a:ext cx="3851563" cy="1806606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자동차 객체를 생성하였습니다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자동차의 속도는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자동차의 색상은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blue</a:t>
            </a: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자동차의 모델은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E-Class</a:t>
            </a: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자동차를 주행합니다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자동차의 속도는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495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제9장 리스트와 딕셔너리(강의)</Template>
  <TotalTime>2306</TotalTime>
  <Words>1699</Words>
  <Application>Microsoft Office PowerPoint</Application>
  <PresentationFormat>화면 슬라이드 쇼(4:3)</PresentationFormat>
  <Paragraphs>322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2" baseType="lpstr">
      <vt:lpstr>HY얕은샘물M</vt:lpstr>
      <vt:lpstr>굴림</vt:lpstr>
      <vt:lpstr>Arial</vt:lpstr>
      <vt:lpstr>Tw Cen MT</vt:lpstr>
      <vt:lpstr>Wingdings</vt:lpstr>
      <vt:lpstr>Wingdings 2</vt:lpstr>
      <vt:lpstr>가을</vt:lpstr>
      <vt:lpstr>13장 객체란 무엇인가요?</vt:lpstr>
      <vt:lpstr>이번 장에서 만들 프로그램</vt:lpstr>
      <vt:lpstr>객체 지향 프로그래밍</vt:lpstr>
      <vt:lpstr>객체들 사이의 상호작용</vt:lpstr>
      <vt:lpstr>객체란?</vt:lpstr>
      <vt:lpstr>거북이도 객체</vt:lpstr>
      <vt:lpstr>객체 생성하기</vt:lpstr>
      <vt:lpstr>객체 생성 코드</vt:lpstr>
      <vt:lpstr>객체 생성 코드</vt:lpstr>
      <vt:lpstr>생성자(인스턴스를 생성하면 무조건 호출되는 메소드)</vt:lpstr>
      <vt:lpstr>하나의 클래스로 객체는 많이 만들 수 있다. </vt:lpstr>
      <vt:lpstr>self는 무엇인가?</vt:lpstr>
      <vt:lpstr>하나의 클래스로 객체는 많이 만들 수 있다. </vt:lpstr>
      <vt:lpstr>클래스</vt:lpstr>
      <vt:lpstr>클래스</vt:lpstr>
      <vt:lpstr>클래스</vt:lpstr>
      <vt:lpstr>클래스 정리</vt:lpstr>
      <vt:lpstr>인스턴스 변수와 클래스 변수 의미</vt:lpstr>
      <vt:lpstr>인스턴스 변수</vt:lpstr>
      <vt:lpstr>인스턴스 변수</vt:lpstr>
      <vt:lpstr>클래스 변수</vt:lpstr>
      <vt:lpstr>인스턴스 변수와 클래스 변수의 차이</vt:lpstr>
      <vt:lpstr>인스턴스 변수와 클래스 변수의 차이</vt:lpstr>
      <vt:lpstr>__str__() 메소드  : 객체의 문자열을 리턴한다.</vt:lpstr>
      <vt:lpstr>예)</vt:lpstr>
      <vt:lpstr>Lab: 터틀 그래픽을 다시보자.</vt:lpstr>
      <vt:lpstr>Solution </vt:lpstr>
      <vt:lpstr>Car 클래스 + Turtle 클래스</vt:lpstr>
      <vt:lpstr>PowerPoint 프레젠테이션</vt:lpstr>
      <vt:lpstr>Lab: Ball 클래스</vt:lpstr>
      <vt:lpstr>Ball의 속성</vt:lpstr>
      <vt:lpstr>Solution </vt:lpstr>
      <vt:lpstr>Solution </vt:lpstr>
      <vt:lpstr>resizemode  shapesize</vt:lpstr>
      <vt:lpstr>상속</vt:lpstr>
      <vt:lpstr>상속</vt:lpstr>
      <vt:lpstr>상속</vt:lpstr>
      <vt:lpstr>상속</vt:lpstr>
      <vt:lpstr>상속</vt:lpstr>
      <vt:lpstr>메소드 오버라이딩(Overriding)</vt:lpstr>
      <vt:lpstr>메소드 오버라이딩(Overriding)</vt:lpstr>
      <vt:lpstr>PowerPoint 프레젠테이션</vt:lpstr>
      <vt:lpstr>PowerPoint 프레젠테이션</vt:lpstr>
      <vt:lpstr>MyTurtle 클래스 </vt:lpstr>
      <vt:lpstr>상속 테스트</vt:lpstr>
      <vt:lpstr>PowerPoint 프레젠테이션</vt:lpstr>
      <vt:lpstr>연습1 </vt:lpstr>
      <vt:lpstr>연습2</vt:lpstr>
      <vt:lpstr>연습2</vt:lpstr>
      <vt:lpstr>연습3</vt:lpstr>
      <vt:lpstr>연습3</vt:lpstr>
      <vt:lpstr>연습4</vt:lpstr>
      <vt:lpstr>연습4</vt:lpstr>
      <vt:lpstr>이번 장에서 배운 것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Windows 사용자</cp:lastModifiedBy>
  <cp:revision>497</cp:revision>
  <dcterms:created xsi:type="dcterms:W3CDTF">2007-06-29T06:43:39Z</dcterms:created>
  <dcterms:modified xsi:type="dcterms:W3CDTF">2018-07-04T07:23:16Z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