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notesMasterIdLst>
    <p:notesMasterId r:id="rId34"/>
  </p:notesMasterIdLst>
  <p:handoutMasterIdLst>
    <p:handoutMasterId r:id="rId35"/>
  </p:handoutMasterIdLst>
  <p:sldIdLst>
    <p:sldId id="256" r:id="rId2"/>
    <p:sldId id="306" r:id="rId3"/>
    <p:sldId id="340" r:id="rId4"/>
    <p:sldId id="307" r:id="rId5"/>
    <p:sldId id="309" r:id="rId6"/>
    <p:sldId id="310" r:id="rId7"/>
    <p:sldId id="311" r:id="rId8"/>
    <p:sldId id="319" r:id="rId9"/>
    <p:sldId id="320" r:id="rId10"/>
    <p:sldId id="321" r:id="rId11"/>
    <p:sldId id="335" r:id="rId12"/>
    <p:sldId id="336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312" r:id="rId22"/>
    <p:sldId id="330" r:id="rId23"/>
    <p:sldId id="337" r:id="rId24"/>
    <p:sldId id="338" r:id="rId25"/>
    <p:sldId id="331" r:id="rId26"/>
    <p:sldId id="317" r:id="rId27"/>
    <p:sldId id="318" r:id="rId28"/>
    <p:sldId id="339" r:id="rId29"/>
    <p:sldId id="332" r:id="rId30"/>
    <p:sldId id="333" r:id="rId31"/>
    <p:sldId id="341" r:id="rId32"/>
    <p:sldId id="342" r:id="rId33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FFCC"/>
    <a:srgbClr val="CCCCFF"/>
    <a:srgbClr val="CCFFFF"/>
    <a:srgbClr val="CCFFCC"/>
    <a:srgbClr val="FF9999"/>
    <a:srgbClr val="009900"/>
    <a:srgbClr val="FF9933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5" autoAdjust="0"/>
    <p:restoredTop sz="93514" autoAdjust="0"/>
  </p:normalViewPr>
  <p:slideViewPr>
    <p:cSldViewPr snapToGrid="0">
      <p:cViewPr varScale="1">
        <p:scale>
          <a:sx n="108" d="100"/>
          <a:sy n="108" d="100"/>
        </p:scale>
        <p:origin x="132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8383B835-3BFE-4B85-82D8-1BE647A4113D}" type="slidenum">
              <a:rPr lang="ko-KR" altLang="en-US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55598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FB19F679-FC61-4ED7-B113-A17BF1221A80}" type="slidenum">
              <a:rPr lang="ko-KR" altLang="en-US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850597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B0D056-06C1-427C-B095-DD5CAE33F6FD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34991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16227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191658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defRPr sz="18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defRPr sz="1800">
                <a:latin typeface="굴림" panose="020B0600000101010101" pitchFamily="50" charset="-127"/>
                <a:ea typeface="굴림" panose="020B0600000101010101" pitchFamily="50" charset="-127"/>
              </a:defRPr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 편집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002950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0663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263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44089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63176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3940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03308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1B2AAEE-0ECC-4F9E-94C1-A5210D63F3A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7334154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97122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400" kern="1200">
          <a:solidFill>
            <a:schemeClr val="tx1"/>
          </a:solidFill>
          <a:latin typeface="Arial" panose="020B0604020202020204" pitchFamily="34" charset="0"/>
          <a:ea typeface="굴림" panose="020B0600000101010101" pitchFamily="50" charset="-127"/>
          <a:cs typeface="Arial" panose="020B0604020202020204" pitchFamily="34" charset="0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000" kern="1200">
          <a:solidFill>
            <a:schemeClr val="tx1"/>
          </a:solidFill>
          <a:latin typeface="Arial" panose="020B0604020202020204" pitchFamily="34" charset="0"/>
          <a:ea typeface="굴림" panose="020B0600000101010101" pitchFamily="50" charset="-127"/>
          <a:cs typeface="Arial" panose="020B0604020202020204" pitchFamily="34" charset="0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Arial" panose="020B0604020202020204" pitchFamily="34" charset="0"/>
          <a:ea typeface="굴림" panose="020B0600000101010101" pitchFamily="50" charset="-127"/>
          <a:cs typeface="Arial" panose="020B0604020202020204" pitchFamily="34" charset="0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Arial" panose="020B0604020202020204" pitchFamily="34" charset="0"/>
          <a:ea typeface="굴림" panose="020B0600000101010101" pitchFamily="50" charset="-127"/>
          <a:cs typeface="Arial" panose="020B0604020202020204" pitchFamily="34" charset="0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Arial" panose="020B0604020202020204" pitchFamily="34" charset="0"/>
          <a:ea typeface="굴림" panose="020B0600000101010101" pitchFamily="50" charset="-127"/>
          <a:cs typeface="Arial" panose="020B0604020202020204" pitchFamily="34" charset="0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 smtClean="0"/>
              <a:t>장 계산해봅시다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Picture 2" descr="Image result for computer cli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385" y="457492"/>
            <a:ext cx="6721412" cy="4403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68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나머지 연산자의 용도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초단위의 시간을 받아서 몇 분 몇 초인지를 계산하여 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320" y="4135778"/>
            <a:ext cx="7795648" cy="408623"/>
          </a:xfrm>
          <a:prstGeom prst="roundRect">
            <a:avLst/>
          </a:prstGeom>
          <a:solidFill>
            <a:srgbClr val="CCFFFF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dirty="0"/>
              <a:t>16 40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4176" y="2595651"/>
            <a:ext cx="7795648" cy="120032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/>
              <a:t>sec = 1000</a:t>
            </a:r>
          </a:p>
          <a:p>
            <a:pPr latinLnBrk="1"/>
            <a:r>
              <a:rPr lang="en-US" altLang="ko-KR" dirty="0"/>
              <a:t>min = 1000 // 60</a:t>
            </a:r>
          </a:p>
          <a:p>
            <a:pPr latinLnBrk="1"/>
            <a:r>
              <a:rPr lang="en-US" altLang="ko-KR" dirty="0"/>
              <a:t>remainder = 1000 % 60</a:t>
            </a:r>
          </a:p>
          <a:p>
            <a:pPr latinLnBrk="1"/>
            <a:r>
              <a:rPr lang="en-US" altLang="ko-KR" dirty="0"/>
              <a:t>print(min, remainder)</a:t>
            </a:r>
          </a:p>
        </p:txBody>
      </p:sp>
    </p:spTree>
    <p:extLst>
      <p:ext uri="{BB962C8B-B14F-4D97-AF65-F5344CB8AC3E}">
        <p14:creationId xmlns:p14="http://schemas.microsoft.com/office/powerpoint/2010/main" val="196758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b="0" dirty="0"/>
              <a:t>다각형 그리기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7635" y="1872151"/>
            <a:ext cx="7795648" cy="1634490"/>
          </a:xfrm>
          <a:prstGeom prst="roundRect">
            <a:avLst/>
          </a:prstGeom>
          <a:solidFill>
            <a:srgbClr val="CCFFFF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몇각형을 그리시겠어요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?(3-6): 6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5484" y="263712"/>
            <a:ext cx="1107799" cy="989490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179" y="1623743"/>
            <a:ext cx="2209800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87635" y="4148764"/>
            <a:ext cx="7795648" cy="92333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for i in </a:t>
            </a:r>
            <a:r>
              <a:rPr lang="en-US" altLang="ko-KR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range(6)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</a:t>
            </a:r>
            <a:r>
              <a:rPr lang="en-US" altLang="ko-KR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	# 6</a:t>
            </a:r>
            <a:r>
              <a:rPr lang="ko-KR" altLang="en-US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번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반복한다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r>
              <a:rPr lang="en-US" altLang="ko-KR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t.forward(100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 </a:t>
            </a:r>
            <a:r>
              <a:rPr lang="en-US" altLang="ko-KR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# </a:t>
            </a:r>
            <a:r>
              <a:rPr lang="ko-KR" altLang="en-US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반복하는</a:t>
            </a:r>
            <a:r>
              <a:rPr lang="en-US" altLang="ko-KR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문장을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들여쓰기 하여서 적는다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r>
              <a:rPr lang="en-US" altLang="ko-KR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t.left(60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 </a:t>
            </a:r>
          </a:p>
        </p:txBody>
      </p:sp>
      <p:sp>
        <p:nvSpPr>
          <p:cNvPr id="6" name="설명선 2 5"/>
          <p:cNvSpPr/>
          <p:nvPr/>
        </p:nvSpPr>
        <p:spPr>
          <a:xfrm>
            <a:off x="5646198" y="5551489"/>
            <a:ext cx="1935332" cy="99135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6005"/>
              <a:gd name="adj6" fmla="val -5400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반복은 아직 학습하지 않았지만 위의 문장을 사용할 것</a:t>
            </a:r>
            <a:r>
              <a:rPr lang="en-US" altLang="ko-KR" sz="14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! </a:t>
            </a:r>
            <a:r>
              <a:rPr lang="ko-KR" altLang="en-US" sz="14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변수를 이용해보자</a:t>
            </a:r>
            <a:r>
              <a:rPr lang="en-US" altLang="ko-KR" sz="14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4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184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12038"/>
            <a:ext cx="8229600" cy="230832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import turtle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 = turtle.Turtle()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t.shape("turtle")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n = int(input("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몇각형을 그리시겠어요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?(3-6): "))</a:t>
            </a:r>
          </a:p>
          <a:p>
            <a:endParaRPr lang="en-US" altLang="ko-KR" dirty="0" smtClean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for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 in range(n) :</a:t>
            </a:r>
          </a:p>
          <a:p>
            <a:r>
              <a:rPr lang="en-US" altLang="ko-KR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t.forward(100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r>
              <a:rPr lang="en-US" altLang="ko-KR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t.left(360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//n)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998" y="4190461"/>
            <a:ext cx="2209800" cy="1962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122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smtClean="0"/>
              <a:t>커피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가게 매출 계산하기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우리가 커피 전문점을 내려고 한다</a:t>
            </a:r>
            <a:r>
              <a:rPr lang="en-US" altLang="ko-KR" dirty="0"/>
              <a:t>. </a:t>
            </a:r>
            <a:r>
              <a:rPr lang="ko-KR" altLang="en-US" dirty="0"/>
              <a:t>다음과 같은 커피 메뉴가 있을 때</a:t>
            </a:r>
            <a:r>
              <a:rPr lang="en-US" altLang="ko-KR" dirty="0"/>
              <a:t>, </a:t>
            </a:r>
            <a:r>
              <a:rPr lang="ko-KR" altLang="en-US" dirty="0"/>
              <a:t>얼마나 많은 매출을 올릴 수 있을 지 계산해보고자 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1152" y="5305464"/>
            <a:ext cx="7795648" cy="1328023"/>
          </a:xfrm>
          <a:prstGeom prst="flowChartAlternateProcess">
            <a:avLst/>
          </a:prstGeom>
          <a:solidFill>
            <a:srgbClr val="CCFFFF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아메리카노 판매 개수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10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카페라떼 판매 개수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20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카푸치노 판매 개수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30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총 매출은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185000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입니다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5458" y="225938"/>
            <a:ext cx="1107799" cy="98949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2380" y="2910561"/>
            <a:ext cx="3310492" cy="212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69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12038"/>
            <a:ext cx="8229600" cy="341632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americano_price = 2000</a:t>
            </a:r>
          </a:p>
          <a:p>
            <a:r>
              <a:rPr lang="en-US" altLang="ko-KR" dirty="0"/>
              <a:t>cafelatte_price = 3000</a:t>
            </a:r>
          </a:p>
          <a:p>
            <a:r>
              <a:rPr lang="en-US" altLang="ko-KR" dirty="0"/>
              <a:t>capucino_price = 3500</a:t>
            </a:r>
          </a:p>
          <a:p>
            <a:endParaRPr lang="en-US" altLang="ko-KR" dirty="0"/>
          </a:p>
          <a:p>
            <a:r>
              <a:rPr lang="en-US" altLang="ko-KR" dirty="0"/>
              <a:t>americanos = int(input("</a:t>
            </a:r>
            <a:r>
              <a:rPr lang="ko-KR" altLang="en-US" dirty="0"/>
              <a:t>아메리카노 판매 개수</a:t>
            </a:r>
            <a:r>
              <a:rPr lang="en-US" altLang="ko-KR" dirty="0"/>
              <a:t>: "))</a:t>
            </a:r>
            <a:endParaRPr lang="ko-KR" altLang="en-US" dirty="0"/>
          </a:p>
          <a:p>
            <a:r>
              <a:rPr lang="en-US" altLang="ko-KR" dirty="0"/>
              <a:t>cafelattes = int(input("</a:t>
            </a:r>
            <a:r>
              <a:rPr lang="ko-KR" altLang="en-US" dirty="0"/>
              <a:t>카페라떼 판매 개수</a:t>
            </a:r>
            <a:r>
              <a:rPr lang="en-US" altLang="ko-KR" dirty="0"/>
              <a:t>: "))</a:t>
            </a:r>
            <a:endParaRPr lang="ko-KR" altLang="en-US" dirty="0"/>
          </a:p>
          <a:p>
            <a:r>
              <a:rPr lang="en-US" altLang="ko-KR" dirty="0"/>
              <a:t>capucinos = int(input("</a:t>
            </a:r>
            <a:r>
              <a:rPr lang="ko-KR" altLang="en-US" dirty="0"/>
              <a:t>카푸치노 판매 개수</a:t>
            </a:r>
            <a:r>
              <a:rPr lang="en-US" altLang="ko-KR" dirty="0"/>
              <a:t>: "))</a:t>
            </a:r>
          </a:p>
          <a:p>
            <a:endParaRPr lang="ko-KR" altLang="en-US" dirty="0"/>
          </a:p>
          <a:p>
            <a:r>
              <a:rPr lang="en-US" altLang="ko-KR" dirty="0"/>
              <a:t>sales = americanos*americano_price</a:t>
            </a:r>
          </a:p>
          <a:p>
            <a:r>
              <a:rPr lang="en-US" altLang="ko-KR" dirty="0"/>
              <a:t>sales = sales + cafelattes*cafelatte_price</a:t>
            </a:r>
          </a:p>
          <a:p>
            <a:r>
              <a:rPr lang="en-US" altLang="ko-KR" dirty="0"/>
              <a:t>sales = sales + capucinos*capucino_price</a:t>
            </a:r>
          </a:p>
          <a:p>
            <a:r>
              <a:rPr lang="en-US" altLang="ko-KR" dirty="0"/>
              <a:t>print("</a:t>
            </a:r>
            <a:r>
              <a:rPr lang="ko-KR" altLang="en-US" dirty="0"/>
              <a:t>총 매출은</a:t>
            </a:r>
            <a:r>
              <a:rPr lang="en-US" altLang="ko-KR" dirty="0"/>
              <a:t>", sales, "</a:t>
            </a:r>
            <a:r>
              <a:rPr lang="ko-KR" altLang="en-US" dirty="0"/>
              <a:t>입니다</a:t>
            </a:r>
            <a:r>
              <a:rPr lang="en-US" altLang="ko-KR" dirty="0"/>
              <a:t>.")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097396"/>
            <a:ext cx="8384959" cy="134742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366" y="1808038"/>
            <a:ext cx="176212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16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 latinLnBrk="1"/>
            <a:r>
              <a:rPr lang="en-US" altLang="ko-KR" dirty="0" smtClean="0"/>
              <a:t>Lab: </a:t>
            </a:r>
            <a:r>
              <a:rPr lang="ko-KR" altLang="en-US" dirty="0" smtClean="0"/>
              <a:t>화</a:t>
            </a:r>
            <a:r>
              <a:rPr lang="ko-KR" altLang="en-US" dirty="0" smtClean="0">
                <a:effectLst/>
              </a:rPr>
              <a:t>씨온도를 </a:t>
            </a:r>
            <a:r>
              <a:rPr lang="en-US" altLang="ko-KR" dirty="0" smtClean="0">
                <a:effectLst/>
              </a:rPr>
              <a:t/>
            </a:r>
            <a:br>
              <a:rPr lang="en-US" altLang="ko-KR" dirty="0" smtClean="0">
                <a:effectLst/>
              </a:rPr>
            </a:br>
            <a:r>
              <a:rPr lang="ko-KR" altLang="en-US" dirty="0" smtClean="0">
                <a:effectLst/>
              </a:rPr>
              <a:t>섭씨온도로 </a:t>
            </a:r>
            <a:r>
              <a:rPr lang="ko-KR" altLang="en-US" dirty="0">
                <a:effectLst/>
              </a:rPr>
              <a:t>변환하기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화씨온도를 </a:t>
            </a:r>
            <a:r>
              <a:rPr lang="ko-KR" altLang="en-US" dirty="0"/>
              <a:t>받아서 섭씨온도로 바꾸는 프로그램을 작성해보자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1152" y="5305464"/>
            <a:ext cx="7795648" cy="715089"/>
          </a:xfrm>
          <a:prstGeom prst="flowChartAlternateProcess">
            <a:avLst/>
          </a:prstGeom>
          <a:solidFill>
            <a:srgbClr val="CCFFFF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화씨온도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100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섭씨온도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37.77777777777778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4739" y="153153"/>
            <a:ext cx="1107799" cy="98949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85" y="2558156"/>
            <a:ext cx="540067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30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846974"/>
            <a:ext cx="8229600" cy="92333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ftemp = int(input("</a:t>
            </a:r>
            <a:r>
              <a:rPr lang="ko-KR" altLang="en-US" dirty="0"/>
              <a:t>화씨온도</a:t>
            </a:r>
            <a:r>
              <a:rPr lang="en-US" altLang="ko-KR" dirty="0"/>
              <a:t>: "))</a:t>
            </a:r>
            <a:endParaRPr lang="ko-KR" altLang="en-US" dirty="0"/>
          </a:p>
          <a:p>
            <a:r>
              <a:rPr lang="en-US" altLang="ko-KR" dirty="0"/>
              <a:t>ctemp = (ftemp-32.0)*5.0/9.0</a:t>
            </a:r>
          </a:p>
          <a:p>
            <a:r>
              <a:rPr lang="en-US" altLang="ko-KR" dirty="0"/>
              <a:t>print("</a:t>
            </a:r>
            <a:r>
              <a:rPr lang="ko-KR" altLang="en-US" dirty="0"/>
              <a:t>섭씨온도</a:t>
            </a:r>
            <a:r>
              <a:rPr lang="en-US" altLang="ko-KR" dirty="0"/>
              <a:t>:", ctemp)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154291" y="931817"/>
            <a:ext cx="1157023" cy="318181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74" y="4741403"/>
            <a:ext cx="8664652" cy="99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74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 smtClean="0"/>
              <a:t>Lab: </a:t>
            </a:r>
            <a:r>
              <a:rPr lang="en-US" altLang="ko-KR" dirty="0">
                <a:effectLst/>
              </a:rPr>
              <a:t>BMI </a:t>
            </a:r>
            <a:r>
              <a:rPr lang="ko-KR" altLang="en-US" dirty="0" smtClean="0">
                <a:effectLst/>
              </a:rPr>
              <a:t>계산하기</a:t>
            </a:r>
            <a:endParaRPr lang="ko-KR" altLang="en-US" dirty="0">
              <a:effectLst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사용자로부터 신장과 체중을 입력받아서 </a:t>
            </a:r>
            <a:r>
              <a:rPr lang="en-US" altLang="ko-KR" dirty="0"/>
              <a:t>BMI </a:t>
            </a:r>
            <a:r>
              <a:rPr lang="ko-KR" altLang="en-US" dirty="0"/>
              <a:t>값을 출력하는 프로그램을 작성하여 보자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1152" y="5305464"/>
            <a:ext cx="7795648" cy="1021556"/>
          </a:xfrm>
          <a:prstGeom prst="flowChartAlternateProcess">
            <a:avLst/>
          </a:prstGeom>
          <a:solidFill>
            <a:srgbClr val="CCFFFF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몸무게를 </a:t>
            </a:r>
            <a:r>
              <a:rPr lang="en-US" altLang="ko-KR" dirty="0"/>
              <a:t>kg </a:t>
            </a:r>
            <a:r>
              <a:rPr lang="ko-KR" altLang="en-US" dirty="0"/>
              <a:t>단위로 입력하시오</a:t>
            </a:r>
            <a:r>
              <a:rPr lang="en-US" altLang="ko-KR" dirty="0"/>
              <a:t>: 85.0</a:t>
            </a:r>
            <a:endParaRPr lang="ko-KR" altLang="en-US" dirty="0"/>
          </a:p>
          <a:p>
            <a:r>
              <a:rPr lang="ko-KR" altLang="en-US" dirty="0"/>
              <a:t>키를 미터 단위로 입력하시오</a:t>
            </a:r>
            <a:r>
              <a:rPr lang="en-US" altLang="ko-KR" dirty="0"/>
              <a:t>: 1.83</a:t>
            </a:r>
            <a:endParaRPr lang="ko-KR" altLang="en-US" dirty="0"/>
          </a:p>
          <a:p>
            <a:r>
              <a:rPr lang="ko-KR" altLang="en-US" dirty="0"/>
              <a:t>당신의 </a:t>
            </a:r>
            <a:r>
              <a:rPr lang="en-US" altLang="ko-KR" dirty="0"/>
              <a:t>BMI= 25.381468541909282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002" y="2661543"/>
            <a:ext cx="5658127" cy="236886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1236" y="162823"/>
            <a:ext cx="1107799" cy="98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6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846974"/>
            <a:ext cx="8229600" cy="147732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weight = float(input("</a:t>
            </a:r>
            <a:r>
              <a:rPr lang="ko-KR" altLang="en-US" dirty="0"/>
              <a:t>몸무게를 </a:t>
            </a:r>
            <a:r>
              <a:rPr lang="en-US" altLang="ko-KR" dirty="0"/>
              <a:t>kg </a:t>
            </a:r>
            <a:r>
              <a:rPr lang="ko-KR" altLang="en-US" dirty="0"/>
              <a:t>단위로 입력하시오</a:t>
            </a:r>
            <a:r>
              <a:rPr lang="en-US" altLang="ko-KR" dirty="0"/>
              <a:t>: "))</a:t>
            </a:r>
            <a:endParaRPr lang="ko-KR" altLang="en-US" dirty="0"/>
          </a:p>
          <a:p>
            <a:r>
              <a:rPr lang="en-US" altLang="ko-KR" dirty="0"/>
              <a:t>height = float(input("</a:t>
            </a:r>
            <a:r>
              <a:rPr lang="ko-KR" altLang="en-US" dirty="0"/>
              <a:t>키를 미터 단위로 입력하시오</a:t>
            </a:r>
            <a:r>
              <a:rPr lang="en-US" altLang="ko-KR" dirty="0"/>
              <a:t>: "))</a:t>
            </a:r>
          </a:p>
          <a:p>
            <a:endParaRPr lang="ko-KR" altLang="en-US" dirty="0"/>
          </a:p>
          <a:p>
            <a:r>
              <a:rPr lang="en-US" altLang="ko-KR" dirty="0"/>
              <a:t>bmi = (weight / (height**2)) </a:t>
            </a:r>
          </a:p>
          <a:p>
            <a:r>
              <a:rPr lang="en-US" altLang="ko-KR" dirty="0"/>
              <a:t>print("</a:t>
            </a:r>
            <a:r>
              <a:rPr lang="ko-KR" altLang="en-US" dirty="0"/>
              <a:t>당신의 </a:t>
            </a:r>
            <a:r>
              <a:rPr lang="en-US" altLang="ko-KR" dirty="0"/>
              <a:t>BMI=", bmi)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673" y="3679706"/>
            <a:ext cx="2225757" cy="173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18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 smtClean="0"/>
              <a:t>Lab: </a:t>
            </a:r>
            <a:r>
              <a:rPr lang="ko-KR" altLang="en-US" dirty="0" smtClean="0">
                <a:effectLst/>
              </a:rPr>
              <a:t>자동 판매기 프로그램</a:t>
            </a:r>
            <a:endParaRPr lang="ko-KR" altLang="en-US" dirty="0">
              <a:effectLst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710302" y="1622507"/>
            <a:ext cx="8153400" cy="4495800"/>
          </a:xfrm>
        </p:spPr>
        <p:txBody>
          <a:bodyPr>
            <a:normAutofit/>
          </a:bodyPr>
          <a:lstStyle/>
          <a:p>
            <a:pPr fontAlgn="base"/>
            <a:r>
              <a:rPr lang="ko-KR" altLang="en-US" sz="2000" dirty="0"/>
              <a:t>자동 판매기를 시뮬레이션하는 프로그램을 작성해보자</a:t>
            </a:r>
            <a:r>
              <a:rPr lang="en-US" altLang="ko-KR" sz="2000" dirty="0"/>
              <a:t>. </a:t>
            </a:r>
            <a:r>
              <a:rPr lang="ko-KR" altLang="en-US" sz="2000" dirty="0"/>
              <a:t>자동 판매기는 사용자로부터 투입한 돈과 물건값을 입력받는다</a:t>
            </a:r>
            <a:r>
              <a:rPr lang="en-US" altLang="ko-KR" sz="2000" dirty="0"/>
              <a:t>. </a:t>
            </a:r>
            <a:r>
              <a:rPr lang="ko-KR" altLang="en-US" sz="2000" dirty="0"/>
              <a:t>물건값은 </a:t>
            </a:r>
            <a:r>
              <a:rPr lang="en-US" altLang="ko-KR" sz="2000" dirty="0"/>
              <a:t>100</a:t>
            </a:r>
            <a:r>
              <a:rPr lang="ko-KR" altLang="en-US" sz="2000" dirty="0"/>
              <a:t>원 단위라고 가정한다</a:t>
            </a:r>
            <a:r>
              <a:rPr lang="en-US" altLang="ko-KR" sz="2000" dirty="0"/>
              <a:t>. </a:t>
            </a:r>
            <a:r>
              <a:rPr lang="ko-KR" altLang="en-US" sz="2000" dirty="0"/>
              <a:t>프로그램은 잔돈을 계산하여 출력한다</a:t>
            </a:r>
            <a:r>
              <a:rPr lang="en-US" altLang="ko-KR" sz="2000" dirty="0"/>
              <a:t>. </a:t>
            </a:r>
            <a:r>
              <a:rPr lang="ko-KR" altLang="en-US" sz="2000" dirty="0"/>
              <a:t>자판기는 동전 </a:t>
            </a:r>
            <a:r>
              <a:rPr lang="en-US" altLang="ko-KR" sz="2000" dirty="0"/>
              <a:t>500</a:t>
            </a:r>
            <a:r>
              <a:rPr lang="ko-KR" altLang="en-US" sz="2000" dirty="0"/>
              <a:t>원</a:t>
            </a:r>
            <a:r>
              <a:rPr lang="en-US" altLang="ko-KR" sz="2000" dirty="0"/>
              <a:t>, 100</a:t>
            </a:r>
            <a:r>
              <a:rPr lang="ko-KR" altLang="en-US" sz="2000" dirty="0"/>
              <a:t>원짜리만 가지고 있다고 가정하자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889178" y="3099100"/>
            <a:ext cx="7795648" cy="1634490"/>
          </a:xfrm>
          <a:prstGeom prst="flowChartAlternateProcess">
            <a:avLst/>
          </a:prstGeom>
          <a:solidFill>
            <a:srgbClr val="CCFFFF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투입한 돈</a:t>
            </a:r>
            <a:r>
              <a:rPr lang="en-US" altLang="ko-KR" dirty="0"/>
              <a:t>: 5000</a:t>
            </a:r>
          </a:p>
          <a:p>
            <a:r>
              <a:rPr lang="ko-KR" altLang="en-US" dirty="0"/>
              <a:t>물건값</a:t>
            </a:r>
            <a:r>
              <a:rPr lang="en-US" altLang="ko-KR" dirty="0"/>
              <a:t>: 2600</a:t>
            </a:r>
          </a:p>
          <a:p>
            <a:r>
              <a:rPr lang="ko-KR" altLang="en-US" dirty="0"/>
              <a:t>거스름돈</a:t>
            </a:r>
            <a:r>
              <a:rPr lang="en-US" altLang="ko-KR" dirty="0"/>
              <a:t>: 2400</a:t>
            </a:r>
          </a:p>
          <a:p>
            <a:r>
              <a:rPr lang="en-US" altLang="ko-KR" dirty="0"/>
              <a:t>500</a:t>
            </a:r>
            <a:r>
              <a:rPr lang="ko-KR" altLang="en-US" dirty="0"/>
              <a:t>원 동전의 개수</a:t>
            </a:r>
            <a:r>
              <a:rPr lang="en-US" altLang="ko-KR" dirty="0"/>
              <a:t>: 4</a:t>
            </a:r>
          </a:p>
          <a:p>
            <a:r>
              <a:rPr lang="en-US" altLang="ko-KR" dirty="0"/>
              <a:t>100</a:t>
            </a:r>
            <a:r>
              <a:rPr lang="ko-KR" altLang="en-US" dirty="0"/>
              <a:t>원 동전의 개수</a:t>
            </a:r>
            <a:r>
              <a:rPr lang="en-US" altLang="ko-KR" dirty="0"/>
              <a:t>: 4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249" y="114136"/>
            <a:ext cx="1107799" cy="98949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104" y="3812859"/>
            <a:ext cx="2885518" cy="284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77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이번 장에서 만들 프로그램</a:t>
            </a:r>
            <a:endParaRPr lang="ko-KR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75" y="4858193"/>
            <a:ext cx="67627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760" y="2452608"/>
            <a:ext cx="6840180" cy="1591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612648" y="1859339"/>
            <a:ext cx="7874404" cy="441717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indent="0">
              <a:buNone/>
            </a:pP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(1)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화씨 온도를 받아서 섭씨 온도로 변환하는 프로그램을 작성해본다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</a:p>
          <a:p>
            <a:pPr marL="0" indent="0">
              <a:buNone/>
            </a:pP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(2)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자판기 프로그램을 작성해본다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 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971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7520" y="1625031"/>
            <a:ext cx="8229600" cy="313932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money = int(input("</a:t>
            </a:r>
            <a:r>
              <a:rPr lang="ko-KR" altLang="en-US" dirty="0"/>
              <a:t>투입한 돈</a:t>
            </a:r>
            <a:r>
              <a:rPr lang="en-US" altLang="ko-KR" dirty="0"/>
              <a:t>: "))</a:t>
            </a:r>
          </a:p>
          <a:p>
            <a:r>
              <a:rPr lang="en-US" altLang="ko-KR" dirty="0"/>
              <a:t>price = int(input("</a:t>
            </a:r>
            <a:r>
              <a:rPr lang="ko-KR" altLang="en-US" dirty="0"/>
              <a:t>물건 값</a:t>
            </a:r>
            <a:r>
              <a:rPr lang="en-US" altLang="ko-KR" dirty="0"/>
              <a:t>: "))</a:t>
            </a:r>
          </a:p>
          <a:p>
            <a:endParaRPr lang="en-US" altLang="ko-KR" dirty="0"/>
          </a:p>
          <a:p>
            <a:r>
              <a:rPr lang="en-US" altLang="ko-KR" dirty="0"/>
              <a:t>change = money-price</a:t>
            </a:r>
          </a:p>
          <a:p>
            <a:r>
              <a:rPr lang="en-US" altLang="ko-KR" dirty="0"/>
              <a:t>print("</a:t>
            </a:r>
            <a:r>
              <a:rPr lang="ko-KR" altLang="en-US" dirty="0"/>
              <a:t>거스름돈</a:t>
            </a:r>
            <a:r>
              <a:rPr lang="en-US" altLang="ko-KR" dirty="0"/>
              <a:t>: ", change)</a:t>
            </a:r>
          </a:p>
          <a:p>
            <a:r>
              <a:rPr lang="en-US" altLang="ko-KR" dirty="0"/>
              <a:t>coin500s = change // 500 	      # 500</a:t>
            </a:r>
            <a:r>
              <a:rPr lang="ko-KR" altLang="en-US" dirty="0"/>
              <a:t>으로 나누어서 몫이 </a:t>
            </a:r>
            <a:r>
              <a:rPr lang="en-US" altLang="ko-KR" dirty="0"/>
              <a:t>500</a:t>
            </a:r>
            <a:r>
              <a:rPr lang="ko-KR" altLang="en-US" dirty="0"/>
              <a:t>원짜리의 개수</a:t>
            </a:r>
          </a:p>
          <a:p>
            <a:r>
              <a:rPr lang="en-US" altLang="ko-KR" dirty="0"/>
              <a:t>change = change % 500 	      # 500</a:t>
            </a:r>
            <a:r>
              <a:rPr lang="ko-KR" altLang="en-US" dirty="0"/>
              <a:t>으로 나눈 나머지를 계산한다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coin100s = change // 100 	      # 100</a:t>
            </a:r>
            <a:r>
              <a:rPr lang="ko-KR" altLang="en-US" dirty="0"/>
              <a:t>으로 나누어서 몫이 </a:t>
            </a:r>
            <a:r>
              <a:rPr lang="en-US" altLang="ko-KR" dirty="0"/>
              <a:t>100</a:t>
            </a:r>
            <a:r>
              <a:rPr lang="ko-KR" altLang="en-US" dirty="0"/>
              <a:t>원짜리의 개수</a:t>
            </a:r>
          </a:p>
          <a:p>
            <a:endParaRPr lang="en-US" altLang="ko-KR" dirty="0"/>
          </a:p>
          <a:p>
            <a:r>
              <a:rPr lang="en-US" altLang="ko-KR" dirty="0"/>
              <a:t>print("500</a:t>
            </a:r>
            <a:r>
              <a:rPr lang="ko-KR" altLang="en-US" dirty="0"/>
              <a:t>원 동전의 개수</a:t>
            </a:r>
            <a:r>
              <a:rPr lang="en-US" altLang="ko-KR" dirty="0"/>
              <a:t>: ", coin500s)</a:t>
            </a:r>
          </a:p>
          <a:p>
            <a:r>
              <a:rPr lang="en-US" altLang="ko-KR" dirty="0"/>
              <a:t>print("100</a:t>
            </a:r>
            <a:r>
              <a:rPr lang="ko-KR" altLang="en-US" dirty="0"/>
              <a:t>원 동전의 개수</a:t>
            </a:r>
            <a:r>
              <a:rPr lang="en-US" altLang="ko-KR" dirty="0"/>
              <a:t>: ", coin100s)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20" y="5005665"/>
            <a:ext cx="8229600" cy="80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12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지수 계산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지수</a:t>
            </a:r>
            <a:r>
              <a:rPr lang="en-US" altLang="ko-KR" dirty="0"/>
              <a:t>(power)</a:t>
            </a:r>
            <a:r>
              <a:rPr lang="ko-KR" altLang="en-US" dirty="0"/>
              <a:t>를 계산하려면 ** 연산자를 </a:t>
            </a:r>
            <a:r>
              <a:rPr lang="ko-KR" altLang="en-US" dirty="0" smtClean="0"/>
              <a:t>사용한다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원리금 계산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3764" y="2357731"/>
            <a:ext cx="7795648" cy="64633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latinLnBrk="1"/>
          </a:lstStyle>
          <a:p>
            <a:r>
              <a:rPr lang="en-US" altLang="ko-KR" dirty="0"/>
              <a:t>&gt;&gt;&gt; 2 ** 7 </a:t>
            </a:r>
          </a:p>
          <a:p>
            <a:r>
              <a:rPr lang="en-US" altLang="ko-KR" dirty="0"/>
              <a:t>128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3764" y="4449605"/>
            <a:ext cx="7795648" cy="147732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latinLnBrk="1"/>
          </a:lstStyle>
          <a:p>
            <a:r>
              <a:rPr lang="pt-BR" altLang="ko-KR" dirty="0"/>
              <a:t>&gt;&gt;&gt; a=1000</a:t>
            </a:r>
          </a:p>
          <a:p>
            <a:r>
              <a:rPr lang="pt-BR" altLang="ko-KR" dirty="0"/>
              <a:t>&gt;&gt;&gt; r=0.05</a:t>
            </a:r>
          </a:p>
          <a:p>
            <a:r>
              <a:rPr lang="pt-BR" altLang="ko-KR" dirty="0"/>
              <a:t>&gt;&gt;&gt; n=10</a:t>
            </a:r>
          </a:p>
          <a:p>
            <a:r>
              <a:rPr lang="pt-BR" altLang="ko-KR" dirty="0"/>
              <a:t>&gt;&gt;&gt; a*(1+r)**n</a:t>
            </a:r>
          </a:p>
          <a:p>
            <a:r>
              <a:rPr lang="pt-BR" altLang="ko-KR" dirty="0"/>
              <a:t>1628.894626777442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9852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복합 연산자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b="1" dirty="0"/>
              <a:t>복합 연산자</a:t>
            </a:r>
            <a:r>
              <a:rPr lang="en-US" altLang="ko-KR" b="1" dirty="0"/>
              <a:t>(compound operator)</a:t>
            </a:r>
            <a:r>
              <a:rPr lang="ko-KR" altLang="en-US" dirty="0"/>
              <a:t>란 </a:t>
            </a:r>
            <a:r>
              <a:rPr lang="en-US" altLang="ko-KR" dirty="0"/>
              <a:t>+=</a:t>
            </a:r>
            <a:r>
              <a:rPr lang="ko-KR" altLang="en-US" dirty="0"/>
              <a:t>처럼 대입 연산자와 다른 연산자를 합쳐 놓은 연산자이다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061" y="2604995"/>
            <a:ext cx="409575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12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복합 연산자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609" y="2128569"/>
            <a:ext cx="433387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601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복합 연산자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4251" y="1816831"/>
            <a:ext cx="7795648" cy="175432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x = 1000</a:t>
            </a:r>
          </a:p>
          <a:p>
            <a:r>
              <a:rPr lang="en-US" altLang="ko-KR" dirty="0"/>
              <a:t>print("</a:t>
            </a:r>
            <a:r>
              <a:rPr lang="ko-KR" altLang="en-US" dirty="0"/>
              <a:t>초깃값 </a:t>
            </a:r>
            <a:r>
              <a:rPr lang="en-US" altLang="ko-KR" dirty="0"/>
              <a:t>x=", x)</a:t>
            </a:r>
          </a:p>
          <a:p>
            <a:r>
              <a:rPr lang="en-US" altLang="ko-KR" dirty="0"/>
              <a:t>x += 2;</a:t>
            </a:r>
          </a:p>
          <a:p>
            <a:r>
              <a:rPr lang="en-US" altLang="ko-KR" dirty="0"/>
              <a:t>print("x += 2 </a:t>
            </a:r>
            <a:r>
              <a:rPr lang="ko-KR" altLang="en-US" dirty="0"/>
              <a:t>후의 </a:t>
            </a:r>
            <a:r>
              <a:rPr lang="en-US" altLang="ko-KR" dirty="0"/>
              <a:t>x=", x)</a:t>
            </a:r>
          </a:p>
          <a:p>
            <a:r>
              <a:rPr lang="en-US" altLang="ko-KR" dirty="0"/>
              <a:t>x -= 2;</a:t>
            </a:r>
          </a:p>
          <a:p>
            <a:r>
              <a:rPr lang="en-US" altLang="ko-KR" dirty="0"/>
              <a:t>print("x -= 2 </a:t>
            </a:r>
            <a:r>
              <a:rPr lang="ko-KR" altLang="en-US" dirty="0"/>
              <a:t>후의 </a:t>
            </a:r>
            <a:r>
              <a:rPr lang="en-US" altLang="ko-KR" dirty="0"/>
              <a:t>x=", 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4251" y="3813910"/>
            <a:ext cx="7795648" cy="1021556"/>
          </a:xfrm>
          <a:prstGeom prst="flowChartAlternateProcess">
            <a:avLst/>
          </a:prstGeom>
          <a:solidFill>
            <a:srgbClr val="CCFFFF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초깃값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x= 1000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x += 2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후의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x= 1002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x -= 2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후의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x= 1000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48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주석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b="1" dirty="0"/>
              <a:t>주석</a:t>
            </a:r>
            <a:r>
              <a:rPr lang="en-US" altLang="ko-KR" b="1" dirty="0"/>
              <a:t>(comment)</a:t>
            </a:r>
            <a:r>
              <a:rPr lang="ko-KR" altLang="en-US" dirty="0"/>
              <a:t>은 소스 코드에 붙이는 설명글와 같은 것이다</a:t>
            </a:r>
            <a:r>
              <a:rPr lang="en-US" altLang="ko-KR" dirty="0"/>
              <a:t>. </a:t>
            </a:r>
            <a:r>
              <a:rPr lang="ko-KR" altLang="en-US" dirty="0"/>
              <a:t>주석은 프로그램이 하는 일을 설명한다</a:t>
            </a:r>
            <a:r>
              <a:rPr lang="en-US" altLang="ko-KR" dirty="0"/>
              <a:t>. </a:t>
            </a:r>
            <a:r>
              <a:rPr lang="ko-KR" altLang="en-US" dirty="0"/>
              <a:t>주석은 프로그램의 실행 결과에 영향을 끼치지 않는다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1524" y="2970937"/>
            <a:ext cx="7795648" cy="147732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smtClean="0">
                <a:solidFill>
                  <a:srgbClr val="00B050"/>
                </a:solidFill>
              </a:rPr>
              <a:t># </a:t>
            </a:r>
            <a:r>
              <a:rPr lang="ko-KR" altLang="en-US" dirty="0" smtClean="0">
                <a:solidFill>
                  <a:srgbClr val="00B050"/>
                </a:solidFill>
              </a:rPr>
              <a:t>사용자로부터 </a:t>
            </a:r>
            <a:r>
              <a:rPr lang="ko-KR" altLang="en-US" dirty="0">
                <a:solidFill>
                  <a:srgbClr val="00B050"/>
                </a:solidFill>
              </a:rPr>
              <a:t>화씨온도를 입력받는다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r>
              <a:rPr lang="en-US" altLang="ko-KR" dirty="0" smtClean="0"/>
              <a:t>ftemp </a:t>
            </a:r>
            <a:r>
              <a:rPr lang="en-US" altLang="ko-KR" dirty="0"/>
              <a:t>= int(input("</a:t>
            </a:r>
            <a:r>
              <a:rPr lang="ko-KR" altLang="en-US" dirty="0"/>
              <a:t>화씨온도</a:t>
            </a:r>
            <a:r>
              <a:rPr lang="en-US" altLang="ko-KR" dirty="0"/>
              <a:t>: "))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ctemp </a:t>
            </a:r>
            <a:r>
              <a:rPr lang="en-US" altLang="ko-KR" dirty="0"/>
              <a:t>= (ftemp-32.0)*5.0/9.0 </a:t>
            </a:r>
            <a:r>
              <a:rPr lang="en-US" altLang="ko-KR" dirty="0" smtClean="0"/>
              <a:t> 	</a:t>
            </a:r>
            <a:r>
              <a:rPr lang="en-US" altLang="ko-KR" dirty="0" smtClean="0">
                <a:solidFill>
                  <a:srgbClr val="00B050"/>
                </a:solidFill>
              </a:rPr>
              <a:t># </a:t>
            </a:r>
            <a:r>
              <a:rPr lang="ko-KR" altLang="en-US" dirty="0">
                <a:solidFill>
                  <a:srgbClr val="00B050"/>
                </a:solidFill>
              </a:rPr>
              <a:t>화씨온도</a:t>
            </a:r>
            <a:r>
              <a:rPr lang="en-US" altLang="ko-KR" dirty="0">
                <a:solidFill>
                  <a:srgbClr val="00B050"/>
                </a:solidFill>
              </a:rPr>
              <a:t>-&gt;</a:t>
            </a:r>
            <a:r>
              <a:rPr lang="ko-KR" altLang="en-US" dirty="0">
                <a:solidFill>
                  <a:srgbClr val="00B050"/>
                </a:solidFill>
              </a:rPr>
              <a:t>섭씨온도 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r>
              <a:rPr lang="en-US" altLang="ko-KR" dirty="0" smtClean="0"/>
              <a:t>print</a:t>
            </a:r>
            <a:r>
              <a:rPr lang="en-US" altLang="ko-KR" dirty="0"/>
              <a:t>("</a:t>
            </a:r>
            <a:r>
              <a:rPr lang="ko-KR" altLang="en-US" dirty="0"/>
              <a:t>섭씨온도</a:t>
            </a:r>
            <a:r>
              <a:rPr lang="en-US" altLang="ko-KR" dirty="0"/>
              <a:t>:", ctemp)  </a:t>
            </a:r>
            <a:r>
              <a:rPr lang="en-US" altLang="ko-KR" dirty="0" smtClean="0"/>
              <a:t>		</a:t>
            </a:r>
            <a:r>
              <a:rPr lang="en-US" altLang="ko-KR" dirty="0" smtClean="0">
                <a:solidFill>
                  <a:srgbClr val="00B050"/>
                </a:solidFill>
              </a:rPr>
              <a:t># </a:t>
            </a:r>
            <a:r>
              <a:rPr lang="ko-KR" altLang="en-US" dirty="0">
                <a:solidFill>
                  <a:srgbClr val="00B050"/>
                </a:solidFill>
              </a:rPr>
              <a:t>섭씨온도를 화면에 출력한다</a:t>
            </a:r>
            <a:endParaRPr lang="en-US" altLang="ko-KR" dirty="0">
              <a:solidFill>
                <a:srgbClr val="00B05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3421" y="3045275"/>
            <a:ext cx="1304047" cy="13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69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 latinLnBrk="0">
              <a:spcBef>
                <a:spcPct val="0"/>
              </a:spcBef>
            </a:pPr>
            <a:r>
              <a:rPr lang="ko-KR" altLang="en-US" sz="4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연산자의 우선 순위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916" y="3657239"/>
            <a:ext cx="3228863" cy="250386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983" y="1694386"/>
            <a:ext cx="653415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86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괄호의 사용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9932" y="1666069"/>
            <a:ext cx="7795648" cy="147732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latinLnBrk="1"/>
          </a:lstStyle>
          <a:p>
            <a:r>
              <a:rPr lang="en-US" altLang="ko-KR" dirty="0"/>
              <a:t>&gt;&gt;&gt; 10 + 20 /2</a:t>
            </a:r>
          </a:p>
          <a:p>
            <a:r>
              <a:rPr lang="en-US" altLang="ko-KR" dirty="0"/>
              <a:t>20.0</a:t>
            </a:r>
          </a:p>
          <a:p>
            <a:endParaRPr lang="en-US" altLang="ko-KR" dirty="0"/>
          </a:p>
          <a:p>
            <a:r>
              <a:rPr lang="en-US" altLang="ko-KR" dirty="0"/>
              <a:t>&gt;&gt;&gt; (10 + 20) /2</a:t>
            </a:r>
          </a:p>
          <a:p>
            <a:r>
              <a:rPr lang="en-US" altLang="ko-KR" dirty="0"/>
              <a:t>15.0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51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우선 순위표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690688"/>
            <a:ext cx="7086600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297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smtClean="0"/>
              <a:t>평균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구하기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평균을 구하고자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잘못된 부분은 어디일까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320" y="2326576"/>
            <a:ext cx="7795648" cy="147732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</a:rPr>
              <a:t>x = int(input("</a:t>
            </a:r>
            <a:r>
              <a:rPr lang="ko-KR" altLang="en-US" dirty="0">
                <a:solidFill>
                  <a:schemeClr val="tx1"/>
                </a:solidFill>
              </a:rPr>
              <a:t>첫 번째 수를 입력하시오</a:t>
            </a:r>
            <a:r>
              <a:rPr lang="en-US" altLang="ko-KR" dirty="0">
                <a:solidFill>
                  <a:schemeClr val="tx1"/>
                </a:solidFill>
              </a:rPr>
              <a:t>: "))</a:t>
            </a:r>
            <a:endParaRPr lang="ko-KR" altLang="en-US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y = int(input("</a:t>
            </a:r>
            <a:r>
              <a:rPr lang="ko-KR" altLang="en-US" dirty="0">
                <a:solidFill>
                  <a:schemeClr val="tx1"/>
                </a:solidFill>
              </a:rPr>
              <a:t>두 번째 수를 입력하시오</a:t>
            </a:r>
            <a:r>
              <a:rPr lang="en-US" altLang="ko-KR" dirty="0">
                <a:solidFill>
                  <a:schemeClr val="tx1"/>
                </a:solidFill>
              </a:rPr>
              <a:t>: "))</a:t>
            </a:r>
            <a:endParaRPr lang="ko-KR" altLang="en-US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z = int(input("</a:t>
            </a:r>
            <a:r>
              <a:rPr lang="ko-KR" altLang="en-US" dirty="0">
                <a:solidFill>
                  <a:schemeClr val="tx1"/>
                </a:solidFill>
              </a:rPr>
              <a:t>세 번째 수를 입력하시오</a:t>
            </a:r>
            <a:r>
              <a:rPr lang="en-US" altLang="ko-KR" dirty="0">
                <a:solidFill>
                  <a:schemeClr val="tx1"/>
                </a:solidFill>
              </a:rPr>
              <a:t>: "))</a:t>
            </a:r>
            <a:endParaRPr lang="ko-KR" altLang="en-US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avg = x + y + z / 3</a:t>
            </a:r>
            <a:endParaRPr lang="ko-KR" altLang="en-US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print("</a:t>
            </a:r>
            <a:r>
              <a:rPr lang="ko-KR" altLang="en-US" dirty="0">
                <a:solidFill>
                  <a:schemeClr val="tx1"/>
                </a:solidFill>
              </a:rPr>
              <a:t>평균 </a:t>
            </a:r>
            <a:r>
              <a:rPr lang="en-US" altLang="ko-KR" dirty="0">
                <a:solidFill>
                  <a:schemeClr val="tx1"/>
                </a:solidFill>
              </a:rPr>
              <a:t>=", avg)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4176" y="4201668"/>
            <a:ext cx="7795648" cy="1328023"/>
          </a:xfrm>
          <a:prstGeom prst="roundRect">
            <a:avLst/>
          </a:prstGeom>
          <a:solidFill>
            <a:srgbClr val="CCFFFF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첫 번째 수를 입력하시오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10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두 번째 수를 입력하시오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20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세 번째 수를 입력하시오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30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평균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 40.0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0457" y="195039"/>
            <a:ext cx="1107799" cy="98949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5849" y="1971675"/>
            <a:ext cx="132397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19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이번 장에서 만들 프로그램</a:t>
            </a:r>
            <a:endParaRPr lang="ko-KR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12648" y="1859339"/>
            <a:ext cx="7874404" cy="441717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indent="0"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(3) n-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각형을 그리는 프로그램을 작성해본다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8" y="2281710"/>
            <a:ext cx="5908250" cy="178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48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4176" y="2006979"/>
            <a:ext cx="7795648" cy="147732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latinLnBrk="1"/>
          </a:lstStyle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x = int(input("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첫 번째 수를 입력하시오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"))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y = int(input("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두 번째 수를 입력하시오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"))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z = int(input("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세 번째 수를 입력하시오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"))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avg = (x + y + z) / 3</a:t>
            </a:r>
            <a:endParaRPr lang="ko-KR" altLang="en-US" dirty="0">
              <a:solidFill>
                <a:srgbClr val="FF0000"/>
              </a:solidFill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평균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=", avg)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4176" y="4201668"/>
            <a:ext cx="7795648" cy="1328023"/>
          </a:xfrm>
          <a:prstGeom prst="flowChartAlternateProcess">
            <a:avLst/>
          </a:prstGeom>
          <a:solidFill>
            <a:srgbClr val="CCFFFF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첫 번째 수를 입력하시오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10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두 번째 수를 입력하시오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20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세 번째 수를 입력하시오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30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평균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 20.0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04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이번 장에서 배운 것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8218" y="1761612"/>
            <a:ext cx="8437830" cy="4291343"/>
          </a:xfrm>
          <a:prstGeom prst="rect">
            <a:avLst/>
          </a:prstGeom>
          <a:solidFill>
            <a:srgbClr val="008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904" y="5356445"/>
            <a:ext cx="1542003" cy="1397440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795478" y="1911127"/>
            <a:ext cx="7011427" cy="4037163"/>
          </a:xfrm>
        </p:spPr>
        <p:txBody>
          <a:bodyPr>
            <a:normAutofit/>
          </a:bodyPr>
          <a:lstStyle/>
          <a:p>
            <a:pPr lvl="0"/>
            <a:r>
              <a:rPr lang="ko-KR" altLang="en-US" sz="2000" i="1" dirty="0">
                <a:solidFill>
                  <a:srgbClr val="FFFF00"/>
                </a:solidFill>
                <a:latin typeface="Arial" panose="020B0604020202020204" pitchFamily="34" charset="0"/>
              </a:rPr>
              <a:t>수식은 피연산자와 연산자로 이루어진다</a:t>
            </a:r>
            <a:r>
              <a:rPr lang="en-US" altLang="ko-KR" sz="2000" i="1" dirty="0">
                <a:solidFill>
                  <a:srgbClr val="FFFF00"/>
                </a:solidFill>
                <a:latin typeface="Arial" panose="020B0604020202020204" pitchFamily="34" charset="0"/>
              </a:rPr>
              <a:t>.</a:t>
            </a:r>
            <a:endParaRPr lang="ko-KR" altLang="en-US" sz="2000" i="1" dirty="0">
              <a:solidFill>
                <a:srgbClr val="FFFF00"/>
              </a:solidFill>
              <a:latin typeface="Arial" panose="020B0604020202020204" pitchFamily="34" charset="0"/>
            </a:endParaRPr>
          </a:p>
          <a:p>
            <a:pPr lvl="0"/>
            <a:r>
              <a:rPr lang="ko-KR" altLang="en-US" sz="2000" i="1" dirty="0">
                <a:solidFill>
                  <a:srgbClr val="FFFF00"/>
                </a:solidFill>
                <a:latin typeface="Arial" panose="020B0604020202020204" pitchFamily="34" charset="0"/>
              </a:rPr>
              <a:t>덧셈</a:t>
            </a:r>
            <a:r>
              <a:rPr lang="en-US" altLang="ko-KR" sz="2000" i="1" dirty="0">
                <a:solidFill>
                  <a:srgbClr val="FFFF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2000" i="1" dirty="0">
                <a:solidFill>
                  <a:srgbClr val="FFFF00"/>
                </a:solidFill>
                <a:latin typeface="Arial" panose="020B0604020202020204" pitchFamily="34" charset="0"/>
              </a:rPr>
              <a:t>뺄셈</a:t>
            </a:r>
            <a:r>
              <a:rPr lang="en-US" altLang="ko-KR" sz="2000" i="1" dirty="0">
                <a:solidFill>
                  <a:srgbClr val="FFFF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2000" i="1" dirty="0">
                <a:solidFill>
                  <a:srgbClr val="FFFF00"/>
                </a:solidFill>
                <a:latin typeface="Arial" panose="020B0604020202020204" pitchFamily="34" charset="0"/>
              </a:rPr>
              <a:t>곱셈</a:t>
            </a:r>
            <a:r>
              <a:rPr lang="en-US" altLang="ko-KR" sz="2000" i="1" dirty="0">
                <a:solidFill>
                  <a:srgbClr val="FFFF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2000" i="1" dirty="0">
                <a:solidFill>
                  <a:srgbClr val="FFFF00"/>
                </a:solidFill>
                <a:latin typeface="Arial" panose="020B0604020202020204" pitchFamily="34" charset="0"/>
              </a:rPr>
              <a:t>나눗셈을 위하여 </a:t>
            </a:r>
            <a:r>
              <a:rPr lang="en-US" altLang="ko-KR" sz="2000" i="1" dirty="0">
                <a:solidFill>
                  <a:srgbClr val="FFFF00"/>
                </a:solidFill>
                <a:latin typeface="Arial" panose="020B0604020202020204" pitchFamily="34" charset="0"/>
              </a:rPr>
              <a:t>+, -, *, / </a:t>
            </a:r>
            <a:r>
              <a:rPr lang="ko-KR" altLang="en-US" sz="2000" i="1" dirty="0">
                <a:solidFill>
                  <a:srgbClr val="FFFF00"/>
                </a:solidFill>
                <a:latin typeface="Arial" panose="020B0604020202020204" pitchFamily="34" charset="0"/>
              </a:rPr>
              <a:t>기호를 사용한다</a:t>
            </a:r>
            <a:r>
              <a:rPr lang="en-US" altLang="ko-KR" sz="2000" i="1" dirty="0">
                <a:solidFill>
                  <a:srgbClr val="FFFF00"/>
                </a:solidFill>
                <a:latin typeface="Arial" panose="020B0604020202020204" pitchFamily="34" charset="0"/>
              </a:rPr>
              <a:t>. </a:t>
            </a:r>
            <a:endParaRPr lang="ko-KR" altLang="en-US" sz="2000" i="1" dirty="0">
              <a:solidFill>
                <a:srgbClr val="FFFF00"/>
              </a:solidFill>
              <a:latin typeface="Arial" panose="020B0604020202020204" pitchFamily="34" charset="0"/>
            </a:endParaRPr>
          </a:p>
          <a:p>
            <a:pPr lvl="0"/>
            <a:r>
              <a:rPr lang="ko-KR" altLang="en-US" sz="2000" i="1" dirty="0">
                <a:solidFill>
                  <a:srgbClr val="FFFF00"/>
                </a:solidFill>
                <a:latin typeface="Arial" panose="020B0604020202020204" pitchFamily="34" charset="0"/>
              </a:rPr>
              <a:t>지수 연산자는 **이다</a:t>
            </a:r>
            <a:r>
              <a:rPr lang="en-US" altLang="ko-KR" sz="2000" i="1" dirty="0">
                <a:solidFill>
                  <a:srgbClr val="FFFF00"/>
                </a:solidFill>
                <a:latin typeface="Arial" panose="020B0604020202020204" pitchFamily="34" charset="0"/>
              </a:rPr>
              <a:t>. </a:t>
            </a:r>
            <a:endParaRPr lang="ko-KR" altLang="en-US" sz="2000" i="1" dirty="0">
              <a:solidFill>
                <a:srgbClr val="FFFF00"/>
              </a:solidFill>
              <a:latin typeface="Arial" panose="020B0604020202020204" pitchFamily="34" charset="0"/>
            </a:endParaRPr>
          </a:p>
          <a:p>
            <a:pPr lvl="0"/>
            <a:r>
              <a:rPr lang="ko-KR" altLang="en-US" sz="2000" i="1" dirty="0">
                <a:solidFill>
                  <a:srgbClr val="FFFF00"/>
                </a:solidFill>
                <a:latin typeface="Arial" panose="020B0604020202020204" pitchFamily="34" charset="0"/>
              </a:rPr>
              <a:t>나눗셈에서 몫을 계산하려면 </a:t>
            </a:r>
            <a:r>
              <a:rPr lang="en-US" altLang="ko-KR" sz="2000" i="1" dirty="0">
                <a:solidFill>
                  <a:srgbClr val="FFFF00"/>
                </a:solidFill>
                <a:latin typeface="Arial" panose="020B0604020202020204" pitchFamily="34" charset="0"/>
              </a:rPr>
              <a:t>// </a:t>
            </a:r>
            <a:r>
              <a:rPr lang="ko-KR" altLang="en-US" sz="2000" i="1" dirty="0">
                <a:solidFill>
                  <a:srgbClr val="FFFF00"/>
                </a:solidFill>
                <a:latin typeface="Arial" panose="020B0604020202020204" pitchFamily="34" charset="0"/>
              </a:rPr>
              <a:t>연산자를 사용한다</a:t>
            </a:r>
            <a:r>
              <a:rPr lang="en-US" altLang="ko-KR" sz="2000" i="1" dirty="0">
                <a:solidFill>
                  <a:srgbClr val="FFFF00"/>
                </a:solidFill>
                <a:latin typeface="Arial" panose="020B0604020202020204" pitchFamily="34" charset="0"/>
              </a:rPr>
              <a:t>. </a:t>
            </a:r>
            <a:endParaRPr lang="ko-KR" altLang="en-US" sz="2000" i="1" dirty="0">
              <a:solidFill>
                <a:srgbClr val="FFFF00"/>
              </a:solidFill>
              <a:latin typeface="Arial" panose="020B0604020202020204" pitchFamily="34" charset="0"/>
            </a:endParaRPr>
          </a:p>
          <a:p>
            <a:pPr lvl="0"/>
            <a:r>
              <a:rPr lang="ko-KR" altLang="en-US" sz="2000" i="1" dirty="0">
                <a:solidFill>
                  <a:srgbClr val="FFFF00"/>
                </a:solidFill>
                <a:latin typeface="Arial" panose="020B0604020202020204" pitchFamily="34" charset="0"/>
              </a:rPr>
              <a:t>나눗셈에서 나머지를 계산하려면 </a:t>
            </a:r>
            <a:r>
              <a:rPr lang="en-US" altLang="ko-KR" sz="2000" i="1" dirty="0">
                <a:solidFill>
                  <a:srgbClr val="FFFF00"/>
                </a:solidFill>
                <a:latin typeface="Arial" panose="020B0604020202020204" pitchFamily="34" charset="0"/>
              </a:rPr>
              <a:t>% </a:t>
            </a:r>
            <a:r>
              <a:rPr lang="ko-KR" altLang="en-US" sz="2000" i="1" dirty="0">
                <a:solidFill>
                  <a:srgbClr val="FFFF00"/>
                </a:solidFill>
                <a:latin typeface="Arial" panose="020B0604020202020204" pitchFamily="34" charset="0"/>
              </a:rPr>
              <a:t>연산자를 사용한다</a:t>
            </a:r>
            <a:r>
              <a:rPr lang="en-US" altLang="ko-KR" sz="2000" i="1" dirty="0">
                <a:solidFill>
                  <a:srgbClr val="FFFF00"/>
                </a:solidFill>
                <a:latin typeface="Arial" panose="020B0604020202020204" pitchFamily="34" charset="0"/>
              </a:rPr>
              <a:t>. </a:t>
            </a:r>
            <a:endParaRPr lang="ko-KR" altLang="en-US" sz="2000" i="1" dirty="0">
              <a:solidFill>
                <a:srgbClr val="FFFF00"/>
              </a:solidFill>
              <a:latin typeface="Arial" panose="020B0604020202020204" pitchFamily="34" charset="0"/>
            </a:endParaRPr>
          </a:p>
          <a:p>
            <a:pPr lvl="0"/>
            <a:r>
              <a:rPr lang="ko-KR" altLang="en-US" sz="2000" i="1" dirty="0">
                <a:solidFill>
                  <a:srgbClr val="FFFF00"/>
                </a:solidFill>
                <a:latin typeface="Arial" panose="020B0604020202020204" pitchFamily="34" charset="0"/>
              </a:rPr>
              <a:t>*와 </a:t>
            </a:r>
            <a:r>
              <a:rPr lang="en-US" altLang="ko-KR" sz="2000" i="1" dirty="0">
                <a:solidFill>
                  <a:srgbClr val="FFFF00"/>
                </a:solidFill>
                <a:latin typeface="Arial" panose="020B0604020202020204" pitchFamily="34" charset="0"/>
              </a:rPr>
              <a:t>/</a:t>
            </a:r>
            <a:r>
              <a:rPr lang="ko-KR" altLang="en-US" sz="2000" i="1" dirty="0">
                <a:solidFill>
                  <a:srgbClr val="FFFF00"/>
                </a:solidFill>
                <a:latin typeface="Arial" panose="020B0604020202020204" pitchFamily="34" charset="0"/>
              </a:rPr>
              <a:t>가 </a:t>
            </a:r>
            <a:r>
              <a:rPr lang="en-US" altLang="ko-KR" sz="2000" i="1" dirty="0">
                <a:solidFill>
                  <a:srgbClr val="FFFF00"/>
                </a:solidFill>
                <a:latin typeface="Arial" panose="020B0604020202020204" pitchFamily="34" charset="0"/>
              </a:rPr>
              <a:t>+</a:t>
            </a:r>
            <a:r>
              <a:rPr lang="ko-KR" altLang="en-US" sz="2000" i="1" dirty="0">
                <a:solidFill>
                  <a:srgbClr val="FFFF00"/>
                </a:solidFill>
                <a:latin typeface="Arial" panose="020B0604020202020204" pitchFamily="34" charset="0"/>
              </a:rPr>
              <a:t>와 </a:t>
            </a:r>
            <a:r>
              <a:rPr lang="en-US" altLang="ko-KR" sz="2000" i="1" dirty="0">
                <a:solidFill>
                  <a:srgbClr val="FFFF00"/>
                </a:solidFill>
                <a:latin typeface="Arial" panose="020B0604020202020204" pitchFamily="34" charset="0"/>
              </a:rPr>
              <a:t>–</a:t>
            </a:r>
            <a:r>
              <a:rPr lang="ko-KR" altLang="en-US" sz="2000" i="1" dirty="0">
                <a:solidFill>
                  <a:srgbClr val="FFFF00"/>
                </a:solidFill>
                <a:latin typeface="Arial" panose="020B0604020202020204" pitchFamily="34" charset="0"/>
              </a:rPr>
              <a:t>보다 우선순위가 높다</a:t>
            </a:r>
            <a:r>
              <a:rPr lang="en-US" altLang="ko-KR" sz="2000" i="1" dirty="0">
                <a:solidFill>
                  <a:srgbClr val="FFFF00"/>
                </a:solidFill>
                <a:latin typeface="Arial" panose="020B0604020202020204" pitchFamily="34" charset="0"/>
              </a:rPr>
              <a:t>. </a:t>
            </a:r>
            <a:endParaRPr lang="ko-KR" altLang="en-US" sz="2000" i="1" dirty="0">
              <a:solidFill>
                <a:srgbClr val="FFFF00"/>
              </a:solidFill>
              <a:latin typeface="Arial" panose="020B0604020202020204" pitchFamily="34" charset="0"/>
            </a:endParaRPr>
          </a:p>
          <a:p>
            <a:r>
              <a:rPr lang="ko-KR" altLang="en-US" sz="2000" i="1" dirty="0">
                <a:solidFill>
                  <a:srgbClr val="FFFF00"/>
                </a:solidFill>
                <a:latin typeface="Arial" panose="020B0604020202020204" pitchFamily="34" charset="0"/>
              </a:rPr>
              <a:t>연산자의 우선 순서를 변경하려면 괄호를 사용한다</a:t>
            </a:r>
            <a:r>
              <a:rPr lang="en-US" altLang="ko-KR" sz="2000" i="1" dirty="0">
                <a:solidFill>
                  <a:srgbClr val="FFFF00"/>
                </a:solidFill>
                <a:latin typeface="Arial" panose="020B0604020202020204" pitchFamily="34" charset="0"/>
              </a:rPr>
              <a:t>. </a:t>
            </a:r>
            <a:endParaRPr lang="ko-KR" altLang="en-US" sz="2000" i="1" dirty="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5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r>
              <a:rPr lang="en-US" altLang="ko-KR" sz="3600" dirty="0"/>
              <a:t>Q &amp; A</a:t>
            </a:r>
          </a:p>
        </p:txBody>
      </p:sp>
      <p:pic>
        <p:nvPicPr>
          <p:cNvPr id="457732" name="Picture 4" descr="MCj0416502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536" y="2467423"/>
            <a:ext cx="1706562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그림 73" descr="Male Teacher Cartoon Free Stock Photo - Public Domain Picture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215" y="1974162"/>
            <a:ext cx="3668245" cy="261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94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수식은 어디에나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우리가 즐겨보는 영화의 컴퓨터 그래픽 장면들이 컴퓨터의 계산 기능을 통하여 이루어진다는 것은 아주 흥미롭다</a:t>
            </a:r>
            <a:r>
              <a:rPr lang="en-US" altLang="ko-KR" sz="2000" dirty="0"/>
              <a:t>. </a:t>
            </a:r>
            <a:r>
              <a:rPr lang="ko-KR" altLang="en-US" sz="2000" dirty="0"/>
              <a:t>예를 들어서 건물들의 폭발 장면은 물리학의 여러 가지 공식들을 이용하여 컴퓨터로 계산한 결과를 화면에 표시하는 것이다</a:t>
            </a:r>
            <a:r>
              <a:rPr lang="en-US" altLang="ko-KR" sz="2000" dirty="0"/>
              <a:t>. </a:t>
            </a:r>
            <a:endParaRPr lang="ko-KR" altLang="en-US" sz="2000" dirty="0"/>
          </a:p>
          <a:p>
            <a:endParaRPr lang="ko-KR" alt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607" y="3536830"/>
            <a:ext cx="5948365" cy="3030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524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연산자와 피연산자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수식</a:t>
            </a:r>
            <a:r>
              <a:rPr lang="en-US" altLang="ko-KR" sz="2000" dirty="0"/>
              <a:t>(expression</a:t>
            </a:r>
            <a:r>
              <a:rPr lang="en-US" altLang="ko-KR" sz="2000" dirty="0" smtClean="0"/>
              <a:t>)=</a:t>
            </a:r>
            <a:r>
              <a:rPr lang="ko-KR" altLang="en-US" sz="2000" dirty="0" smtClean="0"/>
              <a:t>피연산자들과 </a:t>
            </a:r>
            <a:r>
              <a:rPr lang="ko-KR" altLang="en-US" sz="2000" dirty="0"/>
              <a:t>연산자의 </a:t>
            </a:r>
            <a:r>
              <a:rPr lang="ko-KR" altLang="en-US" sz="2000" dirty="0" smtClean="0"/>
              <a:t>조합</a:t>
            </a:r>
            <a:endParaRPr lang="en-US" altLang="ko-KR" sz="2000" dirty="0" smtClean="0"/>
          </a:p>
          <a:p>
            <a:r>
              <a:rPr lang="ko-KR" altLang="en-US" sz="2000" dirty="0" smtClean="0"/>
              <a:t>연산자</a:t>
            </a:r>
            <a:r>
              <a:rPr lang="en-US" altLang="ko-KR" sz="2000" dirty="0"/>
              <a:t>(operator</a:t>
            </a:r>
            <a:r>
              <a:rPr lang="en-US" altLang="ko-KR" sz="2000" dirty="0" smtClean="0"/>
              <a:t>)</a:t>
            </a:r>
            <a:r>
              <a:rPr lang="en-US" altLang="ko-KR" sz="2000" dirty="0"/>
              <a:t>:</a:t>
            </a:r>
            <a:r>
              <a:rPr lang="ko-KR" altLang="en-US" sz="2000" dirty="0" smtClean="0"/>
              <a:t> 연산을 </a:t>
            </a:r>
            <a:r>
              <a:rPr lang="ko-KR" altLang="en-US" sz="2000" dirty="0"/>
              <a:t>나타내는 </a:t>
            </a:r>
            <a:r>
              <a:rPr lang="ko-KR" altLang="en-US" sz="2000" dirty="0" smtClean="0"/>
              <a:t>기호</a:t>
            </a:r>
            <a:endParaRPr lang="en-US" altLang="ko-KR" sz="2000" dirty="0" smtClean="0"/>
          </a:p>
          <a:p>
            <a:r>
              <a:rPr lang="ko-KR" altLang="en-US" sz="2000" dirty="0" smtClean="0"/>
              <a:t>피연산자</a:t>
            </a:r>
            <a:r>
              <a:rPr lang="en-US" altLang="ko-KR" sz="2000" dirty="0"/>
              <a:t>(operand</a:t>
            </a:r>
            <a:r>
              <a:rPr lang="en-US" altLang="ko-KR" sz="2000" dirty="0" smtClean="0"/>
              <a:t>):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연산의 대상이 되는 </a:t>
            </a:r>
            <a:r>
              <a:rPr lang="ko-KR" altLang="en-US" sz="2000" dirty="0" smtClean="0"/>
              <a:t>값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319" y="5333030"/>
            <a:ext cx="2130902" cy="93460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933" y="3161908"/>
            <a:ext cx="430530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7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산술 연산자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 덧셈</a:t>
            </a:r>
            <a:r>
              <a:rPr lang="en-US" altLang="ko-KR" sz="2000" dirty="0"/>
              <a:t>, </a:t>
            </a:r>
            <a:r>
              <a:rPr lang="ko-KR" altLang="en-US" sz="2000" dirty="0"/>
              <a:t>뺄셈</a:t>
            </a:r>
            <a:r>
              <a:rPr lang="en-US" altLang="ko-KR" sz="2000" dirty="0"/>
              <a:t>, </a:t>
            </a:r>
            <a:r>
              <a:rPr lang="ko-KR" altLang="en-US" sz="2000" dirty="0"/>
              <a:t>곱셈</a:t>
            </a:r>
            <a:r>
              <a:rPr lang="en-US" altLang="ko-KR" sz="2000" dirty="0"/>
              <a:t>, </a:t>
            </a:r>
            <a:r>
              <a:rPr lang="ko-KR" altLang="en-US" sz="2000" dirty="0"/>
              <a:t>나눗셈</a:t>
            </a:r>
            <a:r>
              <a:rPr lang="en-US" altLang="ko-KR" sz="2000" dirty="0"/>
              <a:t>, </a:t>
            </a:r>
            <a:r>
              <a:rPr lang="ko-KR" altLang="en-US" sz="2000" dirty="0"/>
              <a:t>나머지 </a:t>
            </a:r>
            <a:r>
              <a:rPr lang="ko-KR" altLang="en-US" sz="2000" dirty="0" smtClean="0"/>
              <a:t>연산 </a:t>
            </a:r>
            <a:endParaRPr lang="ko-KR" alt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97" y="2275126"/>
            <a:ext cx="8134709" cy="2449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780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나눗셈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6908" y="1540764"/>
            <a:ext cx="7795648" cy="147732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7 / 4</a:t>
            </a:r>
          </a:p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1.75</a:t>
            </a:r>
          </a:p>
          <a:p>
            <a:endParaRPr lang="en-US" altLang="ko-KR" i="1" dirty="0" smtClean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7 // 4 </a:t>
            </a:r>
          </a:p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4052" y="3312204"/>
            <a:ext cx="3748504" cy="236062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975763" y="4470789"/>
            <a:ext cx="3151573" cy="1172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27000"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파이썬 버전 </a:t>
            </a:r>
            <a:r>
              <a:rPr lang="en-US" altLang="ko-KR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2.X</a:t>
            </a:r>
            <a:r>
              <a:rPr lang="ko-KR" altLang="en-US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에서는 </a:t>
            </a:r>
            <a:r>
              <a:rPr lang="en-US" altLang="ko-KR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 </a:t>
            </a:r>
            <a:r>
              <a:rPr lang="ko-KR" altLang="en-US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연산자의 결과가 정수가 됩니다</a:t>
            </a:r>
            <a:r>
              <a:rPr lang="en-US" altLang="ko-KR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주의하세요</a:t>
            </a:r>
            <a:r>
              <a:rPr lang="en-US" altLang="ko-KR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!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601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나머지 연산자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4176" y="3510163"/>
            <a:ext cx="7795648" cy="1328023"/>
          </a:xfrm>
          <a:prstGeom prst="roundRect">
            <a:avLst/>
          </a:prstGeom>
          <a:solidFill>
            <a:srgbClr val="CCFFFF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분자를 입력하시오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7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분모를 입력하시오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4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나눗셈의 몫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 1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나눗셈의 나머지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 3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4176" y="1903193"/>
            <a:ext cx="7795648" cy="120032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 = int(input("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분자를 입력하시오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"))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pPr latinLnBrk="1"/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q = int(input("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분모를 입력하시오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"))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pPr latinLnBrk="1"/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나눗셈의 몫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=", p // q)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pPr latinLnBrk="1"/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나눗셈의 나머지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=", p % q)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68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나머지 연산자의 용도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짝수와 홀수의 구분</a:t>
            </a:r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74176" y="3510163"/>
            <a:ext cx="7795648" cy="715089"/>
          </a:xfrm>
          <a:prstGeom prst="roundRect">
            <a:avLst/>
          </a:prstGeom>
          <a:solidFill>
            <a:srgbClr val="CCFFFF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정수를 입력하시오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28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0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4176" y="2595651"/>
            <a:ext cx="7795648" cy="64633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number = int(input("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정수를 입력하시오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"))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pPr latinLnBrk="1"/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print(number%2)</a:t>
            </a:r>
          </a:p>
        </p:txBody>
      </p:sp>
    </p:spTree>
    <p:extLst>
      <p:ext uri="{BB962C8B-B14F-4D97-AF65-F5344CB8AC3E}">
        <p14:creationId xmlns:p14="http://schemas.microsoft.com/office/powerpoint/2010/main" val="159072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제2장 변수 소개(강의)</Template>
  <TotalTime>1679</TotalTime>
  <Words>1000</Words>
  <Application>Microsoft Office PowerPoint</Application>
  <PresentationFormat>화면 슬라이드 쇼(4:3)</PresentationFormat>
  <Paragraphs>205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9" baseType="lpstr">
      <vt:lpstr>HY얕은샘물M</vt:lpstr>
      <vt:lpstr>굴림</vt:lpstr>
      <vt:lpstr>Arial</vt:lpstr>
      <vt:lpstr>Tw Cen MT</vt:lpstr>
      <vt:lpstr>Wingdings</vt:lpstr>
      <vt:lpstr>Wingdings 2</vt:lpstr>
      <vt:lpstr>가을</vt:lpstr>
      <vt:lpstr>3장 계산해봅시다.</vt:lpstr>
      <vt:lpstr>이번 장에서 만들 프로그램</vt:lpstr>
      <vt:lpstr>이번 장에서 만들 프로그램</vt:lpstr>
      <vt:lpstr>수식은 어디에나 있다.</vt:lpstr>
      <vt:lpstr>연산자와 피연산자</vt:lpstr>
      <vt:lpstr>산술 연산자</vt:lpstr>
      <vt:lpstr>나눗셈</vt:lpstr>
      <vt:lpstr>나머지 연산자</vt:lpstr>
      <vt:lpstr>나머지 연산자의 용도</vt:lpstr>
      <vt:lpstr>나머지 연산자의 용도</vt:lpstr>
      <vt:lpstr>Lab: 다각형 그리기</vt:lpstr>
      <vt:lpstr>Solution </vt:lpstr>
      <vt:lpstr>Lab: 커피 가게 매출 계산하기</vt:lpstr>
      <vt:lpstr>Solution </vt:lpstr>
      <vt:lpstr>Lab: 화씨온도를  섭씨온도로 변환하기</vt:lpstr>
      <vt:lpstr>Solution </vt:lpstr>
      <vt:lpstr>Lab: BMI 계산하기</vt:lpstr>
      <vt:lpstr>Solution </vt:lpstr>
      <vt:lpstr>Lab: 자동 판매기 프로그램</vt:lpstr>
      <vt:lpstr>Solution </vt:lpstr>
      <vt:lpstr>지수 계산</vt:lpstr>
      <vt:lpstr>복합 연산자</vt:lpstr>
      <vt:lpstr>복합 연산자</vt:lpstr>
      <vt:lpstr>복합 연산자</vt:lpstr>
      <vt:lpstr>주석</vt:lpstr>
      <vt:lpstr>연산자의 우선 순위</vt:lpstr>
      <vt:lpstr>괄호의 사용</vt:lpstr>
      <vt:lpstr>우선 순위표</vt:lpstr>
      <vt:lpstr>Lab: 평균 구하기</vt:lpstr>
      <vt:lpstr>Solution </vt:lpstr>
      <vt:lpstr>이번 장에서 배운 것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Windows 사용자</cp:lastModifiedBy>
  <cp:revision>327</cp:revision>
  <dcterms:created xsi:type="dcterms:W3CDTF">2007-06-29T06:43:39Z</dcterms:created>
  <dcterms:modified xsi:type="dcterms:W3CDTF">2018-07-04T07:38:12Z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