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6" r:id="rId3"/>
    <p:sldId id="33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22" r:id="rId15"/>
    <p:sldId id="323" r:id="rId16"/>
    <p:sldId id="376" r:id="rId17"/>
    <p:sldId id="387" r:id="rId18"/>
    <p:sldId id="378" r:id="rId19"/>
    <p:sldId id="380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5" r:id="rId43"/>
    <p:sldId id="406" r:id="rId44"/>
    <p:sldId id="407" r:id="rId45"/>
    <p:sldId id="403" r:id="rId46"/>
    <p:sldId id="404" r:id="rId4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89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98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09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1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82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6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154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06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421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5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조건을 따져봅시다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63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539" y="1725283"/>
            <a:ext cx="7944928" cy="1846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 = int(input("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num % 2 == 0 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홀수입니다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39" y="3904698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조건이 참인 경우에 여러 개의 문장이 실행되어야 한다면 어떻게 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" y="2717320"/>
            <a:ext cx="7912623" cy="182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24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영화 나이 제한 검사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20" y="228600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539" y="2894402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14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539" y="174421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19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41" y="3965274"/>
            <a:ext cx="3300821" cy="228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1751164"/>
            <a:ext cx="8229600" cy="21566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age = int(input("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age &gt;= 15: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" y="4261989"/>
            <a:ext cx="8229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부호에 따라 거북이를 움직이자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정수를 받아서 정수의 부호에 따라서 거북이를 </a:t>
            </a:r>
            <a:r>
              <a:rPr lang="en-US" altLang="ko-KR" sz="2000" dirty="0"/>
              <a:t>(100, 100), (100, 0), (100</a:t>
            </a:r>
            <a:r>
              <a:rPr lang="en-US" altLang="ko-KR" sz="2000" dirty="0" smtClean="0"/>
              <a:t>,-</a:t>
            </a:r>
            <a:r>
              <a:rPr lang="en-US" altLang="ko-KR" sz="2000" dirty="0"/>
              <a:t>100)</a:t>
            </a:r>
            <a:r>
              <a:rPr lang="ko-KR" altLang="en-US" sz="2000" dirty="0"/>
              <a:t>으로 움직이는 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49" y="91366"/>
            <a:ext cx="1107799" cy="98949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35" y="2698901"/>
            <a:ext cx="3467280" cy="264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0167"/>
            <a:ext cx="8229600" cy="63921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endParaRPr lang="en-US" altLang="ko-KR" dirty="0"/>
          </a:p>
          <a:p>
            <a:r>
              <a:rPr lang="en-US" altLang="ko-KR" dirty="0"/>
              <a:t>t.penup() # </a:t>
            </a:r>
            <a:r>
              <a:rPr lang="ko-KR" altLang="en-US" dirty="0"/>
              <a:t>펜을 올려서 그림이 그려지지 않게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t.goto(100, 100) # </a:t>
            </a:r>
            <a:r>
              <a:rPr lang="ko-KR" altLang="en-US" dirty="0"/>
              <a:t>거북이를 </a:t>
            </a:r>
            <a:r>
              <a:rPr lang="en-US" altLang="ko-KR" dirty="0"/>
              <a:t>(100, 100)</a:t>
            </a:r>
            <a:r>
              <a:rPr lang="ko-KR" altLang="en-US" dirty="0"/>
              <a:t>으로 이동시킨다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t.write("</a:t>
            </a:r>
            <a:r>
              <a:rPr lang="ko-KR" altLang="en-US" dirty="0"/>
              <a:t>거북이가 여기로 오면 양수입니다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t.goto(100, 0)</a:t>
            </a:r>
          </a:p>
          <a:p>
            <a:r>
              <a:rPr lang="en-US" altLang="ko-KR" dirty="0"/>
              <a:t>t.write("</a:t>
            </a:r>
            <a:r>
              <a:rPr lang="ko-KR" altLang="en-US" dirty="0"/>
              <a:t>거북이가 여기로 오면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t.goto(100, -100)</a:t>
            </a:r>
          </a:p>
          <a:p>
            <a:r>
              <a:rPr lang="en-US" altLang="ko-KR" dirty="0"/>
              <a:t>t.write("</a:t>
            </a:r>
            <a:r>
              <a:rPr lang="ko-KR" altLang="en-US" dirty="0"/>
              <a:t>거북이가 여기로 오면 음수입니다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t.goto(0, 0) # (0, 0) </a:t>
            </a:r>
            <a:r>
              <a:rPr lang="ko-KR" altLang="en-US" dirty="0"/>
              <a:t>위치로 거북이를 이동시킨다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t.pendown() # </a:t>
            </a:r>
            <a:r>
              <a:rPr lang="ko-KR" altLang="en-US" dirty="0"/>
              <a:t>펜을 내려서 그림이 그려지게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 = turtle.textinput("", "</a:t>
            </a:r>
            <a:r>
              <a:rPr lang="ko-KR" altLang="en-US" dirty="0"/>
              <a:t>숫자를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n=int(s)</a:t>
            </a:r>
          </a:p>
          <a:p>
            <a:r>
              <a:rPr lang="en-US" altLang="ko-KR" dirty="0"/>
              <a:t>if( n &gt; 0 ):</a:t>
            </a:r>
          </a:p>
          <a:p>
            <a:r>
              <a:rPr lang="en-US" altLang="ko-KR" dirty="0"/>
              <a:t>	t.goto(100, 100)</a:t>
            </a:r>
          </a:p>
          <a:p>
            <a:r>
              <a:rPr lang="en-US" altLang="ko-KR" dirty="0"/>
              <a:t>if( n == 0 ):</a:t>
            </a:r>
          </a:p>
          <a:p>
            <a:r>
              <a:rPr lang="en-US" altLang="ko-KR" dirty="0"/>
              <a:t>	t.goto(100, 0)</a:t>
            </a:r>
          </a:p>
          <a:p>
            <a:r>
              <a:rPr lang="en-US" altLang="ko-KR" dirty="0"/>
              <a:t>if( n &lt; 0 ):</a:t>
            </a:r>
          </a:p>
          <a:p>
            <a:r>
              <a:rPr lang="en-US" altLang="ko-KR" dirty="0"/>
              <a:t>	t.goto(100, -100)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" y="1255593"/>
            <a:ext cx="5372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2790286"/>
            <a:ext cx="5362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8" y="1729596"/>
            <a:ext cx="2101610" cy="280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3" y="4264324"/>
            <a:ext cx="5257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60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종류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2035385"/>
            <a:ext cx="8238226" cy="1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0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 제어하기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파이썬 쉘에서 “</a:t>
            </a:r>
            <a:r>
              <a:rPr lang="en-US" altLang="ko-KR" sz="2000" dirty="0"/>
              <a:t>l”</a:t>
            </a:r>
            <a:r>
              <a:rPr lang="ko-KR" altLang="en-US" sz="2000" dirty="0"/>
              <a:t>을 입력하면 거북이가 왼쪽으로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이동하고 “</a:t>
            </a:r>
            <a:r>
              <a:rPr lang="en-US" altLang="ko-KR" sz="2000" dirty="0"/>
              <a:t>r”</a:t>
            </a:r>
            <a:r>
              <a:rPr lang="ko-KR" altLang="en-US" sz="2000" dirty="0"/>
              <a:t>을 입력하면 </a:t>
            </a:r>
            <a:r>
              <a:rPr lang="ko-KR" altLang="en-US" sz="2000" dirty="0" smtClean="0"/>
              <a:t>거북이가 오른쪽으로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이동하는 프로그램을 작성해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902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22" y="2928668"/>
            <a:ext cx="6210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아직 학습하지 않았지만 다음과 같은 코드를 사용하면 무한 반복할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937" y="2639683"/>
            <a:ext cx="7944928" cy="1461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터틀 그래픽을 사용하여 동전의 앞면이나 뒷면이 나오는 동전 던지기 게임을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작성해보자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764" y="4011284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정수의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부호에 따라서 거북이를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(100, 100), (100, 0), (100,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-100)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으로 움직이는 프로그램을 작성해보자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36" y="2265243"/>
            <a:ext cx="3606830" cy="154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36" y="4638675"/>
            <a:ext cx="291465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36764"/>
            <a:ext cx="8229600" cy="58228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거북이를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거북이가 그리는 선의 두께를 </a:t>
            </a:r>
            <a:r>
              <a:rPr lang="en-US" altLang="ko-KR" dirty="0"/>
              <a:t>3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t.width(3)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커서의 모양을 거북이로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t.shape("turtle")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거북이를 </a:t>
            </a:r>
            <a:r>
              <a:rPr lang="en-US" altLang="ko-KR" dirty="0"/>
              <a:t>3</a:t>
            </a:r>
            <a:r>
              <a:rPr lang="ko-KR" altLang="en-US" dirty="0"/>
              <a:t>배 확대한다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t.shapesize(3, 3)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무한 루프이다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	command = input("</a:t>
            </a:r>
            <a:r>
              <a:rPr lang="ko-KR" altLang="en-US" dirty="0"/>
              <a:t>명령을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if command == "l": # </a:t>
            </a:r>
            <a:r>
              <a:rPr lang="ko-KR" altLang="en-US" dirty="0"/>
              <a:t>사용자가 </a:t>
            </a:r>
            <a:r>
              <a:rPr lang="en-US" altLang="ko-KR" dirty="0"/>
              <a:t>"l"</a:t>
            </a:r>
            <a:r>
              <a:rPr lang="ko-KR" altLang="en-US" dirty="0"/>
              <a:t>을 입력하였으면</a:t>
            </a:r>
          </a:p>
          <a:p>
            <a:r>
              <a:rPr lang="en-US" altLang="ko-KR" dirty="0"/>
              <a:t>		t.left(90)</a:t>
            </a:r>
          </a:p>
          <a:p>
            <a:r>
              <a:rPr lang="en-US" altLang="ko-KR" dirty="0"/>
              <a:t>		t.forward(100)</a:t>
            </a:r>
          </a:p>
          <a:p>
            <a:r>
              <a:rPr lang="en-US" altLang="ko-KR" dirty="0"/>
              <a:t>	if command == "r": # </a:t>
            </a:r>
            <a:r>
              <a:rPr lang="ko-KR" altLang="en-US" dirty="0"/>
              <a:t>사용자가 </a:t>
            </a:r>
            <a:r>
              <a:rPr lang="en-US" altLang="ko-KR" dirty="0"/>
              <a:t>"r"</a:t>
            </a:r>
            <a:r>
              <a:rPr lang="ko-KR" altLang="en-US" dirty="0"/>
              <a:t>을 입력하였으면</a:t>
            </a:r>
          </a:p>
          <a:p>
            <a:r>
              <a:rPr lang="en-US" altLang="ko-KR" dirty="0"/>
              <a:t>		t.right(90)</a:t>
            </a:r>
          </a:p>
          <a:p>
            <a:r>
              <a:rPr lang="en-US" altLang="ko-KR" dirty="0"/>
              <a:t>		t.forward(100)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윤년 판단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입력된 연도가 </a:t>
            </a:r>
            <a:r>
              <a:rPr lang="ko-KR" altLang="en-US" sz="2000" dirty="0"/>
              <a:t>윤년인지 아닌지를 판단하는 </a:t>
            </a:r>
            <a:r>
              <a:rPr lang="ko-KR" altLang="en-US" sz="2000" dirty="0" smtClean="0"/>
              <a:t>프로그램을 만들어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80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551" y="237782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연도를 입력하시오</a:t>
            </a:r>
            <a:r>
              <a:rPr lang="en-US" altLang="ko-KR" dirty="0"/>
              <a:t>: 2012</a:t>
            </a:r>
          </a:p>
          <a:p>
            <a:r>
              <a:rPr lang="en-US" altLang="ko-KR" dirty="0"/>
              <a:t>2012 </a:t>
            </a:r>
            <a:r>
              <a:rPr lang="ko-KR" altLang="en-US" dirty="0"/>
              <a:t>년은 윤년입니다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0" y="3426575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8549" y="4042575"/>
            <a:ext cx="49086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떨어지면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떨어지는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연도는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떨어지는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연도는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윤년의 조건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" y="2053896"/>
            <a:ext cx="7543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9" y="3987292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2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85669"/>
            <a:ext cx="8229600" cy="17425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year = int(input("</a:t>
            </a:r>
            <a:r>
              <a:rPr lang="ko-KR" altLang="en-US" dirty="0"/>
              <a:t>연도를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( (year % 4 ==0 and year % 100 != 0) or year % 400 == 0):</a:t>
            </a:r>
          </a:p>
          <a:p>
            <a:r>
              <a:rPr lang="en-US" altLang="ko-KR" dirty="0"/>
              <a:t>	print(year, "</a:t>
            </a:r>
            <a:r>
              <a:rPr lang="ko-KR" altLang="en-US" dirty="0"/>
              <a:t>년은 윤년입니다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print(year, "</a:t>
            </a:r>
            <a:r>
              <a:rPr lang="ko-KR" altLang="en-US" dirty="0"/>
              <a:t>년은 윤년이 아닙니다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62" y="3912079"/>
            <a:ext cx="2947538" cy="214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6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동전을 </a:t>
            </a:r>
            <a:r>
              <a:rPr lang="ko-KR" altLang="en-US" sz="2000" dirty="0"/>
              <a:t>던지기 게임을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import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후에 </a:t>
            </a:r>
            <a:r>
              <a:rPr lang="en-US" altLang="ko-KR" sz="2000" dirty="0"/>
              <a:t>random.randrange(2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하면 </a:t>
            </a:r>
            <a:r>
              <a:rPr lang="en-US" altLang="ko-KR" sz="2000" dirty="0"/>
              <a:t>0</a:t>
            </a:r>
            <a:r>
              <a:rPr lang="ko-KR" altLang="en-US" sz="2000" dirty="0"/>
              <a:t>이나 </a:t>
            </a:r>
            <a:r>
              <a:rPr lang="en-US" altLang="ko-KR" sz="2000" dirty="0"/>
              <a:t>1</a:t>
            </a:r>
            <a:r>
              <a:rPr lang="ko-KR" altLang="en-US" sz="2000" dirty="0"/>
              <a:t>을 랜덤하게 생성할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704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151" y="3038725"/>
            <a:ext cx="7944928" cy="106249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동전 던지기 게임을 시작합니다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뒷면입니다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게임이 종료되었습니다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77741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87593"/>
            <a:ext cx="8229600" cy="31055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동전 던지기 게임을 시작합니다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coin = random.randrange(2)</a:t>
            </a:r>
          </a:p>
          <a:p>
            <a:r>
              <a:rPr lang="en-US" altLang="ko-KR" dirty="0"/>
              <a:t>if coin == 0 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앞면입니다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뒷면입니다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게임이 종료되었습니다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77741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4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동전을 던지기 게임을 </a:t>
            </a:r>
            <a:r>
              <a:rPr lang="ko-KR" altLang="en-US" sz="2000" dirty="0" smtClean="0"/>
              <a:t>그래픽 버전으로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만들어보자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09" y="122755"/>
            <a:ext cx="1107799" cy="98949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1" y="2099275"/>
            <a:ext cx="49244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이미지를 불러오려면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85" y="2044461"/>
            <a:ext cx="8229600" cy="26682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 smtClean="0"/>
              <a:t>screen </a:t>
            </a:r>
            <a:r>
              <a:rPr lang="en-US" altLang="ko-KR" dirty="0"/>
              <a:t>= turtle.Screen()</a:t>
            </a:r>
          </a:p>
          <a:p>
            <a:r>
              <a:rPr lang="en-US" altLang="ko-KR" dirty="0"/>
              <a:t>image1 = "d:\\front.gif"</a:t>
            </a:r>
          </a:p>
          <a:p>
            <a:r>
              <a:rPr lang="en-US" altLang="ko-KR" dirty="0"/>
              <a:t>image2 = "d:\\back.gif"</a:t>
            </a:r>
          </a:p>
          <a:p>
            <a:r>
              <a:rPr lang="en-US" altLang="ko-KR" dirty="0"/>
              <a:t>screen.addshape(image1) # </a:t>
            </a:r>
            <a:r>
              <a:rPr lang="ko-KR" altLang="en-US" dirty="0"/>
              <a:t>이미지를 추가한다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screen.addshape(image2) # </a:t>
            </a:r>
            <a:r>
              <a:rPr lang="ko-KR" altLang="en-US" dirty="0"/>
              <a:t>이미지를 추가한다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t1 = turtle.Turtle()</a:t>
            </a:r>
          </a:p>
          <a:p>
            <a:r>
              <a:rPr lang="en-US" altLang="ko-KR" dirty="0" smtClean="0"/>
              <a:t>t1.shape(image1</a:t>
            </a:r>
            <a:r>
              <a:rPr lang="en-US" altLang="ko-KR" dirty="0"/>
              <a:t>) # </a:t>
            </a:r>
            <a:r>
              <a:rPr lang="ko-KR" altLang="en-US" dirty="0"/>
              <a:t>거북이의 모양을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t1.stamp() # </a:t>
            </a:r>
            <a:r>
              <a:rPr lang="ko-KR" altLang="en-US" dirty="0"/>
              <a:t>현재 위치에 거북이를 찍는다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36234"/>
            <a:ext cx="8229600" cy="54518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/>
              <a:t>터틀 그래픽 모듈을 불러온다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random # </a:t>
            </a:r>
            <a:r>
              <a:rPr lang="ko-KR" altLang="en-US" dirty="0"/>
              <a:t>난수 모듈을 불러온다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screen = turtle.Screen()</a:t>
            </a:r>
          </a:p>
          <a:p>
            <a:r>
              <a:rPr lang="en-US" altLang="ko-KR" dirty="0"/>
              <a:t>image1 = "d:\\front.gif"</a:t>
            </a:r>
          </a:p>
          <a:p>
            <a:r>
              <a:rPr lang="en-US" altLang="ko-KR" dirty="0"/>
              <a:t>image2 = "d:\\back.gif"</a:t>
            </a:r>
          </a:p>
          <a:p>
            <a:r>
              <a:rPr lang="en-US" altLang="ko-KR" dirty="0"/>
              <a:t>screen.addshape(image1)</a:t>
            </a:r>
          </a:p>
          <a:p>
            <a:r>
              <a:rPr lang="en-US" altLang="ko-KR" dirty="0"/>
              <a:t>screen.addshape(image2)</a:t>
            </a:r>
          </a:p>
          <a:p>
            <a:endParaRPr lang="en-US" altLang="ko-KR" dirty="0"/>
          </a:p>
          <a:p>
            <a:r>
              <a:rPr lang="en-US" altLang="ko-KR" dirty="0"/>
              <a:t>t1 = turtle.Turtle() # </a:t>
            </a:r>
            <a:r>
              <a:rPr lang="ko-KR" altLang="en-US" dirty="0"/>
              <a:t>첫 번째 거북이를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coin = random.randint(0, 1)</a:t>
            </a:r>
          </a:p>
          <a:p>
            <a:r>
              <a:rPr lang="en-US" altLang="ko-KR" dirty="0"/>
              <a:t>if coin == 0 :</a:t>
            </a:r>
          </a:p>
          <a:p>
            <a:r>
              <a:rPr lang="en-US" altLang="ko-KR" dirty="0"/>
              <a:t>	t1.shape(image1)</a:t>
            </a:r>
          </a:p>
          <a:p>
            <a:r>
              <a:rPr lang="en-US" altLang="ko-KR" dirty="0"/>
              <a:t>	t1.stamp()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t1.shape(image2)</a:t>
            </a:r>
          </a:p>
          <a:p>
            <a:r>
              <a:rPr lang="en-US" altLang="ko-KR" dirty="0"/>
              <a:t>	t1.stamp()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58" y="4088292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조건을 연속하여 검사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진행하는 코드를 작성하려면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0" y="2182976"/>
            <a:ext cx="7464095" cy="18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2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기본 </a:t>
            </a:r>
            <a:r>
              <a:rPr lang="ko-KR" altLang="en-US" dirty="0" smtClean="0"/>
              <a:t>제어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순차 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(sequence)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명령들이 순차적으로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선택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(selection)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둘 중의 하나의 명령을 선택하여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반복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(iteration)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동일한 명령이 반복되면서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10" y="3100544"/>
            <a:ext cx="6967987" cy="264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연속적인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93684"/>
            <a:ext cx="8229600" cy="23667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 dirty="0"/>
              <a:t>num = int(input("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"))</a:t>
            </a:r>
          </a:p>
          <a:p>
            <a:endParaRPr lang="en-US" altLang="ko-KR" i="1" dirty="0"/>
          </a:p>
          <a:p>
            <a:r>
              <a:rPr lang="en-US" altLang="ko-KR" i="1" dirty="0"/>
              <a:t>if num &gt; 0: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양수입니다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elif num == 0:</a:t>
            </a:r>
          </a:p>
          <a:p>
            <a:r>
              <a:rPr lang="en-US" altLang="ko-KR" i="1" dirty="0"/>
              <a:t>	print("0</a:t>
            </a:r>
            <a:r>
              <a:rPr lang="ko-KR" altLang="en-US" i="1" dirty="0"/>
              <a:t>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else: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음수입니다</a:t>
            </a:r>
            <a:r>
              <a:rPr lang="en-US" altLang="ko-KR" i="1" dirty="0"/>
              <a:t>.")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88300"/>
            <a:ext cx="8229600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양수입니다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종달새가 노래할까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동물원에 있는 종달새가 다음과 같은 </a:t>
            </a:r>
            <a:r>
              <a:rPr lang="en-US" altLang="ko-KR" sz="2000" dirty="0"/>
              <a:t>2</a:t>
            </a:r>
            <a:r>
              <a:rPr lang="ko-KR" altLang="en-US" sz="2000" dirty="0"/>
              <a:t>가지 </a:t>
            </a:r>
            <a:r>
              <a:rPr lang="ko-KR" altLang="en-US" sz="2000" dirty="0" smtClean="0"/>
              <a:t>조건이 충족될 </a:t>
            </a:r>
            <a:r>
              <a:rPr lang="ko-KR" altLang="en-US" sz="2000" dirty="0"/>
              <a:t>때 노래를 한다고 하자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 smtClean="0"/>
              <a:t>오전 </a:t>
            </a:r>
            <a:r>
              <a:rPr lang="en-US" altLang="ko-KR" sz="1600" dirty="0"/>
              <a:t>6</a:t>
            </a:r>
            <a:r>
              <a:rPr lang="ko-KR" altLang="en-US" sz="1600" dirty="0"/>
              <a:t>시부터 오전 </a:t>
            </a:r>
            <a:r>
              <a:rPr lang="en-US" altLang="ko-KR" sz="1600" dirty="0"/>
              <a:t>9</a:t>
            </a:r>
            <a:r>
              <a:rPr lang="ko-KR" altLang="en-US" sz="1600" dirty="0"/>
              <a:t>시 사이</a:t>
            </a:r>
          </a:p>
          <a:p>
            <a:pPr lvl="1"/>
            <a:r>
              <a:rPr lang="ko-KR" altLang="en-US" sz="1600" dirty="0" smtClean="0"/>
              <a:t>날씨가 </a:t>
            </a:r>
            <a:r>
              <a:rPr lang="ko-KR" altLang="en-US" sz="1600" dirty="0"/>
              <a:t>화창하다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17" y="153510"/>
            <a:ext cx="1107799" cy="989490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43" y="3112339"/>
            <a:ext cx="3352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난수 이용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시각을 난수로 생성하고 날씨도 </a:t>
            </a:r>
            <a:r>
              <a:rPr lang="en-US" altLang="ko-KR" dirty="0"/>
              <a:t>[True, False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중에서 </a:t>
            </a:r>
            <a:r>
              <a:rPr lang="ko-KR" altLang="en-US" dirty="0"/>
              <a:t>랜덤하게 선택하자</a:t>
            </a:r>
            <a:r>
              <a:rPr lang="en-US" altLang="ko-KR" dirty="0"/>
              <a:t>. </a:t>
            </a:r>
            <a:r>
              <a:rPr lang="ko-KR" altLang="en-US" dirty="0"/>
              <a:t>종달새가 노래를 부를 것인지</a:t>
            </a:r>
            <a:r>
              <a:rPr lang="en-US" altLang="ko-KR" dirty="0"/>
              <a:t>, </a:t>
            </a:r>
            <a:r>
              <a:rPr lang="ko-KR" altLang="en-US" dirty="0"/>
              <a:t>조용히 있을 것인지를 판단해보자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967488"/>
            <a:ext cx="8229600" cy="11300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time = random.randint(1, 24)</a:t>
            </a:r>
          </a:p>
          <a:p>
            <a:r>
              <a:rPr lang="en-US" altLang="ko-KR" dirty="0"/>
              <a:t>sunny = random.choice([True, False])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70" y="4428130"/>
            <a:ext cx="8229600" cy="10927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좋은 아침입니다</a:t>
            </a:r>
            <a:r>
              <a:rPr lang="en-US" altLang="ko-KR" dirty="0"/>
              <a:t>. </a:t>
            </a:r>
            <a:r>
              <a:rPr lang="ko-KR" altLang="en-US" dirty="0"/>
              <a:t>지금 시각은 </a:t>
            </a:r>
            <a:r>
              <a:rPr lang="en-US" altLang="ko-KR" dirty="0"/>
              <a:t>1</a:t>
            </a:r>
            <a:r>
              <a:rPr lang="ko-KR" altLang="en-US" dirty="0"/>
              <a:t>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날씨가 화창하지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종달새가 노래를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35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052423"/>
            <a:ext cx="8229600" cy="452886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time = random.randint(1, 24)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좋은 아침입니다</a:t>
            </a:r>
            <a:r>
              <a:rPr lang="en-US" altLang="ko-KR" dirty="0"/>
              <a:t>. </a:t>
            </a:r>
            <a:r>
              <a:rPr lang="ko-KR" altLang="en-US" dirty="0"/>
              <a:t>지금 시각은 </a:t>
            </a:r>
            <a:r>
              <a:rPr lang="en-US" altLang="ko-KR" dirty="0"/>
              <a:t>" + str(time) + "</a:t>
            </a:r>
            <a:r>
              <a:rPr lang="ko-KR" altLang="en-US" dirty="0"/>
              <a:t>시 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sunny = random.choice([True, False])</a:t>
            </a:r>
          </a:p>
          <a:p>
            <a:r>
              <a:rPr lang="en-US" altLang="ko-KR" dirty="0"/>
              <a:t>if sunny: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현재 날씨가 화창합니다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현재 날씨가 화창하지 않습니다</a:t>
            </a:r>
            <a:r>
              <a:rPr lang="en-US" altLang="ko-KR" dirty="0"/>
              <a:t>. 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종달새가 노래를 할 것인지를 판단해보자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time &gt;= 6 and time &lt; 9 and sunny: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종달새가 노래를 한다</a:t>
            </a:r>
            <a:r>
              <a:rPr lang="en-US" altLang="ko-KR" dirty="0"/>
              <a:t>.")</a:t>
            </a:r>
          </a:p>
          <a:p>
            <a:r>
              <a:rPr lang="en-US" altLang="ko-KR" dirty="0" smtClean="0"/>
              <a:t>else:</a:t>
            </a:r>
            <a:endParaRPr lang="en-US" altLang="ko-KR" dirty="0"/>
          </a:p>
          <a:p>
            <a:r>
              <a:rPr lang="en-US" altLang="ko-KR" dirty="0"/>
              <a:t>	print ("</a:t>
            </a:r>
            <a:r>
              <a:rPr lang="ko-KR" altLang="en-US" dirty="0"/>
              <a:t>종달새가 노래를 하지 않는다</a:t>
            </a:r>
            <a:r>
              <a:rPr lang="en-US" altLang="ko-KR" dirty="0"/>
              <a:t>.")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6" y="5591175"/>
            <a:ext cx="834174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안에 다른 </a:t>
            </a:r>
            <a:r>
              <a:rPr lang="en-US" altLang="ko-KR" dirty="0"/>
              <a:t>if </a:t>
            </a:r>
            <a:r>
              <a:rPr lang="ko-KR" altLang="en-US" dirty="0"/>
              <a:t>문이 들어갈 수도 있다</a:t>
            </a:r>
            <a:r>
              <a:rPr lang="en-US" altLang="ko-KR" dirty="0"/>
              <a:t>. </a:t>
            </a:r>
            <a:r>
              <a:rPr lang="ko-KR" altLang="en-US" dirty="0"/>
              <a:t>이것을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73714"/>
            <a:ext cx="74199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42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304" y="2072182"/>
            <a:ext cx="8229600" cy="25361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num = int(input("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num &gt;= 0:</a:t>
            </a:r>
          </a:p>
          <a:p>
            <a:r>
              <a:rPr lang="en-US" altLang="ko-KR" dirty="0"/>
              <a:t>	if num == 0:</a:t>
            </a:r>
          </a:p>
          <a:p>
            <a:r>
              <a:rPr lang="en-US" altLang="ko-KR" dirty="0"/>
              <a:t>		print("0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	else:</a:t>
            </a:r>
          </a:p>
          <a:p>
            <a:r>
              <a:rPr lang="en-US" altLang="ko-KR" dirty="0"/>
              <a:t>		print("</a:t>
            </a:r>
            <a:r>
              <a:rPr lang="ko-KR" altLang="en-US" dirty="0"/>
              <a:t>양수입니다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음수입니다</a:t>
            </a:r>
            <a:r>
              <a:rPr lang="en-US" altLang="ko-KR" dirty="0"/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8" y="5120588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양수입니다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3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로그인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</a:t>
            </a:r>
            <a:r>
              <a:rPr lang="ko-KR" altLang="en-US" sz="2000" dirty="0" smtClean="0"/>
              <a:t>아이디와 </a:t>
            </a:r>
            <a:r>
              <a:rPr lang="ko-KR" altLang="en-US" sz="2000" dirty="0"/>
              <a:t>일치하는지 여부를 출력하는 프로그램을 </a:t>
            </a:r>
            <a:r>
              <a:rPr lang="ko-KR" altLang="en-US" sz="2000" dirty="0" smtClean="0"/>
              <a:t>작성해보자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88" y="159588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70" y="266834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ilovepython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970" y="3821405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iloveruby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찾을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68415"/>
            <a:ext cx="8229600" cy="20530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id = "ilovepython"</a:t>
            </a:r>
          </a:p>
          <a:p>
            <a:r>
              <a:rPr lang="en-US" altLang="ko-KR" dirty="0"/>
              <a:t>s = input("</a:t>
            </a:r>
            <a:r>
              <a:rPr lang="ko-KR" altLang="en-US" dirty="0"/>
              <a:t>아이디를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if s == id: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환영합니다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아이디를 찾을 수 없습니다</a:t>
            </a:r>
            <a:r>
              <a:rPr lang="en-US" altLang="ko-KR" dirty="0"/>
              <a:t>.")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107702"/>
            <a:ext cx="8229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축구게임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</a:t>
            </a:r>
            <a:r>
              <a:rPr lang="ko-KR" altLang="en-US" sz="2000" dirty="0" smtClean="0"/>
              <a:t>아이디와 </a:t>
            </a:r>
            <a:r>
              <a:rPr lang="ko-KR" altLang="en-US" sz="2000" dirty="0"/>
              <a:t>일치하는지 여부를 출력하는 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71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70" y="266834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어디를 수비하시겠어요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중앙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중앙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페널티 킥이 성공하였습니다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2" y="3879283"/>
            <a:ext cx="3111090" cy="2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68415"/>
            <a:ext cx="8229600" cy="20530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options=["</a:t>
            </a:r>
            <a:r>
              <a:rPr lang="ko-KR" altLang="en-US" dirty="0"/>
              <a:t>왼쪽</a:t>
            </a:r>
            <a:r>
              <a:rPr lang="en-US" altLang="ko-KR" dirty="0"/>
              <a:t>","</a:t>
            </a:r>
            <a:r>
              <a:rPr lang="ko-KR" altLang="en-US" dirty="0"/>
              <a:t>중앙</a:t>
            </a:r>
            <a:r>
              <a:rPr lang="en-US" altLang="ko-KR" dirty="0"/>
              <a:t>","</a:t>
            </a:r>
            <a:r>
              <a:rPr lang="ko-KR" altLang="en-US" dirty="0"/>
              <a:t>오른쪽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computer_choice = random.choice(options)</a:t>
            </a:r>
          </a:p>
          <a:p>
            <a:r>
              <a:rPr lang="en-US" altLang="ko-KR" dirty="0"/>
              <a:t>user_choice = input("</a:t>
            </a:r>
            <a:r>
              <a:rPr lang="ko-KR" altLang="en-US" dirty="0"/>
              <a:t>어디를 수비하시겠어요</a:t>
            </a:r>
            <a:r>
              <a:rPr lang="en-US" altLang="ko-KR" dirty="0"/>
              <a:t>?(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중앙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)")</a:t>
            </a:r>
          </a:p>
          <a:p>
            <a:r>
              <a:rPr lang="en-US" altLang="ko-KR" dirty="0"/>
              <a:t>if computer_choice == user_choice: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수비에 성공하셨습니다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페널티 킥이 성공하였습니다</a:t>
            </a:r>
            <a:r>
              <a:rPr lang="en-US" altLang="ko-KR" dirty="0"/>
              <a:t>. ")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28085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제어구조</a:t>
            </a:r>
            <a:r>
              <a:rPr lang="en-US" altLang="ko-KR" dirty="0" smtClean="0"/>
              <a:t>==</a:t>
            </a:r>
            <a:r>
              <a:rPr lang="ko-KR" altLang="en-US" dirty="0" smtClean="0"/>
              <a:t>도로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프로그램의 기본 블록을 쉽게 이해하려면 이것을 자동차</a:t>
            </a:r>
            <a:r>
              <a:rPr lang="en-US" altLang="ko-KR" dirty="0"/>
              <a:t>(CPU)</a:t>
            </a:r>
            <a:r>
              <a:rPr lang="ko-KR" altLang="en-US" dirty="0"/>
              <a:t>가 주행하는 </a:t>
            </a:r>
            <a:r>
              <a:rPr lang="ko-KR" altLang="en-US" dirty="0" smtClean="0"/>
              <a:t>도로로 </a:t>
            </a:r>
            <a:r>
              <a:rPr lang="ko-KR" altLang="en-US" dirty="0"/>
              <a:t>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2" y="2817064"/>
            <a:ext cx="4961087" cy="25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8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도형그리기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터틀 그래픽을 이용하여 사용자가 선택하는 도형을 화면에 그리는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도형은 </a:t>
            </a:r>
            <a:r>
              <a:rPr lang="ko-KR" altLang="en-US" sz="2000" dirty="0"/>
              <a:t>“사각형”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삼각형”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원” 중의 하나이다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각 도형의 치수는 사용자에게 물어보도록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98" y="153510"/>
            <a:ext cx="1107799" cy="989490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1" y="2742932"/>
            <a:ext cx="5864794" cy="32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948904"/>
            <a:ext cx="8229600" cy="49343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endParaRPr lang="en-US" altLang="ko-KR" dirty="0"/>
          </a:p>
          <a:p>
            <a:r>
              <a:rPr lang="en-US" altLang="ko-KR" dirty="0"/>
              <a:t>s = turtle.textinput("", "</a:t>
            </a:r>
            <a:r>
              <a:rPr lang="ko-KR" altLang="en-US" dirty="0"/>
              <a:t>도형을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if s == "</a:t>
            </a:r>
            <a:r>
              <a:rPr lang="ko-KR" altLang="en-US" dirty="0"/>
              <a:t>사각형</a:t>
            </a:r>
            <a:r>
              <a:rPr lang="en-US" altLang="ko-KR" dirty="0"/>
              <a:t>" :</a:t>
            </a:r>
          </a:p>
          <a:p>
            <a:r>
              <a:rPr lang="en-US" altLang="ko-KR" dirty="0"/>
              <a:t>	s = turtle.textinput("","</a:t>
            </a:r>
            <a:r>
              <a:rPr lang="ko-KR" altLang="en-US" dirty="0"/>
              <a:t>가로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w=int(s)</a:t>
            </a:r>
          </a:p>
          <a:p>
            <a:r>
              <a:rPr lang="en-US" altLang="ko-KR" dirty="0"/>
              <a:t>	s = turtle.textinput("","</a:t>
            </a:r>
            <a:r>
              <a:rPr lang="ko-KR" altLang="en-US" dirty="0"/>
              <a:t>세로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h=int(s)</a:t>
            </a:r>
          </a:p>
          <a:p>
            <a:r>
              <a:rPr lang="en-US" altLang="ko-KR" dirty="0"/>
              <a:t>	t.forward(w)</a:t>
            </a:r>
          </a:p>
          <a:p>
            <a:r>
              <a:rPr lang="en-US" altLang="ko-KR" dirty="0"/>
              <a:t>	t.left(90)</a:t>
            </a:r>
          </a:p>
          <a:p>
            <a:r>
              <a:rPr lang="en-US" altLang="ko-KR" dirty="0"/>
              <a:t>	t.forward(h)</a:t>
            </a:r>
          </a:p>
          <a:p>
            <a:r>
              <a:rPr lang="en-US" altLang="ko-KR" dirty="0"/>
              <a:t>	t.left(90)</a:t>
            </a:r>
          </a:p>
          <a:p>
            <a:r>
              <a:rPr lang="en-US" altLang="ko-KR" dirty="0"/>
              <a:t>	t.forward(w)</a:t>
            </a:r>
          </a:p>
          <a:p>
            <a:r>
              <a:rPr lang="en-US" altLang="ko-KR" dirty="0"/>
              <a:t>	t.left(90)</a:t>
            </a:r>
          </a:p>
          <a:p>
            <a:r>
              <a:rPr lang="en-US" altLang="ko-KR" dirty="0"/>
              <a:t>	t.forward(h)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58959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학생 시험 점수를 물어보고 시험점수가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A, 80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B, 70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C,60 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D,  </a:t>
            </a:r>
            <a:r>
              <a:rPr lang="ko-KR" altLang="en-US" dirty="0" smtClean="0"/>
              <a:t>그 외에 점수이면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주는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if elif else </a:t>
            </a:r>
            <a:r>
              <a:rPr lang="ko-KR" altLang="en-US" dirty="0" smtClean="0"/>
              <a:t>구문을 사용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난수를 사용하여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사이의 숫자를 사용하는 뺄</a:t>
            </a:r>
            <a:r>
              <a:rPr lang="ko-KR" altLang="en-US" dirty="0"/>
              <a:t>셈</a:t>
            </a:r>
            <a:r>
              <a:rPr lang="ko-KR" altLang="en-US" dirty="0" smtClean="0"/>
              <a:t> 문제를 생성하고 사용자에게 물어본 후 사용자의 답변이 올바른지를 검사하는 프로그램을 작성하라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import random</a:t>
            </a:r>
          </a:p>
          <a:p>
            <a:pPr lvl="1"/>
            <a:r>
              <a:rPr lang="en-US" altLang="ko-KR" dirty="0" smtClean="0"/>
              <a:t>x=random.randint(1,100)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6" y="5291138"/>
            <a:ext cx="5114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4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사용자로부터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정수를 받아서 이 정수가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나누어 떨어질 수 있는지를 출력하라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n%2==0 and n%3==0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209925"/>
            <a:ext cx="63150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8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4. 2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이루어진 복권이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가지고 있는 복권 번호가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 모두 일치하면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만원을 받는다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자리 중에서 하나만 일치하면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만원을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하나도 일치하지 않으면 상금은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복권 당첨 번호는 난수로 생성하고 사용자의 입력에 따라서 상금이 얼마인지를 출력하는 프로그램을 작성하라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자리수는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연산자와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연산자로 계산할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digit1=solution // 10</a:t>
            </a:r>
          </a:p>
          <a:p>
            <a:pPr lvl="1"/>
            <a:r>
              <a:rPr lang="en-US" altLang="ko-KR" dirty="0" smtClean="0"/>
              <a:t>digit2=solution % </a:t>
            </a:r>
            <a:r>
              <a:rPr lang="en-US" altLang="ko-KR" dirty="0"/>
              <a:t>10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5267325"/>
            <a:ext cx="62865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9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>
                <a:solidFill>
                  <a:srgbClr val="FFFF00"/>
                </a:solidFill>
              </a:rPr>
              <a:t>&gt;, &lt;, ==</a:t>
            </a:r>
            <a:r>
              <a:rPr lang="ko-KR" altLang="en-US" sz="2000" i="1" dirty="0">
                <a:solidFill>
                  <a:srgbClr val="FFFF00"/>
                </a:solidFill>
              </a:rPr>
              <a:t>와 같은 관계 연산자를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논리 연산자 </a:t>
            </a:r>
            <a:r>
              <a:rPr lang="en-US" altLang="ko-KR" sz="2000" i="1" dirty="0">
                <a:solidFill>
                  <a:srgbClr val="FFFF00"/>
                </a:solidFill>
              </a:rPr>
              <a:t>and</a:t>
            </a:r>
            <a:r>
              <a:rPr lang="ko-KR" altLang="en-US" sz="2000" i="1" dirty="0">
                <a:solidFill>
                  <a:srgbClr val="FFFF00"/>
                </a:solidFill>
              </a:rPr>
              <a:t>나 </a:t>
            </a:r>
            <a:r>
              <a:rPr lang="en-US" altLang="ko-KR" sz="2000" i="1" dirty="0">
                <a:solidFill>
                  <a:srgbClr val="FFFF00"/>
                </a:solidFill>
              </a:rPr>
              <a:t>or </a:t>
            </a:r>
            <a:r>
              <a:rPr lang="ko-KR" altLang="en-US" sz="2000" i="1" dirty="0">
                <a:solidFill>
                  <a:srgbClr val="FFFF00"/>
                </a:solidFill>
              </a:rPr>
              <a:t>를 사용하면 조건들을 묶을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블록은 조건이 맞았을 때 묶어서 실행되는 코드로 파이썬에서 들여쓰기로 블록을 만든다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 안에 다른 </a:t>
            </a:r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문이 포함될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구조가 필요한 이유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 </a:t>
            </a:r>
            <a:r>
              <a:rPr lang="ko-KR" altLang="en-US" dirty="0"/>
              <a:t>구조가 없다면 프로그램은 항상 동일한 </a:t>
            </a:r>
            <a:r>
              <a:rPr lang="ko-KR" altLang="en-US" dirty="0" smtClean="0"/>
              <a:t>동작만을 되풀이할 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자율 </a:t>
            </a:r>
            <a:r>
              <a:rPr lang="ko-KR" altLang="en-US" dirty="0"/>
              <a:t>주행 자동차 프로그램이 신호등이나 전방 장애물에 </a:t>
            </a:r>
            <a:r>
              <a:rPr lang="ko-KR" altLang="en-US" dirty="0" smtClean="0"/>
              <a:t>따라서 </a:t>
            </a:r>
            <a:r>
              <a:rPr lang="ko-KR" altLang="en-US" dirty="0"/>
              <a:t>동작을 다르게 </a:t>
            </a:r>
            <a:r>
              <a:rPr lang="ko-KR" altLang="en-US" dirty="0" smtClean="0"/>
              <a:t>하지 않는다면 어떻게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20" y="3396291"/>
            <a:ext cx="3188089" cy="273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81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en-US" dirty="0"/>
              <a:t>는 두 개의 피연산자를 </a:t>
            </a:r>
            <a:r>
              <a:rPr lang="ko-KR" altLang="en-US" dirty="0" smtClean="0"/>
              <a:t>비교하는 연산자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41" y="2688206"/>
            <a:ext cx="5657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3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관계연산자의 결과값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수식은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이나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을 </a:t>
            </a:r>
            <a:r>
              <a:rPr lang="ko-KR" altLang="en-US" dirty="0"/>
              <a:t>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331289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1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4" y="1837966"/>
            <a:ext cx="8272732" cy="30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345" y="1725283"/>
            <a:ext cx="7944928" cy="1846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score = int(input("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score &gt;= 60:</a:t>
            </a: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합격입니다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불합격입니다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39" y="3904698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80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합격입니다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2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제2장 변수 소개(강의)</Template>
  <TotalTime>1964</TotalTime>
  <Words>1350</Words>
  <Application>Microsoft Office PowerPoint</Application>
  <PresentationFormat>화면 슬라이드 쇼(4:3)</PresentationFormat>
  <Paragraphs>283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HY얕은샘물M</vt:lpstr>
      <vt:lpstr>굴림</vt:lpstr>
      <vt:lpstr>Arial</vt:lpstr>
      <vt:lpstr>Century Schoolbook</vt:lpstr>
      <vt:lpstr>Consolas</vt:lpstr>
      <vt:lpstr>Tw Cen MT</vt:lpstr>
      <vt:lpstr>Wingdings</vt:lpstr>
      <vt:lpstr>Wingdings 2</vt:lpstr>
      <vt:lpstr>가을</vt:lpstr>
      <vt:lpstr>5장 조건을 따져봅시다. </vt:lpstr>
      <vt:lpstr>이번 장에서 만들 프로그램</vt:lpstr>
      <vt:lpstr>3가지의 기본 제어 구조</vt:lpstr>
      <vt:lpstr>제어구조==도로</vt:lpstr>
      <vt:lpstr>선택 구조가 필요한 이유</vt:lpstr>
      <vt:lpstr>관계 연산자</vt:lpstr>
      <vt:lpstr>관계연산자의 결과값</vt:lpstr>
      <vt:lpstr>if-else 문</vt:lpstr>
      <vt:lpstr>예제 #1</vt:lpstr>
      <vt:lpstr>예제 #2</vt:lpstr>
      <vt:lpstr>블록</vt:lpstr>
      <vt:lpstr>Lab: 영화 나이 제한 검사</vt:lpstr>
      <vt:lpstr>Solution </vt:lpstr>
      <vt:lpstr>Lab: 부호에 따라 거북이를 움직이자</vt:lpstr>
      <vt:lpstr>Solution </vt:lpstr>
      <vt:lpstr>논리 연산자</vt:lpstr>
      <vt:lpstr>논리 연산자의 종류</vt:lpstr>
      <vt:lpstr>Lab: 거북이 제어하기</vt:lpstr>
      <vt:lpstr>무한 반복 구조</vt:lpstr>
      <vt:lpstr>Solution </vt:lpstr>
      <vt:lpstr>Lab: 윤년 판단</vt:lpstr>
      <vt:lpstr>윤년의 조건</vt:lpstr>
      <vt:lpstr>Solution </vt:lpstr>
      <vt:lpstr>Lab: 동전 던지기 게임</vt:lpstr>
      <vt:lpstr>Solution </vt:lpstr>
      <vt:lpstr>Lab: 동전 던지기 게임(그래픽 버전)</vt:lpstr>
      <vt:lpstr>이미지를 불러오려면</vt:lpstr>
      <vt:lpstr>Solution </vt:lpstr>
      <vt:lpstr>조건을 연속하여 검사</vt:lpstr>
      <vt:lpstr>연속적인 if-else 문</vt:lpstr>
      <vt:lpstr>Lab: 종달새가 노래할까?</vt:lpstr>
      <vt:lpstr>난수 이용</vt:lpstr>
      <vt:lpstr>Solution </vt:lpstr>
      <vt:lpstr>중첩 if-else문</vt:lpstr>
      <vt:lpstr>예제</vt:lpstr>
      <vt:lpstr>Lab: 로그인 프로그램</vt:lpstr>
      <vt:lpstr>Solution </vt:lpstr>
      <vt:lpstr>Lab: 축구게임</vt:lpstr>
      <vt:lpstr>Solution </vt:lpstr>
      <vt:lpstr>Lab: 도형그리기</vt:lpstr>
      <vt:lpstr>Solution </vt:lpstr>
      <vt:lpstr>연습문제</vt:lpstr>
      <vt:lpstr>연습문제</vt:lpstr>
      <vt:lpstr>연습문제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364</cp:revision>
  <dcterms:created xsi:type="dcterms:W3CDTF">2007-06-29T06:43:39Z</dcterms:created>
  <dcterms:modified xsi:type="dcterms:W3CDTF">2018-07-04T07:39:48Z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