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6" r:id="rId3"/>
    <p:sldId id="308" r:id="rId4"/>
    <p:sldId id="309" r:id="rId5"/>
    <p:sldId id="310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7" r:id="rId36"/>
    <p:sldId id="348" r:id="rId37"/>
    <p:sldId id="351" r:id="rId38"/>
    <p:sldId id="350" r:id="rId39"/>
    <p:sldId id="352" r:id="rId40"/>
    <p:sldId id="349" r:id="rId41"/>
    <p:sldId id="353" r:id="rId42"/>
    <p:sldId id="345" r:id="rId43"/>
    <p:sldId id="346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8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 리스트와 딕셔너리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이용하여 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7"/>
            <a:ext cx="8229600" cy="28582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heroes.insert(1,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배트맨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배트맨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  <p:sp>
        <p:nvSpPr>
          <p:cNvPr id="5" name="타원 4"/>
          <p:cNvSpPr/>
          <p:nvPr/>
        </p:nvSpPr>
        <p:spPr>
          <a:xfrm>
            <a:off x="5710687" y="2147977"/>
            <a:ext cx="1682151" cy="3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472242" y="3525327"/>
            <a:ext cx="1682151" cy="3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1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삭제하기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7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heroes.remove("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826" y="2932981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/>
              <a:t>['</a:t>
            </a:r>
            <a:r>
              <a:rPr lang="ko-KR" altLang="en-US" i="1" dirty="0"/>
              <a:t>아이언맨</a:t>
            </a:r>
            <a:r>
              <a:rPr lang="en-US" altLang="ko-KR" i="1" dirty="0"/>
              <a:t>', '</a:t>
            </a:r>
            <a:r>
              <a:rPr lang="ko-KR" altLang="en-US" i="1" dirty="0"/>
              <a:t>토르</a:t>
            </a:r>
            <a:r>
              <a:rPr lang="en-US" altLang="ko-KR" i="1" dirty="0"/>
              <a:t>', '</a:t>
            </a:r>
            <a:r>
              <a:rPr lang="ko-KR" altLang="en-US" i="1" dirty="0"/>
              <a:t>헐크</a:t>
            </a:r>
            <a:r>
              <a:rPr lang="en-US" altLang="ko-KR" i="1" dirty="0"/>
              <a:t>']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4321834" y="1532627"/>
            <a:ext cx="1613140" cy="408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 6"/>
          <p:cNvSpPr/>
          <p:nvPr/>
        </p:nvSpPr>
        <p:spPr>
          <a:xfrm>
            <a:off x="5391509" y="966148"/>
            <a:ext cx="1457865" cy="586607"/>
          </a:xfrm>
          <a:custGeom>
            <a:avLst/>
            <a:gdLst>
              <a:gd name="connsiteX0" fmla="*/ 0 w 1457865"/>
              <a:gd name="connsiteY0" fmla="*/ 586607 h 586607"/>
              <a:gd name="connsiteX1" fmla="*/ 51759 w 1457865"/>
              <a:gd name="connsiteY1" fmla="*/ 577980 h 586607"/>
              <a:gd name="connsiteX2" fmla="*/ 86265 w 1457865"/>
              <a:gd name="connsiteY2" fmla="*/ 560727 h 586607"/>
              <a:gd name="connsiteX3" fmla="*/ 163902 w 1457865"/>
              <a:gd name="connsiteY3" fmla="*/ 534848 h 586607"/>
              <a:gd name="connsiteX4" fmla="*/ 276046 w 1457865"/>
              <a:gd name="connsiteY4" fmla="*/ 483090 h 586607"/>
              <a:gd name="connsiteX5" fmla="*/ 301925 w 1457865"/>
              <a:gd name="connsiteY5" fmla="*/ 457210 h 586607"/>
              <a:gd name="connsiteX6" fmla="*/ 370936 w 1457865"/>
              <a:gd name="connsiteY6" fmla="*/ 396826 h 586607"/>
              <a:gd name="connsiteX7" fmla="*/ 336431 w 1457865"/>
              <a:gd name="connsiteY7" fmla="*/ 276056 h 586607"/>
              <a:gd name="connsiteX8" fmla="*/ 319178 w 1457865"/>
              <a:gd name="connsiteY8" fmla="*/ 250177 h 586607"/>
              <a:gd name="connsiteX9" fmla="*/ 267419 w 1457865"/>
              <a:gd name="connsiteY9" fmla="*/ 215671 h 586607"/>
              <a:gd name="connsiteX10" fmla="*/ 276046 w 1457865"/>
              <a:gd name="connsiteY10" fmla="*/ 258803 h 586607"/>
              <a:gd name="connsiteX11" fmla="*/ 310551 w 1457865"/>
              <a:gd name="connsiteY11" fmla="*/ 284682 h 586607"/>
              <a:gd name="connsiteX12" fmla="*/ 396816 w 1457865"/>
              <a:gd name="connsiteY12" fmla="*/ 310561 h 586607"/>
              <a:gd name="connsiteX13" fmla="*/ 526212 w 1457865"/>
              <a:gd name="connsiteY13" fmla="*/ 301935 h 586607"/>
              <a:gd name="connsiteX14" fmla="*/ 552091 w 1457865"/>
              <a:gd name="connsiteY14" fmla="*/ 284682 h 586607"/>
              <a:gd name="connsiteX15" fmla="*/ 569344 w 1457865"/>
              <a:gd name="connsiteY15" fmla="*/ 258803 h 586607"/>
              <a:gd name="connsiteX16" fmla="*/ 595223 w 1457865"/>
              <a:gd name="connsiteY16" fmla="*/ 198418 h 586607"/>
              <a:gd name="connsiteX17" fmla="*/ 534838 w 1457865"/>
              <a:gd name="connsiteY17" fmla="*/ 155286 h 586607"/>
              <a:gd name="connsiteX18" fmla="*/ 543465 w 1457865"/>
              <a:gd name="connsiteY18" fmla="*/ 189792 h 586607"/>
              <a:gd name="connsiteX19" fmla="*/ 621102 w 1457865"/>
              <a:gd name="connsiteY19" fmla="*/ 232924 h 586607"/>
              <a:gd name="connsiteX20" fmla="*/ 664234 w 1457865"/>
              <a:gd name="connsiteY20" fmla="*/ 241550 h 586607"/>
              <a:gd name="connsiteX21" fmla="*/ 1086929 w 1457865"/>
              <a:gd name="connsiteY21" fmla="*/ 215671 h 586607"/>
              <a:gd name="connsiteX22" fmla="*/ 1138687 w 1457865"/>
              <a:gd name="connsiteY22" fmla="*/ 198418 h 586607"/>
              <a:gd name="connsiteX23" fmla="*/ 1207699 w 1457865"/>
              <a:gd name="connsiteY23" fmla="*/ 163912 h 586607"/>
              <a:gd name="connsiteX24" fmla="*/ 1242204 w 1457865"/>
              <a:gd name="connsiteY24" fmla="*/ 146660 h 586607"/>
              <a:gd name="connsiteX25" fmla="*/ 1268083 w 1457865"/>
              <a:gd name="connsiteY25" fmla="*/ 138033 h 586607"/>
              <a:gd name="connsiteX26" fmla="*/ 1293963 w 1457865"/>
              <a:gd name="connsiteY26" fmla="*/ 120780 h 586607"/>
              <a:gd name="connsiteX27" fmla="*/ 1371600 w 1457865"/>
              <a:gd name="connsiteY27" fmla="*/ 60395 h 586607"/>
              <a:gd name="connsiteX28" fmla="*/ 1397480 w 1457865"/>
              <a:gd name="connsiteY28" fmla="*/ 34516 h 586607"/>
              <a:gd name="connsiteX29" fmla="*/ 1457865 w 1457865"/>
              <a:gd name="connsiteY29" fmla="*/ 10 h 58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57865" h="586607">
                <a:moveTo>
                  <a:pt x="0" y="586607"/>
                </a:moveTo>
                <a:cubicBezTo>
                  <a:pt x="17253" y="583731"/>
                  <a:pt x="35006" y="583006"/>
                  <a:pt x="51759" y="577980"/>
                </a:cubicBezTo>
                <a:cubicBezTo>
                  <a:pt x="64076" y="574285"/>
                  <a:pt x="74224" y="565242"/>
                  <a:pt x="86265" y="560727"/>
                </a:cubicBezTo>
                <a:cubicBezTo>
                  <a:pt x="177867" y="526376"/>
                  <a:pt x="54808" y="585199"/>
                  <a:pt x="163902" y="534848"/>
                </a:cubicBezTo>
                <a:cubicBezTo>
                  <a:pt x="298552" y="472703"/>
                  <a:pt x="177854" y="522367"/>
                  <a:pt x="276046" y="483090"/>
                </a:cubicBezTo>
                <a:cubicBezTo>
                  <a:pt x="284672" y="474463"/>
                  <a:pt x="292744" y="465244"/>
                  <a:pt x="301925" y="457210"/>
                </a:cubicBezTo>
                <a:cubicBezTo>
                  <a:pt x="386188" y="383480"/>
                  <a:pt x="311097" y="456665"/>
                  <a:pt x="370936" y="396826"/>
                </a:cubicBezTo>
                <a:cubicBezTo>
                  <a:pt x="358638" y="261537"/>
                  <a:pt x="385755" y="335244"/>
                  <a:pt x="336431" y="276056"/>
                </a:cubicBezTo>
                <a:cubicBezTo>
                  <a:pt x="329794" y="268091"/>
                  <a:pt x="326980" y="257004"/>
                  <a:pt x="319178" y="250177"/>
                </a:cubicBezTo>
                <a:cubicBezTo>
                  <a:pt x="303573" y="236523"/>
                  <a:pt x="267419" y="215671"/>
                  <a:pt x="267419" y="215671"/>
                </a:cubicBezTo>
                <a:cubicBezTo>
                  <a:pt x="270295" y="230048"/>
                  <a:pt x="268275" y="246370"/>
                  <a:pt x="276046" y="258803"/>
                </a:cubicBezTo>
                <a:cubicBezTo>
                  <a:pt x="283666" y="270995"/>
                  <a:pt x="297983" y="277700"/>
                  <a:pt x="310551" y="284682"/>
                </a:cubicBezTo>
                <a:cubicBezTo>
                  <a:pt x="342472" y="302416"/>
                  <a:pt x="362005" y="303599"/>
                  <a:pt x="396816" y="310561"/>
                </a:cubicBezTo>
                <a:cubicBezTo>
                  <a:pt x="439948" y="307686"/>
                  <a:pt x="483572" y="309042"/>
                  <a:pt x="526212" y="301935"/>
                </a:cubicBezTo>
                <a:cubicBezTo>
                  <a:pt x="536439" y="300231"/>
                  <a:pt x="544760" y="292013"/>
                  <a:pt x="552091" y="284682"/>
                </a:cubicBezTo>
                <a:cubicBezTo>
                  <a:pt x="559422" y="277351"/>
                  <a:pt x="564200" y="267805"/>
                  <a:pt x="569344" y="258803"/>
                </a:cubicBezTo>
                <a:cubicBezTo>
                  <a:pt x="586400" y="228956"/>
                  <a:pt x="585545" y="227452"/>
                  <a:pt x="595223" y="198418"/>
                </a:cubicBezTo>
                <a:cubicBezTo>
                  <a:pt x="591937" y="178701"/>
                  <a:pt x="595634" y="94490"/>
                  <a:pt x="534838" y="155286"/>
                </a:cubicBezTo>
                <a:cubicBezTo>
                  <a:pt x="526455" y="163669"/>
                  <a:pt x="537583" y="179498"/>
                  <a:pt x="543465" y="189792"/>
                </a:cubicBezTo>
                <a:cubicBezTo>
                  <a:pt x="559804" y="218386"/>
                  <a:pt x="591161" y="226936"/>
                  <a:pt x="621102" y="232924"/>
                </a:cubicBezTo>
                <a:lnTo>
                  <a:pt x="664234" y="241550"/>
                </a:lnTo>
                <a:cubicBezTo>
                  <a:pt x="1199305" y="229390"/>
                  <a:pt x="909162" y="280315"/>
                  <a:pt x="1086929" y="215671"/>
                </a:cubicBezTo>
                <a:cubicBezTo>
                  <a:pt x="1104020" y="209456"/>
                  <a:pt x="1121972" y="205582"/>
                  <a:pt x="1138687" y="198418"/>
                </a:cubicBezTo>
                <a:cubicBezTo>
                  <a:pt x="1162327" y="188287"/>
                  <a:pt x="1184695" y="175414"/>
                  <a:pt x="1207699" y="163912"/>
                </a:cubicBezTo>
                <a:cubicBezTo>
                  <a:pt x="1219201" y="158161"/>
                  <a:pt x="1230005" y="150727"/>
                  <a:pt x="1242204" y="146660"/>
                </a:cubicBezTo>
                <a:cubicBezTo>
                  <a:pt x="1250830" y="143784"/>
                  <a:pt x="1259950" y="142100"/>
                  <a:pt x="1268083" y="138033"/>
                </a:cubicBezTo>
                <a:cubicBezTo>
                  <a:pt x="1277356" y="133396"/>
                  <a:pt x="1285669" y="127001"/>
                  <a:pt x="1293963" y="120780"/>
                </a:cubicBezTo>
                <a:cubicBezTo>
                  <a:pt x="1320191" y="101109"/>
                  <a:pt x="1348417" y="83577"/>
                  <a:pt x="1371600" y="60395"/>
                </a:cubicBezTo>
                <a:cubicBezTo>
                  <a:pt x="1380227" y="51769"/>
                  <a:pt x="1387850" y="42006"/>
                  <a:pt x="1397480" y="34516"/>
                </a:cubicBezTo>
                <a:cubicBezTo>
                  <a:pt x="1443896" y="-1585"/>
                  <a:pt x="1429575" y="10"/>
                  <a:pt x="1457865" y="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3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항목이 리스트 안에 있는지 체크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7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if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슈퍼맨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in heroes: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	heroes.remove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슈퍼맨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7846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del</a:t>
            </a:r>
            <a:r>
              <a:rPr lang="ko-KR" altLang="en-US" dirty="0"/>
              <a:t>는 인덱스를 사용하여 항목을 삭제한다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60275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del heroes[0]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38" y="3460629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['</a:t>
            </a:r>
            <a:r>
              <a:rPr lang="ko-KR" altLang="en-US" dirty="0"/>
              <a:t>토르</a:t>
            </a:r>
            <a:r>
              <a:rPr lang="en-US" altLang="ko-KR" dirty="0"/>
              <a:t>', '</a:t>
            </a:r>
            <a:r>
              <a:rPr lang="ko-KR" altLang="en-US" dirty="0"/>
              <a:t>헐크</a:t>
            </a:r>
            <a:r>
              <a:rPr lang="en-US" altLang="ko-KR" dirty="0"/>
              <a:t>', '</a:t>
            </a:r>
            <a:r>
              <a:rPr lang="ko-KR" altLang="en-US" dirty="0"/>
              <a:t>스칼렛 위치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5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pop()</a:t>
            </a:r>
            <a:r>
              <a:rPr lang="ko-KR" altLang="en-US" dirty="0"/>
              <a:t>은 리스트에서 마지막 항목을 </a:t>
            </a:r>
            <a:r>
              <a:rPr lang="ko-KR" altLang="en-US" dirty="0" smtClean="0"/>
              <a:t>삭제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60275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last_hero = heroes.pop()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print(last_hero)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38" y="3460629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스칼렛 위치</a:t>
            </a:r>
          </a:p>
        </p:txBody>
      </p:sp>
    </p:spTree>
    <p:extLst>
      <p:ext uri="{BB962C8B-B14F-4D97-AF65-F5344CB8AC3E}">
        <p14:creationId xmlns:p14="http://schemas.microsoft.com/office/powerpoint/2010/main" val="175245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탐색하기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index()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838" y="2340932"/>
            <a:ext cx="8229600" cy="782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heroes.index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ko-KR" alt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”))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38" y="3315773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458424" y="1855960"/>
            <a:ext cx="1191214" cy="11912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65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방문하기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586" y="2105542"/>
            <a:ext cx="8229600" cy="11537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in heroes: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print(hero)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586" y="3524002"/>
            <a:ext cx="8229600" cy="1247174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</a:p>
        </p:txBody>
      </p:sp>
    </p:spTree>
    <p:extLst>
      <p:ext uri="{BB962C8B-B14F-4D97-AF65-F5344CB8AC3E}">
        <p14:creationId xmlns:p14="http://schemas.microsoft.com/office/powerpoint/2010/main" val="240689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정렬하기</a:t>
            </a:r>
            <a:endParaRPr lang="ko-KR" alt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39" y="3984863"/>
            <a:ext cx="4559764" cy="2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562" y="1608940"/>
            <a:ext cx="8229600" cy="11537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heroes.sort()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562" y="3027400"/>
            <a:ext cx="8229600" cy="48534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8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오늘의 속담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리스트에 여러 개의 속담을 </a:t>
            </a:r>
            <a:r>
              <a:rPr lang="ko-KR" altLang="en-US" sz="2000" dirty="0" smtClean="0"/>
              <a:t>저장한 후에 </a:t>
            </a:r>
            <a:r>
              <a:rPr lang="ko-KR" altLang="en-US" sz="2000" dirty="0"/>
              <a:t>속담 중에서 하나를 </a:t>
            </a:r>
            <a:r>
              <a:rPr lang="ko-KR" altLang="en-US" sz="2000" dirty="0" smtClean="0"/>
              <a:t>랜덤하게 골라서 </a:t>
            </a:r>
            <a:r>
              <a:rPr lang="ko-KR" altLang="en-US" sz="2000" dirty="0"/>
              <a:t>오늘의 속담으로 제공한다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38" y="216885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8" y="2528975"/>
            <a:ext cx="8229600" cy="14478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############################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오늘의 속담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############################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고생 없이 얻을 수 있는 진실로 귀중한 것은 하나도 없다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55" y="4164941"/>
            <a:ext cx="4560603" cy="22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08727"/>
            <a:ext cx="8229600" cy="4545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quotes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quotes.append("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꿈을 지녀라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그러면 어려운 현실을 이길 수 있다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quotes.append("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분노는 바보들의 가슴속에서만 살아간다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..")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quotes.append("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고생 없이 얻을 수 있는 진실로 귀중한 것은 하나도 없다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quotes.append("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사람은 사랑할 때 누구나 시인이 된다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quotes.append("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시작이 반이다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dailyQuote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= random.choice(quotes)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print("############################")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print("# 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오늘의 속담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#")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print("############################")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print(dailyQuote)</a:t>
            </a:r>
          </a:p>
        </p:txBody>
      </p:sp>
    </p:spTree>
    <p:extLst>
      <p:ext uri="{BB962C8B-B14F-4D97-AF65-F5344CB8AC3E}">
        <p14:creationId xmlns:p14="http://schemas.microsoft.com/office/powerpoint/2010/main" val="19995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영한 사전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오륜기를 그려보자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오륜기에 대한 정보를 리스트에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저장한다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10" y="2108709"/>
            <a:ext cx="70866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84" y="4511886"/>
            <a:ext cx="4363348" cy="1952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오륜기 </a:t>
            </a:r>
            <a:r>
              <a:rPr lang="ko-KR" altLang="en-US" b="0" dirty="0" smtClean="0"/>
              <a:t>그리</a:t>
            </a:r>
            <a:r>
              <a:rPr lang="ko-KR" altLang="en-US" dirty="0"/>
              <a:t>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반복 구조를 사용하여 화면에 오륜기를 </a:t>
            </a:r>
            <a:r>
              <a:rPr lang="ko-KR" altLang="en-US" sz="2000" dirty="0" smtClean="0"/>
              <a:t>그려 보자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오륜기의 색상과 위치를 리스트에 </a:t>
            </a:r>
            <a:r>
              <a:rPr lang="ko-KR" altLang="en-US" sz="2000" dirty="0" smtClean="0"/>
              <a:t>저장한다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터틀 그래픽의 </a:t>
            </a:r>
            <a:r>
              <a:rPr lang="en-US" altLang="ko-KR" sz="1600" dirty="0" smtClean="0"/>
              <a:t>circle()</a:t>
            </a:r>
            <a:r>
              <a:rPr lang="ko-KR" altLang="en-US" sz="1600" dirty="0" smtClean="0"/>
              <a:t>을 사용 원을 그린다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원을 그리기 전에 </a:t>
            </a:r>
            <a:r>
              <a:rPr lang="en-US" altLang="ko-KR" sz="1600" dirty="0" smtClean="0"/>
              <a:t>begin_fill()</a:t>
            </a:r>
            <a:r>
              <a:rPr lang="ko-KR" altLang="en-US" sz="1600" dirty="0" smtClean="0"/>
              <a:t>을 호출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 그린 후 </a:t>
            </a:r>
            <a:r>
              <a:rPr lang="en-US" altLang="ko-KR" sz="1600" dirty="0" smtClean="0"/>
              <a:t>end_fill()</a:t>
            </a:r>
            <a:r>
              <a:rPr lang="ko-KR" altLang="en-US" sz="1600" dirty="0" smtClean="0"/>
              <a:t>을 호출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오륜기의 색상과 위치를 리스트에 저장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93" y="90136"/>
            <a:ext cx="1107799" cy="989490"/>
          </a:xfrm>
          <a:prstGeom prst="rect">
            <a:avLst/>
          </a:prstGeom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36" y="3848100"/>
            <a:ext cx="4202997" cy="188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73382"/>
            <a:ext cx="8229600" cy="448076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draw_olympic_symbol():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positions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[[0, 0, "blue"], [-120, 0, "purple"], [60,60, "red"],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[-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60, 60, "yellow"], [-180, 60, "green"]]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for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x, y, c in positions: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t.penup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t.goto(x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y)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t.pendown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t.color(c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c)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t.begin_fill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t.circle(30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t.end_fill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 = turtle.Turtle()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draw_olympic_symbol()</a:t>
            </a:r>
          </a:p>
        </p:txBody>
      </p:sp>
    </p:spTree>
    <p:extLst>
      <p:ext uri="{BB962C8B-B14F-4D97-AF65-F5344CB8AC3E}">
        <p14:creationId xmlns:p14="http://schemas.microsoft.com/office/powerpoint/2010/main" val="11012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애스터로이드 게임 업그레이드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8</a:t>
            </a:r>
            <a:r>
              <a:rPr lang="ko-KR" altLang="en-US" sz="2000" dirty="0"/>
              <a:t>장에서 작성하였던 애스터로이드 게임 기억나는지 모르겠다</a:t>
            </a:r>
            <a:r>
              <a:rPr lang="en-US" altLang="ko-KR" sz="2000" dirty="0"/>
              <a:t>. 8</a:t>
            </a:r>
            <a:r>
              <a:rPr lang="ko-KR" altLang="en-US" sz="2000" dirty="0"/>
              <a:t>장에서는 소행성이 </a:t>
            </a:r>
            <a:r>
              <a:rPr lang="en-US" altLang="ko-KR" sz="2000" dirty="0"/>
              <a:t>2</a:t>
            </a:r>
            <a:r>
              <a:rPr lang="ko-KR" altLang="en-US" sz="2000" dirty="0"/>
              <a:t>개만 </a:t>
            </a:r>
            <a:r>
              <a:rPr lang="ko-KR" altLang="en-US" sz="2000" dirty="0" smtClean="0"/>
              <a:t>생성되었다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 소행성이 </a:t>
            </a:r>
            <a:r>
              <a:rPr lang="en-US" altLang="ko-KR" sz="2000" dirty="0"/>
              <a:t>10</a:t>
            </a:r>
            <a:r>
              <a:rPr lang="ko-KR" altLang="en-US" sz="2000" dirty="0"/>
              <a:t>개 정도 있어야 한다면 리스트에 저장하여야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53" y="81083"/>
            <a:ext cx="1107799" cy="989490"/>
          </a:xfrm>
          <a:prstGeom prst="rect">
            <a:avLst/>
          </a:prstGeom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71" y="2934118"/>
            <a:ext cx="3505110" cy="2914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38" y="664234"/>
            <a:ext cx="8229600" cy="58142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 = turtle.Turtle()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player.color("blue")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player.shape("turtle")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player.penup()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player.speed(0)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 = player.getscreen()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asteroids = []	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공백 리스트를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i in range(10):			# 10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터틀을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a1 = turtle.Turtle()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a1.color("red")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a1.shape("circle")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a1.penup()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a1.speed(0)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a1.goto(random.randint(-300, 300), random.randint(-300, 300))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asteroids.append(a1)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생성된 터틀을 리스트에 추가한다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1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38" y="1597891"/>
            <a:ext cx="8229600" cy="48805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turnleft():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player.left(30)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turnright():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player.right(30)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screen.onkeypress(turnleft, "Left")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screen.onkeypress(turnright, "Right")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screen.listen()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play():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player.forward(2)			# 2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픽셀 전진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a in asteroids:	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리스트에 저장된 모든 터틀에 대하여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a.right(random.randint(-180, 180))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a.forward(2)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screen.ontimer(play, 10)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10ms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지나면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다시 호출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screen.ontimer(play, 10)</a:t>
            </a:r>
          </a:p>
        </p:txBody>
      </p:sp>
    </p:spTree>
    <p:extLst>
      <p:ext uri="{BB962C8B-B14F-4D97-AF65-F5344CB8AC3E}">
        <p14:creationId xmlns:p14="http://schemas.microsoft.com/office/powerpoint/2010/main" val="22417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</a:t>
            </a:r>
            <a:r>
              <a:rPr lang="ko-KR" altLang="en-US" dirty="0"/>
              <a:t>도 리스트와 같이 값을 저장하는 방법이다</a:t>
            </a:r>
            <a:r>
              <a:rPr lang="en-US" altLang="ko-KR" dirty="0"/>
              <a:t>. </a:t>
            </a:r>
            <a:r>
              <a:rPr lang="ko-KR" altLang="en-US" dirty="0"/>
              <a:t>하지만 딕셔너리에는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/>
              <a:t>value)</a:t>
            </a:r>
            <a:r>
              <a:rPr lang="ko-KR" altLang="en-US" dirty="0"/>
              <a:t>과 관련된 키</a:t>
            </a:r>
            <a:r>
              <a:rPr lang="en-US" altLang="ko-KR" dirty="0"/>
              <a:t>(key)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3" y="2847677"/>
            <a:ext cx="7440372" cy="21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6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38" y="2053087"/>
            <a:ext cx="8229600" cy="20875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phone_book = { }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phone_book["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"010-1234-5678"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print(phone_book)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'010-1234-5678'}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838" y="4370717"/>
            <a:ext cx="8229600" cy="20875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phone_book = {"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"010-1234-5678"}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phone_book["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"010-1234-5679"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phone_book["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이순신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010-1234-5680“</a:t>
            </a:r>
          </a:p>
          <a:p>
            <a:pPr latinLnBrk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print(phone_book)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이순신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'010-1234-5680',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'010-1234-5678',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'010-1234-5679'}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딕셔너리에서 탐색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키를 가지고 값을 찾는다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579299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print(phone_book["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5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딕셔너리의 모든 키 출력하기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1656273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/>
              <a:t>&gt;&gt;&gt; phone_book.keys()</a:t>
            </a:r>
          </a:p>
          <a:p>
            <a:pPr latinLnBrk="1"/>
            <a:r>
              <a:rPr lang="en-US" altLang="ko-KR" dirty="0"/>
              <a:t>dict_keys(['</a:t>
            </a:r>
            <a:r>
              <a:rPr lang="ko-KR" altLang="en-US" dirty="0"/>
              <a:t>이순신</a:t>
            </a:r>
            <a:r>
              <a:rPr lang="en-US" altLang="ko-KR" dirty="0"/>
              <a:t>', 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강감찬</a:t>
            </a:r>
            <a:r>
              <a:rPr lang="en-US" altLang="ko-KR" dirty="0"/>
              <a:t>'])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464" y="3076756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/>
              <a:t>&gt;&gt;&gt; phone_book.values()</a:t>
            </a:r>
          </a:p>
          <a:p>
            <a:pPr latinLnBrk="1"/>
            <a:r>
              <a:rPr lang="en-US" altLang="ko-KR" dirty="0"/>
              <a:t>dict_values(['010-1234-5680', '010-1234-5678', '010-1234-5679']) </a:t>
            </a:r>
          </a:p>
        </p:txBody>
      </p:sp>
    </p:spTree>
    <p:extLst>
      <p:ext uri="{BB962C8B-B14F-4D97-AF65-F5344CB8AC3E}">
        <p14:creationId xmlns:p14="http://schemas.microsoft.com/office/powerpoint/2010/main" val="389915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학생에 대한 정보를 딕셔너리로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079" y="2346386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dict = {'Name':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'Age': 7, 'Class':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초급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(dict['Name'])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(dict['Age'])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38" y="3909202"/>
            <a:ext cx="8229600" cy="86983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경우에는 여러 개의 데이터를 </a:t>
            </a:r>
            <a:r>
              <a:rPr lang="ko-KR" altLang="en-US" dirty="0" smtClean="0"/>
              <a:t>하나로 </a:t>
            </a:r>
            <a:r>
              <a:rPr lang="ko-KR" altLang="en-US" dirty="0"/>
              <a:t>묶어서 저장하는 것이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73188"/>
            <a:ext cx="8077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6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 항목 방문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079" y="1742537"/>
            <a:ext cx="8229600" cy="20272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for key in sorted(phone_book.keys()):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print(key, phone_book[key])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이순신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8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편의점 재고 관리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/>
              <a:t>편의점에서 재고 관리를 수행하는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편의점에서 판매하는 물건의 재고를 딕셔너리에 저장한다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50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8" y="2528975"/>
            <a:ext cx="8229600" cy="82670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물건의 이름을 입력하시오</a:t>
            </a:r>
            <a:r>
              <a:rPr lang="en-US" altLang="ko-KR" dirty="0"/>
              <a:t>: </a:t>
            </a:r>
            <a:r>
              <a:rPr lang="ko-KR" altLang="en-US" dirty="0"/>
              <a:t>콜라</a:t>
            </a:r>
          </a:p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77" y="3620578"/>
            <a:ext cx="3905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973654"/>
            <a:ext cx="8229600" cy="13647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items = {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커피음료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7,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3,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종이컵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2,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우유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1,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콜라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4,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책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5 }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물건의 이름을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(items[item])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3" y="3799217"/>
            <a:ext cx="831586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4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b="0" dirty="0"/>
              <a:t>영한사전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영한사전을 </a:t>
            </a:r>
            <a:r>
              <a:rPr lang="ko-KR" altLang="en-US" sz="2000" dirty="0"/>
              <a:t>구현해보자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영어 </a:t>
            </a:r>
            <a:r>
              <a:rPr lang="ko-KR" altLang="en-US" sz="2000" dirty="0"/>
              <a:t>단어를 키로 하고 설명을 값으로 하여 </a:t>
            </a:r>
            <a:r>
              <a:rPr lang="ko-KR" altLang="en-US" sz="2000" dirty="0" smtClean="0"/>
              <a:t>저장하면 될 </a:t>
            </a:r>
            <a:r>
              <a:rPr lang="ko-KR" altLang="en-US" sz="2000" dirty="0"/>
              <a:t>것이다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83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8" y="2528975"/>
            <a:ext cx="8229600" cy="14478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단어를 입력하시오</a:t>
            </a:r>
            <a:r>
              <a:rPr lang="en-US" altLang="ko-KR" dirty="0"/>
              <a:t>: one</a:t>
            </a:r>
          </a:p>
          <a:p>
            <a:r>
              <a:rPr lang="ko-KR" altLang="en-US" dirty="0"/>
              <a:t>하나</a:t>
            </a:r>
          </a:p>
          <a:p>
            <a:r>
              <a:rPr lang="ko-KR" altLang="en-US" dirty="0"/>
              <a:t>단어를 입력하시오</a:t>
            </a:r>
            <a:r>
              <a:rPr lang="en-US" altLang="ko-KR" dirty="0"/>
              <a:t>: two</a:t>
            </a:r>
          </a:p>
          <a:p>
            <a:r>
              <a:rPr lang="ko-KR" altLang="en-US" dirty="0"/>
              <a:t>둘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33" y="4145623"/>
            <a:ext cx="2875661" cy="199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7" y="1647646"/>
            <a:ext cx="8229600" cy="24671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english_dict = dict()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english_dict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['one'] =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english_dict['two'] =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english_dict['three'] =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셋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(english_dict[word])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7" y="4717302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2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숫자를  읽어서 리스트에 저장하고</a:t>
            </a:r>
            <a:r>
              <a:rPr lang="en-US" altLang="ko-KR" dirty="0"/>
              <a:t> </a:t>
            </a:r>
            <a:r>
              <a:rPr lang="ko-KR" altLang="en-US" dirty="0" smtClean="0"/>
              <a:t>숫자들의 평균을 계산하여 출력하는 프로그램을 작성해보자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Hint)</a:t>
            </a:r>
            <a:r>
              <a:rPr lang="ko-KR" altLang="en-US" dirty="0" smtClean="0"/>
              <a:t>공백 리스트를 생성하고 사용자한테서 받은 정수를 </a:t>
            </a:r>
            <a:r>
              <a:rPr lang="en-US" altLang="ko-KR" dirty="0" smtClean="0"/>
              <a:t>append()</a:t>
            </a:r>
            <a:r>
              <a:rPr lang="ko-KR" altLang="en-US" dirty="0" smtClean="0"/>
              <a:t>로 리스트에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리스트의 크기는 </a:t>
            </a:r>
            <a:r>
              <a:rPr lang="en-US" altLang="ko-KR" dirty="0" smtClean="0"/>
              <a:t>len(alist)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len()</a:t>
            </a:r>
            <a:r>
              <a:rPr lang="ko-KR" altLang="en-US" dirty="0" smtClean="0"/>
              <a:t>은 내장함수이다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89" y="4021382"/>
            <a:ext cx="6667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주사위를 던져서 나오는 값들의 빈도를 계산하는 프로그램을 작성해보자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1,2,3,4,5,6 </a:t>
            </a:r>
            <a:r>
              <a:rPr lang="ko-KR" altLang="en-US" dirty="0" smtClean="0"/>
              <a:t>의 값이 각각 몇 번이나 나오는지를 계산한다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난수 발생 함수와 리스트를 사용해보자</a:t>
            </a:r>
            <a:endParaRPr lang="en-US" altLang="ko-KR" dirty="0" smtClean="0"/>
          </a:p>
          <a:p>
            <a:pPr lvl="1"/>
            <a:r>
              <a:rPr lang="en-US" altLang="ko-KR" dirty="0"/>
              <a:t>Hint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주사위 값이 나오는 빈도를 다음과 같은 리스트에 저장해보자</a:t>
            </a:r>
            <a:endParaRPr lang="en-US" altLang="ko-KR" dirty="0" smtClean="0"/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ounters=[0,0,0,0,0,0]</a:t>
            </a:r>
            <a:endParaRPr lang="en-US" altLang="ko-KR" dirty="0"/>
          </a:p>
          <a:p>
            <a:pPr lvl="1"/>
            <a:r>
              <a:rPr lang="ko-KR" altLang="en-US" dirty="0" smtClean="0"/>
              <a:t>주사위를 던져서 값이 나오면 해당되는 리스트의 요소를 증가시킨다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value=random.randint(0,5)</a:t>
            </a:r>
          </a:p>
          <a:p>
            <a:pPr lvl="2"/>
            <a:r>
              <a:rPr lang="en-US" altLang="ko-KR" dirty="0" smtClean="0"/>
              <a:t>counters[value]=counters[value]+1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064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6" y="2774339"/>
            <a:ext cx="6705600" cy="19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1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딕셔너리를 사용하여서 친구들의 이름과 전화번호를 저장해보자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사용자로부터 친구들의 이름과 전화번호를 입력받고 딕셔너리에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이름을 입력하지 않고 엔터키를 치면 검색모드가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 모드에서는  친구들의 이름으로 전화번호를 검색할 수 있도록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Hint)</a:t>
            </a:r>
            <a:r>
              <a:rPr lang="ko-KR" altLang="en-US" dirty="0" smtClean="0"/>
              <a:t>공백 딕셔너리를 생성하고 사용자가 입력하는 대로 딕셔너리에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4324350"/>
            <a:ext cx="5419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5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8" y="2819400"/>
            <a:ext cx="6743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리스트에서 추가하기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5669" y="4482880"/>
            <a:ext cx="43053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936" y="1845028"/>
            <a:ext cx="8229600" cy="223808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 = [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heroes.append("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29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색상을 리스트에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리스트에 저장된 색상을 하나씩 꺼내어 거북이의 색상으로 설정하면서 속이 채워진 사각형을 그리는 프로그램을 작성해보자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Hint</a:t>
            </a:r>
            <a:r>
              <a:rPr lang="en-US" altLang="ko-KR" dirty="0" smtClean="0"/>
              <a:t>)</a:t>
            </a:r>
            <a:r>
              <a:rPr lang="en-US" altLang="ko-KR" dirty="0"/>
              <a:t> draw_square(x, y, c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작성하고 </a:t>
            </a:r>
            <a:r>
              <a:rPr lang="en-US" altLang="ko-KR" dirty="0"/>
              <a:t>for c in ["yellow", "red", "purple", "blue</a:t>
            </a:r>
            <a:r>
              <a:rPr lang="en-US" altLang="ko-KR" dirty="0" smtClean="0"/>
              <a:t>"]: t.</a:t>
            </a:r>
            <a:r>
              <a:rPr lang="en-US" altLang="ko-KR" dirty="0"/>
              <a:t> draw_square(x, y, </a:t>
            </a:r>
            <a:r>
              <a:rPr lang="en-US" altLang="ko-KR" dirty="0" smtClean="0"/>
              <a:t>c)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5359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166572"/>
            <a:ext cx="418147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867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함수가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인수와 매개변수가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어떻게 함수로 인수를 전달할 수 있는지를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여러 개의 인수를 함수로 전달하는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함수가 값을 반환하는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지역변수와 전역변수의 차이점에 대하여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global </a:t>
            </a:r>
            <a:r>
              <a:rPr lang="ko-KR" altLang="en-US" sz="2000" i="1" dirty="0">
                <a:solidFill>
                  <a:srgbClr val="FFFF00"/>
                </a:solidFill>
              </a:rPr>
              <a:t>키워드를 사용하여서 함수 안에서 전역변수를 사용하는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점의 의미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파이썬에서 모든 것은 객체</a:t>
            </a:r>
            <a:r>
              <a:rPr lang="en-US" altLang="ko-KR" dirty="0"/>
              <a:t>(object)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smtClean="0"/>
              <a:t>객체는 관련되는 </a:t>
            </a:r>
            <a:r>
              <a:rPr lang="ko-KR" altLang="en-US" dirty="0"/>
              <a:t>변수와 함수를 묶은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파이썬에서 리스트도 객체이다</a:t>
            </a:r>
            <a:r>
              <a:rPr lang="en-US" altLang="ko-KR" dirty="0"/>
              <a:t>. </a:t>
            </a:r>
            <a:r>
              <a:rPr lang="ko-KR" altLang="en-US" dirty="0"/>
              <a:t>객체 안에 있는 무엇인가를 사용할 때는 객체의 이름을 </a:t>
            </a:r>
            <a:r>
              <a:rPr lang="ko-KR" altLang="en-US" dirty="0" smtClean="0"/>
              <a:t>쓰고 점</a:t>
            </a:r>
            <a:r>
              <a:rPr lang="en-US" altLang="ko-KR" dirty="0"/>
              <a:t>(.)</a:t>
            </a:r>
            <a:r>
              <a:rPr lang="ko-KR" altLang="en-US" dirty="0"/>
              <a:t>을 붙인 후에 함수의 이름을 적는다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3897700"/>
            <a:ext cx="8229600" cy="5707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heroes.append("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95555" y="3821502"/>
            <a:ext cx="517585" cy="58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9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항목 접근하기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68568"/>
            <a:ext cx="8229600" cy="5707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letters = ['A', 'B', 'C', 'D', 'E', 'F']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51" y="2332008"/>
            <a:ext cx="4572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5826" y="4360651"/>
            <a:ext cx="8229600" cy="1833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print(letters[0])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print(letters[1])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print(letters[2])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00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슬라이싱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슬라이싱</a:t>
            </a:r>
            <a:r>
              <a:rPr lang="en-US" altLang="ko-KR" dirty="0"/>
              <a:t>(slicing)</a:t>
            </a:r>
            <a:r>
              <a:rPr lang="ko-KR" altLang="en-US" dirty="0"/>
              <a:t>은 리스트에서 한 번에 여러 개의 항목을 추출하는 </a:t>
            </a:r>
            <a:r>
              <a:rPr lang="ko-KR" altLang="en-US" dirty="0" smtClean="0"/>
              <a:t>기법이다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2527537"/>
            <a:ext cx="8229600" cy="10869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letters = ['A', 'B', 'C', 'D', 'E', 'F']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print(letters[0:3])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'C']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39" y="3769745"/>
            <a:ext cx="3254226" cy="240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56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인텍스 생략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673519"/>
            <a:ext cx="8229600" cy="85401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print(letters[:3])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826" y="2843843"/>
            <a:ext cx="8229600" cy="8137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print(letters[3:])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['D', 'E', 'F']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826" y="4117677"/>
            <a:ext cx="8229600" cy="8137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print(letters[:])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'C', 'D', 'E', 'F']</a:t>
            </a:r>
          </a:p>
        </p:txBody>
      </p:sp>
      <p:sp>
        <p:nvSpPr>
          <p:cNvPr id="7" name="설명선 2(테두리 및 강조선) 6"/>
          <p:cNvSpPr/>
          <p:nvPr/>
        </p:nvSpPr>
        <p:spPr>
          <a:xfrm>
            <a:off x="5106839" y="4796287"/>
            <a:ext cx="2941606" cy="4917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670"/>
              <a:gd name="adj6" fmla="val -82969"/>
            </a:avLst>
          </a:prstGeom>
          <a:solidFill>
            <a:srgbClr val="CC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리스트를 복사할 때 사용한다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6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항목 변경하기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8"/>
            <a:ext cx="8229600" cy="1840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 = [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heroes[1] =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스칼렛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  <p:sp>
        <p:nvSpPr>
          <p:cNvPr id="5" name="설명선 2(테두리 및 강조선) 4"/>
          <p:cNvSpPr/>
          <p:nvPr/>
        </p:nvSpPr>
        <p:spPr>
          <a:xfrm>
            <a:off x="5654616" y="3927895"/>
            <a:ext cx="2941606" cy="4917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4635"/>
              <a:gd name="adj6" fmla="val -52470"/>
            </a:avLst>
          </a:prstGeom>
          <a:solidFill>
            <a:srgbClr val="CC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인덱스를 이용한다</a:t>
            </a:r>
            <a:r>
              <a:rPr lang="en-US" altLang="ko-KR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7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제8장 프로젝트 I(강의)</Template>
  <TotalTime>2003</TotalTime>
  <Words>1364</Words>
  <Application>Microsoft Office PowerPoint</Application>
  <PresentationFormat>화면 슬라이드 쇼(4:3)</PresentationFormat>
  <Paragraphs>265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9장 리스트와 딕셔너리</vt:lpstr>
      <vt:lpstr>이번 장에서 만들 프로그램</vt:lpstr>
      <vt:lpstr>리스트</vt:lpstr>
      <vt:lpstr>공백 리스트에서 추가하기</vt:lpstr>
      <vt:lpstr>점의 의미</vt:lpstr>
      <vt:lpstr>리스트 항목 접근하기</vt:lpstr>
      <vt:lpstr>슬라이싱</vt:lpstr>
      <vt:lpstr>인텍스 생략</vt:lpstr>
      <vt:lpstr>리스트 항목 변경하기</vt:lpstr>
      <vt:lpstr>함수를 이용하여 추가하기</vt:lpstr>
      <vt:lpstr>항목 삭제하기</vt:lpstr>
      <vt:lpstr>항목이 리스트 안에 있는지 체크</vt:lpstr>
      <vt:lpstr>del</vt:lpstr>
      <vt:lpstr>pop()</vt:lpstr>
      <vt:lpstr>리스트 탐색하기</vt:lpstr>
      <vt:lpstr>리스트 방문하기</vt:lpstr>
      <vt:lpstr>리스트 정렬하기</vt:lpstr>
      <vt:lpstr>Lab: 오늘의 속담</vt:lpstr>
      <vt:lpstr>Solution </vt:lpstr>
      <vt:lpstr>Lab: 오륜기 그리기</vt:lpstr>
      <vt:lpstr>Solution </vt:lpstr>
      <vt:lpstr>Lab: 애스터로이드 게임 업그레이드</vt:lpstr>
      <vt:lpstr>Solution </vt:lpstr>
      <vt:lpstr>Solution </vt:lpstr>
      <vt:lpstr>딕셔너리</vt:lpstr>
      <vt:lpstr>딕셔너리</vt:lpstr>
      <vt:lpstr>딕셔너리에서 탐색</vt:lpstr>
      <vt:lpstr>딕셔너리의 모든 키 출력하기</vt:lpstr>
      <vt:lpstr>예제</vt:lpstr>
      <vt:lpstr>딕셔너리 항목 방문</vt:lpstr>
      <vt:lpstr>Lab: 편의점 재고 관리</vt:lpstr>
      <vt:lpstr>Solution </vt:lpstr>
      <vt:lpstr>Lab: 영한사전</vt:lpstr>
      <vt:lpstr>Solution </vt:lpstr>
      <vt:lpstr>연습1</vt:lpstr>
      <vt:lpstr>연습2</vt:lpstr>
      <vt:lpstr>PowerPoint 프레젠테이션</vt:lpstr>
      <vt:lpstr>연습3</vt:lpstr>
      <vt:lpstr>연습3</vt:lpstr>
      <vt:lpstr>연습4</vt:lpstr>
      <vt:lpstr>연습4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yj</cp:lastModifiedBy>
  <cp:revision>428</cp:revision>
  <dcterms:created xsi:type="dcterms:W3CDTF">2007-06-29T06:43:39Z</dcterms:created>
  <dcterms:modified xsi:type="dcterms:W3CDTF">2019-08-01T06:31:37Z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