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8" r:id="rId4"/>
    <p:sldId id="332" r:id="rId5"/>
    <p:sldId id="331" r:id="rId6"/>
    <p:sldId id="310" r:id="rId7"/>
    <p:sldId id="335" r:id="rId8"/>
    <p:sldId id="336" r:id="rId9"/>
    <p:sldId id="317" r:id="rId10"/>
    <p:sldId id="337" r:id="rId11"/>
    <p:sldId id="274" r:id="rId12"/>
  </p:sldIdLst>
  <p:sldSz cx="12192000" cy="6858000"/>
  <p:notesSz cx="6858000" cy="9144000"/>
  <p:embeddedFontLst>
    <p:embeddedFont>
      <p:font typeface="나눔스퀘어라운드 Bold" panose="020B0600000101010101" charset="-127"/>
      <p:bold r:id="rId14"/>
    </p:embeddedFont>
    <p:embeddedFont>
      <p:font typeface="나눔스퀘어라운드 ExtraBold" panose="020B0600000101010101" charset="-127"/>
      <p:bold r:id="rId15"/>
    </p:embeddedFont>
    <p:embeddedFont>
      <p:font typeface="나눔스퀘어라운드 Regular" panose="020B0600000101010101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관호" initials="최" lastIdx="1" clrIdx="0">
    <p:extLst>
      <p:ext uri="{19B8F6BF-5375-455C-9EA6-DF929625EA0E}">
        <p15:presenceInfo xmlns:p15="http://schemas.microsoft.com/office/powerpoint/2012/main" userId="최관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5BA"/>
    <a:srgbClr val="282C34"/>
    <a:srgbClr val="2C313C"/>
    <a:srgbClr val="ED7D31"/>
    <a:srgbClr val="FFC000"/>
    <a:srgbClr val="A5A5A5"/>
    <a:srgbClr val="EFEFEF"/>
    <a:srgbClr val="719A78"/>
    <a:srgbClr val="59595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61227" autoAdjust="0"/>
  </p:normalViewPr>
  <p:slideViewPr>
    <p:cSldViewPr snapToGrid="0" showGuides="1">
      <p:cViewPr varScale="1">
        <p:scale>
          <a:sx n="48" d="100"/>
          <a:sy n="48" d="100"/>
        </p:scale>
        <p:origin x="82" y="9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62817-E94A-43D7-9056-293C7F39D516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FE720-371C-45AA-AACD-AFCED4E3F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2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E720-371C-45AA-AACD-AFCED4E3F5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2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E720-371C-45AA-AACD-AFCED4E3F5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6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E720-371C-45AA-AACD-AFCED4E3F5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3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E720-371C-45AA-AACD-AFCED4E3F58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4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0BB4-B282-4BB1-A93C-B4B2B00D9350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8D3D-BA0F-41A1-9697-F3F72AD230E7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1A48-CCAB-45F9-95D1-DBAFD039BCE1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DE8F-8A54-44B9-9F31-1D92B835BB23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32053" y="6370623"/>
            <a:ext cx="2743200" cy="365125"/>
          </a:xfrm>
        </p:spPr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03A7-BDE1-4E17-8200-0DC7257FA481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059A-1B49-48BA-913A-A55316B5E0F5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00E7-F792-4612-9360-EA7149FBF27F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85AF-D0A0-46A7-9DC3-7528D3E98F0F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8AD-E683-4184-9DD7-02F2E5FBA144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FEEE-F8BF-4205-A359-B31945AA9058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8EEE-2888-4567-93B7-85A61D1974E2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C069A-16D5-4FBE-B0D8-428000D9993A}" type="datetime1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산으로 이루어진 녹색 풍경이 보이는 현대식 건축물">
            <a:extLst>
              <a:ext uri="{FF2B5EF4-FFF2-40B4-BE49-F238E27FC236}">
                <a16:creationId xmlns:a16="http://schemas.microsoft.com/office/drawing/2014/main" id="{3FB31ADD-7EDF-419B-AA50-9BB7DBEB2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6255" r="36160" b="4107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33475"/>
            <a:ext cx="11853333" cy="651933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658" y="377309"/>
            <a:ext cx="1891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charset="-127"/>
                <a:ea typeface="나눔스퀘어라운드 Regular" panose="020B0600000101010101" charset="-127"/>
              </a:rPr>
              <a:t>데이터 베이스 텀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프로젝트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735B6D-2CDA-4DC3-9E42-D5A1D0371FCE}"/>
              </a:ext>
            </a:extLst>
          </p:cNvPr>
          <p:cNvSpPr/>
          <p:nvPr/>
        </p:nvSpPr>
        <p:spPr>
          <a:xfrm>
            <a:off x="2041424" y="2728085"/>
            <a:ext cx="81091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회원형 리조트 데이터베이스</a:t>
            </a:r>
            <a:endParaRPr lang="en-US" altLang="ko-KR" sz="3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3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82BE5C-6EBB-4A4C-A434-13C9C513EC25}"/>
              </a:ext>
            </a:extLst>
          </p:cNvPr>
          <p:cNvSpPr/>
          <p:nvPr/>
        </p:nvSpPr>
        <p:spPr>
          <a:xfrm>
            <a:off x="9910089" y="5171194"/>
            <a:ext cx="14927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1475BA"/>
                </a:solidFill>
                <a:latin typeface="나눔스퀘어라운드 Regular" panose="020B0600000101010101" charset="-127"/>
                <a:ea typeface="나눔스퀘어라운드 Regular" panose="020B0600000101010101" charset="-127"/>
              </a:rPr>
              <a:t>산업시스템공학과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1475BA"/>
              </a:solidFill>
              <a:latin typeface="나눔스퀘어라운드 Regular" panose="020B0600000101010101" charset="-127"/>
              <a:ea typeface="나눔스퀘어라운드 Regular" panose="020B0600000101010101" charset="-127"/>
            </a:endParaRPr>
          </a:p>
          <a:p>
            <a:pPr algn="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1475BA"/>
                </a:solidFill>
                <a:latin typeface="나눔스퀘어라운드 Regular" panose="020B0600000101010101" charset="-127"/>
                <a:ea typeface="나눔스퀘어라운드 Regular" panose="020B0600000101010101" charset="-127"/>
              </a:rPr>
              <a:t>2017112508</a:t>
            </a:r>
          </a:p>
          <a:p>
            <a:pPr algn="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1475BA"/>
                </a:solidFill>
                <a:latin typeface="나눔스퀘어라운드 Regular" panose="020B0600000101010101" charset="-127"/>
                <a:ea typeface="나눔스퀘어라운드 Regular" panose="020B0600000101010101" charset="-127"/>
              </a:rPr>
              <a:t>최관호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1475BA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34500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 결과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작업 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B83D85-EF29-4467-9D89-45C380E47B9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1F7B63B-1A70-4BFC-B4BE-0F7767F4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CECD4-A1D6-426D-AE44-72A12469D874}"/>
              </a:ext>
            </a:extLst>
          </p:cNvPr>
          <p:cNvSpPr txBox="1"/>
          <p:nvPr/>
        </p:nvSpPr>
        <p:spPr>
          <a:xfrm>
            <a:off x="237068" y="2389453"/>
            <a:ext cx="11849013" cy="2364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history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(select mb.id, rm.id, “2020-12-25”, “CARD” from member mb, room rm where mb.id=”h001” and rm.id=”s001”);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history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(select mb.id, rm.id, “2020-12-27”, “CARD” from member mb, room rm where mb.id=”h001” and rm.id=”s002”);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098E853-9923-41C3-90CB-F89441B18C96}"/>
              </a:ext>
            </a:extLst>
          </p:cNvPr>
          <p:cNvPicPr/>
          <p:nvPr/>
        </p:nvPicPr>
        <p:blipFill rotWithShape="1">
          <a:blip r:embed="rId2"/>
          <a:srcRect b="15174"/>
          <a:stretch/>
        </p:blipFill>
        <p:spPr>
          <a:xfrm>
            <a:off x="374070" y="4039906"/>
            <a:ext cx="4908884" cy="1885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995249-E378-412D-B600-F49939F10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51"/>
          <a:stretch/>
        </p:blipFill>
        <p:spPr>
          <a:xfrm>
            <a:off x="5699124" y="4023864"/>
            <a:ext cx="6118806" cy="2117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F1F7AA-7680-426B-B027-9FD6735896C0}"/>
              </a:ext>
            </a:extLst>
          </p:cNvPr>
          <p:cNvSpPr txBox="1"/>
          <p:nvPr/>
        </p:nvSpPr>
        <p:spPr>
          <a:xfrm>
            <a:off x="2828512" y="6232960"/>
            <a:ext cx="8845948" cy="3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member_id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count(*) as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Number_of_use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From history group by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member_id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FB7D1A-B947-430E-B2FE-8B6A398440B7}"/>
              </a:ext>
            </a:extLst>
          </p:cNvPr>
          <p:cNvSpPr txBox="1"/>
          <p:nvPr/>
        </p:nvSpPr>
        <p:spPr>
          <a:xfrm>
            <a:off x="352016" y="1805612"/>
            <a:ext cx="446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이용횟수 조회</a:t>
            </a:r>
            <a:endParaRPr lang="en-US" altLang="ko-KR" b="1" dirty="0"/>
          </a:p>
          <a:p>
            <a:r>
              <a:rPr lang="en-US" altLang="ko-KR" b="1" dirty="0"/>
              <a:t>_ </a:t>
            </a:r>
            <a:r>
              <a:rPr lang="ko-KR" altLang="en-US" b="1" dirty="0"/>
              <a:t>회원번호로 이용했던 기록 목록을 조회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033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71A04DD-78B9-47E6-8846-3C3A3E7431C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3428999"/>
            <a:ext cx="3869871" cy="0"/>
          </a:xfrm>
          <a:prstGeom prst="line">
            <a:avLst/>
          </a:prstGeom>
          <a:ln w="12700">
            <a:solidFill>
              <a:srgbClr val="2120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632BE4-FAC5-412B-A29B-4E4C73943A78}"/>
              </a:ext>
            </a:extLst>
          </p:cNvPr>
          <p:cNvCxnSpPr>
            <a:cxnSpLocks/>
          </p:cNvCxnSpPr>
          <p:nvPr/>
        </p:nvCxnSpPr>
        <p:spPr>
          <a:xfrm flipV="1">
            <a:off x="7406640" y="3389416"/>
            <a:ext cx="4785360" cy="39573"/>
          </a:xfrm>
          <a:prstGeom prst="line">
            <a:avLst/>
          </a:prstGeom>
          <a:ln w="12700">
            <a:solidFill>
              <a:srgbClr val="2120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C4B358-7CEB-44F7-954E-EE12D7F6F4A2}"/>
              </a:ext>
            </a:extLst>
          </p:cNvPr>
          <p:cNvSpPr txBox="1"/>
          <p:nvPr/>
        </p:nvSpPr>
        <p:spPr>
          <a:xfrm>
            <a:off x="4933557" y="414066"/>
            <a:ext cx="1856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charset="-127"/>
                <a:ea typeface="나눔스퀘어라운드 Regular" panose="020B0600000101010101" charset="-127"/>
              </a:rPr>
              <a:t>데이터 베이스 텀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6EE24-206D-4675-9CF2-4842B57D9DD8}"/>
              </a:ext>
            </a:extLst>
          </p:cNvPr>
          <p:cNvSpPr txBox="1"/>
          <p:nvPr/>
        </p:nvSpPr>
        <p:spPr>
          <a:xfrm>
            <a:off x="3869871" y="3105833"/>
            <a:ext cx="326868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1201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41A8C55-20CC-4288-9693-1C008CCBC6CE}"/>
              </a:ext>
            </a:extLst>
          </p:cNvPr>
          <p:cNvGrpSpPr/>
          <p:nvPr/>
        </p:nvGrpSpPr>
        <p:grpSpPr>
          <a:xfrm>
            <a:off x="5861812" y="3105833"/>
            <a:ext cx="2065864" cy="666064"/>
            <a:chOff x="5690014" y="3105824"/>
            <a:chExt cx="1866578" cy="6660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6E0322-800F-4607-AF7C-CBE85BF5A66A}"/>
                </a:ext>
              </a:extLst>
            </p:cNvPr>
            <p:cNvSpPr/>
            <p:nvPr/>
          </p:nvSpPr>
          <p:spPr>
            <a:xfrm>
              <a:off x="6095999" y="3105824"/>
              <a:ext cx="1054609" cy="6463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EFEFE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1CE4AA-E594-4833-A870-64FE7D76F436}"/>
                </a:ext>
              </a:extLst>
            </p:cNvPr>
            <p:cNvSpPr txBox="1"/>
            <p:nvPr/>
          </p:nvSpPr>
          <p:spPr>
            <a:xfrm>
              <a:off x="5690014" y="3125557"/>
              <a:ext cx="1866578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Q&amp;A</a:t>
              </a:r>
              <a:endPara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A69F95-5099-4C3E-9D6C-C24DD53D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75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25658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 순서</a:t>
            </a:r>
            <a:endParaRPr lang="en-US" altLang="ko-KR" sz="3200" b="1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B83D85-EF29-4467-9D89-45C380E47B92}"/>
              </a:ext>
            </a:extLst>
          </p:cNvPr>
          <p:cNvSpPr/>
          <p:nvPr/>
        </p:nvSpPr>
        <p:spPr>
          <a:xfrm>
            <a:off x="103055" y="169333"/>
            <a:ext cx="11853333" cy="651933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2A215D-40F6-4C7B-8D6E-F890F9CBD879}"/>
              </a:ext>
            </a:extLst>
          </p:cNvPr>
          <p:cNvGrpSpPr/>
          <p:nvPr/>
        </p:nvGrpSpPr>
        <p:grpSpPr>
          <a:xfrm>
            <a:off x="462373" y="2208282"/>
            <a:ext cx="3744496" cy="3288529"/>
            <a:chOff x="1047655" y="2208282"/>
            <a:chExt cx="3744496" cy="328852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79F4992-F84C-4133-8773-AACD42CB4B3F}"/>
                </a:ext>
              </a:extLst>
            </p:cNvPr>
            <p:cNvGrpSpPr/>
            <p:nvPr/>
          </p:nvGrpSpPr>
          <p:grpSpPr>
            <a:xfrm>
              <a:off x="1228632" y="2208282"/>
              <a:ext cx="3258120" cy="3288529"/>
              <a:chOff x="1263530" y="2262720"/>
              <a:chExt cx="3258120" cy="3288529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1E7BEDE0-5C51-4F1B-A1F1-AC97310329BA}"/>
                  </a:ext>
                </a:extLst>
              </p:cNvPr>
              <p:cNvGrpSpPr/>
              <p:nvPr/>
            </p:nvGrpSpPr>
            <p:grpSpPr>
              <a:xfrm>
                <a:off x="1940681" y="2262720"/>
                <a:ext cx="1824779" cy="2879656"/>
                <a:chOff x="2755900" y="1905000"/>
                <a:chExt cx="6299200" cy="2971800"/>
              </a:xfrm>
            </p:grpSpPr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54594CE4-DC29-4D7D-8213-024B3CA06E6D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4311D1EA-0929-4144-808B-B5D5D49DD7A5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17699CF6-70BA-4F7A-8F35-45CF6CE94539}"/>
                  </a:ext>
                </a:extLst>
              </p:cNvPr>
              <p:cNvGrpSpPr/>
              <p:nvPr/>
            </p:nvGrpSpPr>
            <p:grpSpPr>
              <a:xfrm>
                <a:off x="1263530" y="3001674"/>
                <a:ext cx="3258120" cy="2549575"/>
                <a:chOff x="230896" y="3074001"/>
                <a:chExt cx="3945572" cy="2631157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C382DCB-5D12-4B4C-822A-A3A500FAD49B}"/>
                    </a:ext>
                  </a:extLst>
                </p:cNvPr>
                <p:cNvSpPr txBox="1"/>
                <p:nvPr/>
              </p:nvSpPr>
              <p:spPr>
                <a:xfrm>
                  <a:off x="230898" y="3074001"/>
                  <a:ext cx="3945570" cy="1048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라운드 Regular" panose="020B0600000101010101" pitchFamily="50" charset="-127"/>
                      <a:ea typeface="나눔스퀘어라운드 Regular" panose="020B0600000101010101" pitchFamily="50" charset="-127"/>
                    </a:rPr>
                    <a:t>“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08B3626-F959-41E2-84ED-6719B36AB658}"/>
                    </a:ext>
                  </a:extLst>
                </p:cNvPr>
                <p:cNvSpPr txBox="1"/>
                <p:nvPr/>
              </p:nvSpPr>
              <p:spPr>
                <a:xfrm>
                  <a:off x="230896" y="4656996"/>
                  <a:ext cx="3945572" cy="1048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라운드 Regular" panose="020B0600000101010101" pitchFamily="50" charset="-127"/>
                      <a:ea typeface="나눔스퀘어라운드 Regular" panose="020B0600000101010101" pitchFamily="50" charset="-127"/>
                    </a:rPr>
                    <a:t>”</a:t>
                  </a:r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37D3378-8358-400D-B28D-988070B4E839}"/>
                  </a:ext>
                </a:extLst>
              </p:cNvPr>
              <p:cNvSpPr txBox="1"/>
              <p:nvPr/>
            </p:nvSpPr>
            <p:spPr>
              <a:xfrm>
                <a:off x="1477020" y="3263284"/>
                <a:ext cx="270584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주제 선정 동기</a:t>
                </a:r>
                <a:r>
                  <a:rPr lang="en-US" altLang="ko-KR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</a:t>
                </a:r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및 </a:t>
                </a:r>
                <a:endPara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사용자와 요구조건 정의</a:t>
                </a:r>
                <a:endPara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BD8946-420E-4196-A247-70E37BB7680C}"/>
                </a:ext>
              </a:extLst>
            </p:cNvPr>
            <p:cNvSpPr txBox="1"/>
            <p:nvPr/>
          </p:nvSpPr>
          <p:spPr>
            <a:xfrm>
              <a:off x="1047655" y="2428987"/>
              <a:ext cx="37444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01.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38CAF1-FDBD-4EBB-9CC1-7530D120856D}"/>
              </a:ext>
            </a:extLst>
          </p:cNvPr>
          <p:cNvGrpSpPr/>
          <p:nvPr/>
        </p:nvGrpSpPr>
        <p:grpSpPr>
          <a:xfrm>
            <a:off x="4029670" y="2165891"/>
            <a:ext cx="3997021" cy="3318796"/>
            <a:chOff x="4029670" y="2165891"/>
            <a:chExt cx="3997021" cy="331879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618203B-8CE6-4271-9129-DDBF125ADDD9}"/>
                </a:ext>
              </a:extLst>
            </p:cNvPr>
            <p:cNvGrpSpPr/>
            <p:nvPr/>
          </p:nvGrpSpPr>
          <p:grpSpPr>
            <a:xfrm>
              <a:off x="4033382" y="2165891"/>
              <a:ext cx="3993309" cy="3318796"/>
              <a:chOff x="3048795" y="2220329"/>
              <a:chExt cx="3993309" cy="3318796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CF1F9930-A40C-4E95-9B11-5083B5B16BCD}"/>
                  </a:ext>
                </a:extLst>
              </p:cNvPr>
              <p:cNvGrpSpPr/>
              <p:nvPr/>
            </p:nvGrpSpPr>
            <p:grpSpPr>
              <a:xfrm>
                <a:off x="3048795" y="2220329"/>
                <a:ext cx="3993309" cy="2922045"/>
                <a:chOff x="-1000210" y="1861253"/>
                <a:chExt cx="13785040" cy="3015545"/>
              </a:xfrm>
            </p:grpSpPr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AECC43AD-606C-402A-9B53-320ED7645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00210" y="1861253"/>
                  <a:ext cx="13500765" cy="43747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F96F9685-7AF2-40A4-B0CE-F8BDF947F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000210" y="4876798"/>
                  <a:ext cx="1378504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DACC4F0-29DA-4FCA-893E-A7C28682EE47}"/>
                  </a:ext>
                </a:extLst>
              </p:cNvPr>
              <p:cNvGrpSpPr/>
              <p:nvPr/>
            </p:nvGrpSpPr>
            <p:grpSpPr>
              <a:xfrm>
                <a:off x="3375213" y="3056825"/>
                <a:ext cx="3291530" cy="2482300"/>
                <a:chOff x="145533" y="3130915"/>
                <a:chExt cx="3986029" cy="2561730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B41A721-5899-404D-A430-CF281492D855}"/>
                    </a:ext>
                  </a:extLst>
                </p:cNvPr>
                <p:cNvSpPr txBox="1"/>
                <p:nvPr/>
              </p:nvSpPr>
              <p:spPr>
                <a:xfrm>
                  <a:off x="145533" y="4644482"/>
                  <a:ext cx="3945571" cy="104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라운드 Regular" panose="020B0600000101010101" pitchFamily="50" charset="-127"/>
                      <a:ea typeface="나눔스퀘어라운드 Regular" panose="020B0600000101010101" pitchFamily="50" charset="-127"/>
                    </a:rPr>
                    <a:t>”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A43BAD-B986-4A55-BE04-DD8570F6BCB5}"/>
                    </a:ext>
                  </a:extLst>
                </p:cNvPr>
                <p:cNvSpPr txBox="1"/>
                <p:nvPr/>
              </p:nvSpPr>
              <p:spPr>
                <a:xfrm>
                  <a:off x="185991" y="3130915"/>
                  <a:ext cx="3945571" cy="104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라운드 Regular" panose="020B0600000101010101" pitchFamily="50" charset="-127"/>
                      <a:ea typeface="나눔스퀘어라운드 Regular" panose="020B0600000101010101" pitchFamily="50" charset="-127"/>
                    </a:rPr>
                    <a:t>“</a:t>
                  </a: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C83A216-BDDC-4CB7-9139-5DE710AECA83}"/>
                  </a:ext>
                </a:extLst>
              </p:cNvPr>
              <p:cNvSpPr txBox="1"/>
              <p:nvPr/>
            </p:nvSpPr>
            <p:spPr>
              <a:xfrm>
                <a:off x="3485358" y="3596580"/>
                <a:ext cx="31813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E-R</a:t>
                </a:r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 다이어그램과</a:t>
                </a:r>
                <a:endPara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스키마테이블</a:t>
                </a:r>
                <a:endPara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E702D3-C4F5-4E9E-847A-38DE284CC431}"/>
                </a:ext>
              </a:extLst>
            </p:cNvPr>
            <p:cNvSpPr txBox="1"/>
            <p:nvPr/>
          </p:nvSpPr>
          <p:spPr>
            <a:xfrm>
              <a:off x="4029670" y="2423193"/>
              <a:ext cx="398519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02. </a:t>
              </a:r>
              <a:endParaRPr lang="en-US" altLang="ko-KR" sz="28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5B6764B-6874-4F56-8CF5-67BD91FB3A70}"/>
              </a:ext>
            </a:extLst>
          </p:cNvPr>
          <p:cNvGrpSpPr/>
          <p:nvPr/>
        </p:nvGrpSpPr>
        <p:grpSpPr>
          <a:xfrm>
            <a:off x="8031432" y="2165891"/>
            <a:ext cx="3744496" cy="3301458"/>
            <a:chOff x="7503798" y="2208279"/>
            <a:chExt cx="3744496" cy="330145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AA09135-C020-4CD3-B62D-2A9F73C82EA1}"/>
                </a:ext>
              </a:extLst>
            </p:cNvPr>
            <p:cNvGrpSpPr/>
            <p:nvPr/>
          </p:nvGrpSpPr>
          <p:grpSpPr>
            <a:xfrm>
              <a:off x="7678222" y="2208279"/>
              <a:ext cx="3523771" cy="3301458"/>
              <a:chOff x="7739495" y="2268136"/>
              <a:chExt cx="3523771" cy="3301458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E03C3835-6781-4D1D-A2D1-19644215781A}"/>
                  </a:ext>
                </a:extLst>
              </p:cNvPr>
              <p:cNvGrpSpPr/>
              <p:nvPr/>
            </p:nvGrpSpPr>
            <p:grpSpPr>
              <a:xfrm>
                <a:off x="8547332" y="2268136"/>
                <a:ext cx="1968506" cy="2879659"/>
                <a:chOff x="2755900" y="1905000"/>
                <a:chExt cx="6299200" cy="2971800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9C6A1380-C8C9-4334-B1C8-005C06829FF2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6E73AA7D-B22F-4DC6-BDFA-1EF5A24C9755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B0CF0946-060E-479D-81D0-262C7BC68075}"/>
                  </a:ext>
                </a:extLst>
              </p:cNvPr>
              <p:cNvGrpSpPr/>
              <p:nvPr/>
            </p:nvGrpSpPr>
            <p:grpSpPr>
              <a:xfrm>
                <a:off x="7739495" y="3012283"/>
                <a:ext cx="3523771" cy="2557311"/>
                <a:chOff x="25601" y="3079358"/>
                <a:chExt cx="3955706" cy="2639137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AAF4EA6-0D19-443B-830B-B06C62368FF6}"/>
                    </a:ext>
                  </a:extLst>
                </p:cNvPr>
                <p:cNvSpPr txBox="1"/>
                <p:nvPr/>
              </p:nvSpPr>
              <p:spPr>
                <a:xfrm>
                  <a:off x="25601" y="4670334"/>
                  <a:ext cx="3945571" cy="1048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라운드 Regular" panose="020B0600000101010101" pitchFamily="50" charset="-127"/>
                      <a:ea typeface="나눔스퀘어라운드 Regular" panose="020B0600000101010101" pitchFamily="50" charset="-127"/>
                    </a:rPr>
                    <a:t>”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E01155D-AEB3-465C-A799-7EB40BE89EC4}"/>
                    </a:ext>
                  </a:extLst>
                </p:cNvPr>
                <p:cNvSpPr txBox="1"/>
                <p:nvPr/>
              </p:nvSpPr>
              <p:spPr>
                <a:xfrm>
                  <a:off x="35736" y="3079358"/>
                  <a:ext cx="3945571" cy="1048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라운드 Regular" panose="020B0600000101010101" pitchFamily="50" charset="-127"/>
                      <a:ea typeface="나눔스퀘어라운드 Regular" panose="020B0600000101010101" pitchFamily="50" charset="-127"/>
                    </a:rPr>
                    <a:t>“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31D2E-B35F-4245-8162-E47FE56119F7}"/>
                  </a:ext>
                </a:extLst>
              </p:cNvPr>
              <p:cNvSpPr txBox="1"/>
              <p:nvPr/>
            </p:nvSpPr>
            <p:spPr>
              <a:xfrm>
                <a:off x="8428611" y="3535210"/>
                <a:ext cx="21365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SQL</a:t>
                </a:r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문</a:t>
                </a:r>
                <a:endPara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테스트 결과</a:t>
                </a:r>
                <a:endPara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9A54CB-BF94-415F-81B0-864D951DBED9}"/>
                </a:ext>
              </a:extLst>
            </p:cNvPr>
            <p:cNvSpPr txBox="1"/>
            <p:nvPr/>
          </p:nvSpPr>
          <p:spPr>
            <a:xfrm>
              <a:off x="7503798" y="2433823"/>
              <a:ext cx="37444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03.</a:t>
              </a: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888D1F7-6DC7-4B06-AC04-18D1DDB2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58331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주제 선정 배경 설명 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선정 이유와 주제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B83D85-EF29-4467-9D89-45C380E47B9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EDB50-B564-4132-B5BC-485375EE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래픽 8" descr="원격 작업 단색으로 채워진">
            <a:extLst>
              <a:ext uri="{FF2B5EF4-FFF2-40B4-BE49-F238E27FC236}">
                <a16:creationId xmlns:a16="http://schemas.microsoft.com/office/drawing/2014/main" id="{2F819B2F-DC46-419F-8849-60B4FFC78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4351" y="2095492"/>
            <a:ext cx="2638926" cy="263892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28D688-2278-4EC8-A471-7DD3507F28CB}"/>
              </a:ext>
            </a:extLst>
          </p:cNvPr>
          <p:cNvGrpSpPr/>
          <p:nvPr/>
        </p:nvGrpSpPr>
        <p:grpSpPr>
          <a:xfrm>
            <a:off x="7118724" y="2541321"/>
            <a:ext cx="3507320" cy="1839526"/>
            <a:chOff x="6883193" y="2452506"/>
            <a:chExt cx="3507320" cy="18395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326576-ED6A-4B25-8D83-3D7D81DB9C7B}"/>
                </a:ext>
              </a:extLst>
            </p:cNvPr>
            <p:cNvSpPr txBox="1"/>
            <p:nvPr/>
          </p:nvSpPr>
          <p:spPr>
            <a:xfrm>
              <a:off x="6883193" y="2452506"/>
              <a:ext cx="35073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Regular" panose="020B0600000101010101" charset="-127"/>
                  <a:ea typeface="나눔스퀘어라운드 Regular" panose="020B0600000101010101" charset="-127"/>
                </a:rPr>
                <a:t>구체적 대상</a:t>
              </a:r>
              <a:endPara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2E050B-C6CC-46D9-9E92-A62E0BDC97CB}"/>
                </a:ext>
              </a:extLst>
            </p:cNvPr>
            <p:cNvSpPr txBox="1"/>
            <p:nvPr/>
          </p:nvSpPr>
          <p:spPr>
            <a:xfrm>
              <a:off x="6883193" y="3145619"/>
              <a:ext cx="35073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Regular" panose="020B0600000101010101" charset="-127"/>
                  <a:ea typeface="나눔스퀘어라운드 Regular" panose="020B0600000101010101" charset="-127"/>
                </a:rPr>
                <a:t>데이터 관리 필요</a:t>
              </a:r>
              <a:endPara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43DC8F-F88A-491B-87E8-FCA7350A9E1A}"/>
                </a:ext>
              </a:extLst>
            </p:cNvPr>
            <p:cNvSpPr txBox="1"/>
            <p:nvPr/>
          </p:nvSpPr>
          <p:spPr>
            <a:xfrm>
              <a:off x="6883193" y="3922700"/>
              <a:ext cx="35073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Regular" panose="020B0600000101010101" charset="-127"/>
                  <a:ea typeface="나눔스퀘어라운드 Regular" panose="020B0600000101010101" charset="-127"/>
                </a:rPr>
                <a:t>관심있는 주제</a:t>
              </a:r>
              <a:endPara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7B90917-C172-46ED-B459-CED33FEDC9E4}"/>
              </a:ext>
            </a:extLst>
          </p:cNvPr>
          <p:cNvSpPr txBox="1"/>
          <p:nvPr/>
        </p:nvSpPr>
        <p:spPr>
          <a:xfrm>
            <a:off x="3435875" y="5271615"/>
            <a:ext cx="5320249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charset="-127"/>
                <a:ea typeface="나눔스퀘어라운드 Regular" panose="020B0600000101010101" charset="-127"/>
              </a:rPr>
              <a:t>회원형 리조트 데이터 베이스 선정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1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34179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정의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사용자와 요구조건 정리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B83D85-EF29-4467-9D89-45C380E47B9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2E6EBA0-666E-46C6-9997-B8E0AB91465B}"/>
              </a:ext>
            </a:extLst>
          </p:cNvPr>
          <p:cNvSpPr/>
          <p:nvPr/>
        </p:nvSpPr>
        <p:spPr>
          <a:xfrm>
            <a:off x="1025017" y="3511177"/>
            <a:ext cx="1980938" cy="42970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직원과 매니저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D7D3B-4DFF-4F3D-95B4-55236793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7" name="그래픽 16" descr="콜 센터 단색으로 채워진">
            <a:extLst>
              <a:ext uri="{FF2B5EF4-FFF2-40B4-BE49-F238E27FC236}">
                <a16:creationId xmlns:a16="http://schemas.microsoft.com/office/drawing/2014/main" id="{09362E16-15AE-47DB-B2EC-F4647856E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03" y="1833640"/>
            <a:ext cx="1499172" cy="1499172"/>
          </a:xfrm>
          <a:prstGeom prst="rect">
            <a:avLst/>
          </a:prstGeom>
        </p:spPr>
      </p:pic>
      <p:pic>
        <p:nvPicPr>
          <p:cNvPr id="23" name="그래픽 22" descr="교사 단색으로 채워진">
            <a:extLst>
              <a:ext uri="{FF2B5EF4-FFF2-40B4-BE49-F238E27FC236}">
                <a16:creationId xmlns:a16="http://schemas.microsoft.com/office/drawing/2014/main" id="{7A7C40A3-3E40-47D0-ACD5-4F5CB558C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9697" y="1964924"/>
            <a:ext cx="1499172" cy="14991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297875-F7C0-4FBF-BEE8-0F1354187D1A}"/>
              </a:ext>
            </a:extLst>
          </p:cNvPr>
          <p:cNvSpPr txBox="1"/>
          <p:nvPr/>
        </p:nvSpPr>
        <p:spPr>
          <a:xfrm>
            <a:off x="4224939" y="2037271"/>
            <a:ext cx="6535874" cy="1960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직원은 직원번호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전화번호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입사일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경력을 갖는다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직원은 하나의 직급을 담당한다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직급은 직급번호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직급이름을 갖는다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직원은 한 명이상의 매니저를 관리한다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662F1-6F1A-4CC9-8DAE-CF37DFD4A5FD}"/>
              </a:ext>
            </a:extLst>
          </p:cNvPr>
          <p:cNvSpPr txBox="1"/>
          <p:nvPr/>
        </p:nvSpPr>
        <p:spPr>
          <a:xfrm>
            <a:off x="4224938" y="4494825"/>
            <a:ext cx="6812030" cy="1459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매니저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매니저는 매니저번호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전화번호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입사일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경력을 갖는다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매니저는 한 명의 담당직원을 갖고 담당직원에게 교육을 받으며 교육일이 기록된다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5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34179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정의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사용자와 요구조건 정리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B83D85-EF29-4467-9D89-45C380E47B9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1DABEDC-582F-4E05-85AF-F7A994C13A6C}"/>
              </a:ext>
            </a:extLst>
          </p:cNvPr>
          <p:cNvSpPr/>
          <p:nvPr/>
        </p:nvSpPr>
        <p:spPr>
          <a:xfrm>
            <a:off x="1109492" y="5676633"/>
            <a:ext cx="2526458" cy="42970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객실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383298-ACFD-4404-85E2-D0A921A0B153}"/>
              </a:ext>
            </a:extLst>
          </p:cNvPr>
          <p:cNvSpPr/>
          <p:nvPr/>
        </p:nvSpPr>
        <p:spPr>
          <a:xfrm>
            <a:off x="1165339" y="3153636"/>
            <a:ext cx="2526458" cy="42970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D7D3B-4DFF-4F3D-95B4-55236793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1" name="그래픽 20" descr="두 아이가 있는 가족 단색으로 채워진">
            <a:extLst>
              <a:ext uri="{FF2B5EF4-FFF2-40B4-BE49-F238E27FC236}">
                <a16:creationId xmlns:a16="http://schemas.microsoft.com/office/drawing/2014/main" id="{454B4DAD-4B88-4AD3-A5BA-43D784EF3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3134" y="1656453"/>
            <a:ext cx="1499171" cy="1499171"/>
          </a:xfrm>
          <a:prstGeom prst="rect">
            <a:avLst/>
          </a:prstGeom>
        </p:spPr>
      </p:pic>
      <p:pic>
        <p:nvPicPr>
          <p:cNvPr id="25" name="그래픽 24" descr="교외 장면 단색으로 채워진">
            <a:extLst>
              <a:ext uri="{FF2B5EF4-FFF2-40B4-BE49-F238E27FC236}">
                <a16:creationId xmlns:a16="http://schemas.microsoft.com/office/drawing/2014/main" id="{97061990-C183-4522-8143-39953067A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3135" y="4130381"/>
            <a:ext cx="1499171" cy="149917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875D9C-069B-4058-BBD9-B21F7561E152}"/>
              </a:ext>
            </a:extLst>
          </p:cNvPr>
          <p:cNvSpPr txBox="1"/>
          <p:nvPr/>
        </p:nvSpPr>
        <p:spPr>
          <a:xfrm>
            <a:off x="3968796" y="1608327"/>
            <a:ext cx="7823155" cy="2257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회원은 회원번호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전화번호를 갖는다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회원은 한 직원에 의해 등록된다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회원은 한 사람 이상의 직원에게 상담을 받을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회원은 매니저를 통해 객실을 예약하고 예약일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예약회원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예약 객실번호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접수매니저가 남는다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197778-A2E5-4B26-B8E1-91430AB9A7B4}"/>
              </a:ext>
            </a:extLst>
          </p:cNvPr>
          <p:cNvSpPr txBox="1"/>
          <p:nvPr/>
        </p:nvSpPr>
        <p:spPr>
          <a:xfrm>
            <a:off x="3968797" y="4121095"/>
            <a:ext cx="7823154" cy="1960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객실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객실은 객실번호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비용을 갖는다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직원이 객실을 관리하고 관리기록이 남는다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회원은 객실을 이용하고 객실번호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사용일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결제정보가 남는다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 기록에는 안전점검일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청소관리일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청결상태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안전상태를 갖는다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6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415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Regular" panose="020B0600000101010101" charset="-127"/>
                <a:ea typeface="나눔스퀘어라운드 Regular" panose="020B0600000101010101" charset="-127"/>
              </a:rPr>
              <a:t>E-R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Regular" panose="020B0600000101010101" charset="-127"/>
                <a:ea typeface="나눔스퀘어라운드 Regular" panose="020B0600000101010101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다이어그램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B83D85-EF29-4467-9D89-45C380E47B9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3FAC9C-0BEF-4BA6-8EC4-3D87A62F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637ED2-EC09-4F0D-9622-447759671BF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1300550"/>
            <a:ext cx="7746183" cy="5252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47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43396"/>
            <a:ext cx="54392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릴레이션 스키마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Regular" panose="020B0600000101010101" charset="-127"/>
                <a:ea typeface="나눔스퀘어라운드 Regular" panose="020B0600000101010101" charset="-127"/>
              </a:rPr>
              <a:t>테이블 생성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Regular" panose="020B0600000101010101" charset="-127"/>
              <a:ea typeface="나눔스퀘어라운드 Regular" panose="020B0600000101010101" charset="-127"/>
            </a:endParaRPr>
          </a:p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B83D85-EF29-4467-9D89-45C380E47B9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1716C7-FE0E-482F-B447-9861C661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E2162-CDAE-43B0-87E6-C4DDF8FE2C85}"/>
              </a:ext>
            </a:extLst>
          </p:cNvPr>
          <p:cNvSpPr txBox="1"/>
          <p:nvPr/>
        </p:nvSpPr>
        <p:spPr>
          <a:xfrm>
            <a:off x="5239964" y="161763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/>
              <a:t>회원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A026A-5844-4C2E-B642-4813105B41CF}"/>
              </a:ext>
            </a:extLst>
          </p:cNvPr>
          <p:cNvSpPr txBox="1"/>
          <p:nvPr/>
        </p:nvSpPr>
        <p:spPr>
          <a:xfrm>
            <a:off x="5240580" y="32480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/>
              <a:t>직원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E29E7-6569-4521-B709-0D5885B397CE}"/>
              </a:ext>
            </a:extLst>
          </p:cNvPr>
          <p:cNvSpPr txBox="1"/>
          <p:nvPr/>
        </p:nvSpPr>
        <p:spPr>
          <a:xfrm>
            <a:off x="5205373" y="500645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/>
              <a:t>매니저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6978D-0392-4C56-89A6-B137B21B651E}"/>
              </a:ext>
            </a:extLst>
          </p:cNvPr>
          <p:cNvSpPr txBox="1"/>
          <p:nvPr/>
        </p:nvSpPr>
        <p:spPr>
          <a:xfrm>
            <a:off x="5623067" y="2090165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회원등록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2866D-8A98-406D-BEE4-E845E5F79620}"/>
              </a:ext>
            </a:extLst>
          </p:cNvPr>
          <p:cNvSpPr txBox="1"/>
          <p:nvPr/>
        </p:nvSpPr>
        <p:spPr>
          <a:xfrm>
            <a:off x="6094090" y="369205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직급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BA7FA-1567-4A8C-9379-F293A00AD8E4}"/>
              </a:ext>
            </a:extLst>
          </p:cNvPr>
          <p:cNvSpPr txBox="1"/>
          <p:nvPr/>
        </p:nvSpPr>
        <p:spPr>
          <a:xfrm>
            <a:off x="5432468" y="5469575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매니저관리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79C92A0-0BC6-4EB2-9C29-37BD5DD78F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97321" y="1617631"/>
            <a:ext cx="4770262" cy="1473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2646691-00C6-47D4-91B6-B856E9E2A53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81914" y="3273402"/>
            <a:ext cx="4770262" cy="1452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D5FB50A-B339-440F-B9F5-39966F8CA6D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62274" y="4940969"/>
            <a:ext cx="4799525" cy="1477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FA27C36-64ED-4A2B-83E7-301E67FD830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00048" y="4905399"/>
            <a:ext cx="4814956" cy="1513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632D78D-6C19-4F5E-9914-A5B56912F6D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00048" y="3267265"/>
            <a:ext cx="4814956" cy="1452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18B7183-043A-43E7-967E-2D8D47239AF1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00046" y="1635948"/>
            <a:ext cx="4814957" cy="1445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02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B83D85-EF29-4467-9D89-45C380E47B9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1716C7-FE0E-482F-B447-9861C661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E2162-CDAE-43B0-87E6-C4DDF8FE2C85}"/>
              </a:ext>
            </a:extLst>
          </p:cNvPr>
          <p:cNvSpPr txBox="1"/>
          <p:nvPr/>
        </p:nvSpPr>
        <p:spPr>
          <a:xfrm>
            <a:off x="5271366" y="165199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객실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A3E39-9CEB-4104-93C9-C9709E95BB34}"/>
              </a:ext>
            </a:extLst>
          </p:cNvPr>
          <p:cNvSpPr txBox="1"/>
          <p:nvPr/>
        </p:nvSpPr>
        <p:spPr>
          <a:xfrm>
            <a:off x="5300757" y="382281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객실관리기록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92D0F5-AEDF-454E-B03F-871883C22FB4}"/>
              </a:ext>
            </a:extLst>
          </p:cNvPr>
          <p:cNvSpPr txBox="1"/>
          <p:nvPr/>
        </p:nvSpPr>
        <p:spPr>
          <a:xfrm>
            <a:off x="5623067" y="21382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예약기록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09586C-9946-4697-85DB-3413F03D27EE}"/>
              </a:ext>
            </a:extLst>
          </p:cNvPr>
          <p:cNvSpPr txBox="1"/>
          <p:nvPr/>
        </p:nvSpPr>
        <p:spPr>
          <a:xfrm>
            <a:off x="5642071" y="437690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이용기록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15EB8E8-17C6-4494-AF39-3ECDAE39E0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7052" y="1685925"/>
            <a:ext cx="4895789" cy="1743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078C43C-C6F3-4438-98FE-2753A05D45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42956" y="1751154"/>
            <a:ext cx="4844501" cy="1859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63EF2D6-A923-4494-B501-55F07D05854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54307" y="4374787"/>
            <a:ext cx="4844500" cy="1948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B6AB2D-C927-42DA-B014-F13B32D1E81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37052" y="3909599"/>
            <a:ext cx="4895789" cy="2461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9921E2-3915-453F-A80B-8763DFF7897D}"/>
              </a:ext>
            </a:extLst>
          </p:cNvPr>
          <p:cNvSpPr txBox="1"/>
          <p:nvPr/>
        </p:nvSpPr>
        <p:spPr>
          <a:xfrm>
            <a:off x="400049" y="743396"/>
            <a:ext cx="54392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릴레이션 스키마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Regular" panose="020B0600000101010101" charset="-127"/>
                <a:ea typeface="나눔스퀘어라운드 Regular" panose="020B0600000101010101" charset="-127"/>
              </a:rPr>
              <a:t>테이블 생성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Regular" panose="020B0600000101010101" charset="-127"/>
              <a:ea typeface="나눔스퀘어라운드 Regular" panose="020B0600000101010101" charset="-127"/>
            </a:endParaRPr>
          </a:p>
          <a:p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32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34500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 결과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작업 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B83D85-EF29-4467-9D89-45C380E47B9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1F7B63B-1A70-4BFC-B4BE-0F7767F4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3B8A4-2910-4043-92EC-E1F242B6D8D5}"/>
              </a:ext>
            </a:extLst>
          </p:cNvPr>
          <p:cNvSpPr txBox="1"/>
          <p:nvPr/>
        </p:nvSpPr>
        <p:spPr>
          <a:xfrm>
            <a:off x="1069349" y="38819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DD07E18-A1FC-4A9C-B665-F97D5E1D46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9349" y="2101709"/>
            <a:ext cx="4144332" cy="1792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58E161-EE3C-488B-9380-43E836635614}"/>
              </a:ext>
            </a:extLst>
          </p:cNvPr>
          <p:cNvSpPr txBox="1"/>
          <p:nvPr/>
        </p:nvSpPr>
        <p:spPr>
          <a:xfrm>
            <a:off x="6492536" y="3898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77385-473B-434E-BC55-B7A83CAAF123}"/>
              </a:ext>
            </a:extLst>
          </p:cNvPr>
          <p:cNvSpPr txBox="1"/>
          <p:nvPr/>
        </p:nvSpPr>
        <p:spPr>
          <a:xfrm>
            <a:off x="6460584" y="6059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매니저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24FB0-E02A-4064-AED1-213E89A5FB66}"/>
              </a:ext>
            </a:extLst>
          </p:cNvPr>
          <p:cNvSpPr txBox="1"/>
          <p:nvPr/>
        </p:nvSpPr>
        <p:spPr>
          <a:xfrm>
            <a:off x="1097697" y="6158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815E9DE-4EEE-459E-A7F0-292D2AD196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92536" y="2105992"/>
            <a:ext cx="4547045" cy="1792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EF59067-7659-46DF-932E-484186B807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92536" y="4482572"/>
            <a:ext cx="4547045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F202242-98DC-4216-8C1B-53510D9D820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69349" y="4482572"/>
            <a:ext cx="4144331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24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397</Words>
  <Application>Microsoft Office PowerPoint</Application>
  <PresentationFormat>와이드스크린</PresentationFormat>
  <Paragraphs>103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KoPub바탕체 Light</vt:lpstr>
      <vt:lpstr>Wingdings</vt:lpstr>
      <vt:lpstr>나눔스퀘어라운드 Bold</vt:lpstr>
      <vt:lpstr>Arial</vt:lpstr>
      <vt:lpstr>나눔스퀘어라운드 ExtraBold</vt:lpstr>
      <vt:lpstr>나눔스퀘어라운드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최관호</cp:lastModifiedBy>
  <cp:revision>353</cp:revision>
  <dcterms:created xsi:type="dcterms:W3CDTF">2016-03-30T05:53:39Z</dcterms:created>
  <dcterms:modified xsi:type="dcterms:W3CDTF">2020-12-16T15:35:19Z</dcterms:modified>
</cp:coreProperties>
</file>