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1" r:id="rId5"/>
    <p:sldId id="270" r:id="rId6"/>
    <p:sldId id="272" r:id="rId7"/>
    <p:sldId id="274" r:id="rId8"/>
    <p:sldId id="273" r:id="rId9"/>
    <p:sldId id="275" r:id="rId10"/>
    <p:sldId id="276" r:id="rId11"/>
    <p:sldId id="277" r:id="rId12"/>
    <p:sldId id="280" r:id="rId13"/>
    <p:sldId id="281" r:id="rId14"/>
    <p:sldId id="282" r:id="rId15"/>
    <p:sldId id="283" r:id="rId16"/>
    <p:sldId id="263" r:id="rId17"/>
    <p:sldId id="264" r:id="rId18"/>
    <p:sldId id="278" r:id="rId19"/>
    <p:sldId id="265" r:id="rId20"/>
    <p:sldId id="279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00" cap="all" spc="200" baseline="0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F5C-39CC-4213-B786-6BD42AF601DC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F973-C65D-40F8-881E-664B5D83BA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52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F5C-39CC-4213-B786-6BD42AF601DC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F973-C65D-40F8-881E-664B5D83B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0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F5C-39CC-4213-B786-6BD42AF601DC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F973-C65D-40F8-881E-664B5D83B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6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tx1"/>
                </a:solidFill>
                <a:latin typeface="+mj-ea"/>
                <a:ea typeface="+mj-ea"/>
                <a:cs typeface="Aharoni" panose="020B0604020202020204" pitchFamily="2" charset="-79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6000" indent="-216000">
              <a:buSzPct val="100000"/>
              <a:buFont typeface="Arial" panose="020B0604020202020204" pitchFamily="34" charset="0"/>
              <a:buChar char="•"/>
              <a:defRPr sz="2800">
                <a:latin typeface="+mj-ea"/>
                <a:ea typeface="+mj-ea"/>
              </a:defRPr>
            </a:lvl1pPr>
            <a:lvl2pPr marL="540000" indent="-182880">
              <a:buFont typeface="Arial" panose="020B0604020202020204" pitchFamily="34" charset="0"/>
              <a:buChar char="•"/>
              <a:defRPr sz="2000">
                <a:latin typeface="+mj-ea"/>
                <a:ea typeface="+mj-ea"/>
              </a:defRPr>
            </a:lvl2pPr>
            <a:lvl3pPr marL="720000" indent="-182880"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3pPr>
            <a:lvl4pPr marL="900000" indent="-182880"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4pPr>
            <a:lvl5pPr marL="1080000" indent="-182880">
              <a:buFont typeface="Arial" panose="020B0604020202020204" pitchFamily="34" charset="0"/>
              <a:buChar char="•"/>
              <a:defRPr sz="1600">
                <a:latin typeface="+mj-ea"/>
                <a:ea typeface="+mj-ea"/>
              </a:defRPr>
            </a:lvl5pPr>
            <a:lvl6pPr>
              <a:defRPr>
                <a:latin typeface="+mj-ea"/>
                <a:ea typeface="+mj-ea"/>
              </a:defRPr>
            </a:lvl6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F5C-39CC-4213-B786-6BD42AF601DC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F973-C65D-40F8-881E-664B5D83B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4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F5C-39CC-4213-B786-6BD42AF601DC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F973-C65D-40F8-881E-664B5D83BA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4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F5C-39CC-4213-B786-6BD42AF601DC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F973-C65D-40F8-881E-664B5D83B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7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F5C-39CC-4213-B786-6BD42AF601DC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F973-C65D-40F8-881E-664B5D83B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8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F5C-39CC-4213-B786-6BD42AF601DC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F973-C65D-40F8-881E-664B5D83B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5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F5C-39CC-4213-B786-6BD42AF601DC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F973-C65D-40F8-881E-664B5D83B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5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AF089F5C-39CC-4213-B786-6BD42AF601DC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34F973-C65D-40F8-881E-664B5D83B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1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9F5C-39CC-4213-B786-6BD42AF601DC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F973-C65D-40F8-881E-664B5D83B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7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089F5C-39CC-4213-B786-6BD42AF601DC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34F973-C65D-40F8-881E-664B5D83BA1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8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B59E0-3973-467F-B9B4-264E7D742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Simple IP Implementation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B59833-3CAE-41E8-AE1A-6017EFA66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2021-2 CoMputer network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99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D7E96-E358-41B7-A578-76D4F8E4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Assignment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84F20-E720-4612-9D73-F6F9F350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(Not implementation)</a:t>
            </a:r>
          </a:p>
          <a:p>
            <a:pPr lvl="1"/>
            <a:r>
              <a:rPr lang="en-US" altLang="ko-KR"/>
              <a:t>3. Without default gateway entry, how can you reduce the number of VM1’s routing table entry?</a:t>
            </a:r>
          </a:p>
          <a:p>
            <a:pPr lvl="1"/>
            <a:r>
              <a:rPr lang="en-US" altLang="ko-KR"/>
              <a:t>4. How can you configure the default routing entry of VM1?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In your report, write your answer and reason about above questions.</a:t>
            </a:r>
            <a:br>
              <a:rPr lang="en-US" altLang="ko-KR"/>
            </a:br>
            <a:r>
              <a:rPr lang="en-US" altLang="ko-KR"/>
              <a:t>(Consider the network topology illustrated in previous slides.)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158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D7E96-E358-41B7-A578-76D4F8E4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Submission List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84F20-E720-4612-9D73-F6F9F350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Code</a:t>
            </a:r>
          </a:p>
          <a:p>
            <a:pPr lvl="1"/>
            <a:r>
              <a:rPr lang="en-US" altLang="ko-KR"/>
              <a:t>If the code you submitted cannot be compiled, you will get some penalty.</a:t>
            </a:r>
            <a:br>
              <a:rPr lang="en-US" altLang="ko-KR"/>
            </a:br>
            <a:r>
              <a:rPr lang="en-US" altLang="ko-KR"/>
              <a:t>(Not zero score)</a:t>
            </a:r>
          </a:p>
          <a:p>
            <a:pPr lvl="1"/>
            <a:r>
              <a:rPr lang="en-US" altLang="ko-KR"/>
              <a:t>Test case</a:t>
            </a:r>
          </a:p>
          <a:p>
            <a:pPr lvl="2"/>
            <a:r>
              <a:rPr lang="en-US" altLang="ko-KR"/>
              <a:t>Sending a packet to Sungbukgu Anamdong 2 (TTL 4)</a:t>
            </a:r>
          </a:p>
          <a:p>
            <a:pPr lvl="2"/>
            <a:r>
              <a:rPr lang="en-US" altLang="ko-KR"/>
              <a:t>Sending a packet to Sungbukgu Anamdong 2 (TTL 1)</a:t>
            </a:r>
          </a:p>
          <a:p>
            <a:pPr lvl="2"/>
            <a:r>
              <a:rPr lang="en-US" altLang="ko-KR"/>
              <a:t>Sending a packet to Sungbukgu Bomundong 2 (TTL 3)</a:t>
            </a:r>
          </a:p>
          <a:p>
            <a:pPr marL="537120" lvl="2" indent="0">
              <a:buNone/>
            </a:pPr>
            <a:endParaRPr lang="en-US" altLang="ko-KR"/>
          </a:p>
          <a:p>
            <a:r>
              <a:rPr lang="en-US" altLang="ko-KR"/>
              <a:t>Report</a:t>
            </a:r>
          </a:p>
          <a:p>
            <a:pPr lvl="1"/>
            <a:r>
              <a:rPr lang="en-US" altLang="ko-KR"/>
              <a:t>How code? (Explain your code execution)</a:t>
            </a:r>
          </a:p>
          <a:p>
            <a:pPr lvl="1"/>
            <a:r>
              <a:rPr lang="en-US" altLang="ko-KR"/>
              <a:t>Answers to Question 3, 4</a:t>
            </a:r>
          </a:p>
          <a:p>
            <a:pPr lvl="1"/>
            <a:r>
              <a:rPr lang="en-US" altLang="ko-KR" u="sng">
                <a:solidFill>
                  <a:srgbClr val="FF0000"/>
                </a:solidFill>
              </a:rPr>
              <a:t>.hwp, .word, .pdf</a:t>
            </a:r>
          </a:p>
          <a:p>
            <a:pPr lvl="1"/>
            <a:endParaRPr lang="en-US" altLang="ko-KR"/>
          </a:p>
          <a:p>
            <a:pPr marL="0" indent="0">
              <a:buNone/>
            </a:pPr>
            <a:r>
              <a:rPr lang="ko-KR" altLang="en-US" sz="2000">
                <a:solidFill>
                  <a:srgbClr val="FF0000"/>
                </a:solidFill>
              </a:rPr>
              <a:t>    * </a:t>
            </a:r>
            <a:r>
              <a:rPr lang="en-US" altLang="ko-KR" sz="2000">
                <a:solidFill>
                  <a:srgbClr val="FF0000"/>
                </a:solidFill>
              </a:rPr>
              <a:t>Compress your code and report. Then, submit the compressed file.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/>
              <a:t>Due date : 11/24 (Wed) 23:59 </a:t>
            </a:r>
            <a:r>
              <a:rPr lang="en-US" altLang="ko-KR">
                <a:solidFill>
                  <a:srgbClr val="FF0000"/>
                </a:solidFill>
              </a:rPr>
              <a:t>(Late submission is not accepted)</a:t>
            </a:r>
          </a:p>
        </p:txBody>
      </p:sp>
    </p:spTree>
    <p:extLst>
      <p:ext uri="{BB962C8B-B14F-4D97-AF65-F5344CB8AC3E}">
        <p14:creationId xmlns:p14="http://schemas.microsoft.com/office/powerpoint/2010/main" val="351065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021E9-D50C-4C61-9D19-E20BF55D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Environment Setup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6A7E94-EF43-4F0C-81AD-FB4818D535BE}"/>
              </a:ext>
            </a:extLst>
          </p:cNvPr>
          <p:cNvSpPr/>
          <p:nvPr/>
        </p:nvSpPr>
        <p:spPr>
          <a:xfrm>
            <a:off x="5807423" y="2218156"/>
            <a:ext cx="3171395" cy="3156155"/>
          </a:xfrm>
          <a:prstGeom prst="rect">
            <a:avLst/>
          </a:prstGeom>
          <a:solidFill>
            <a:srgbClr val="99CB38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Seongbuk-gu</a:t>
            </a:r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A0103C-F717-42F0-BDF0-CC46CABF568F}"/>
              </a:ext>
            </a:extLst>
          </p:cNvPr>
          <p:cNvSpPr/>
          <p:nvPr/>
        </p:nvSpPr>
        <p:spPr>
          <a:xfrm>
            <a:off x="3275588" y="3244644"/>
            <a:ext cx="2084467" cy="1345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Dongdaemungu</a:t>
            </a:r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en-US" altLang="ko-KR"/>
              <a:t>(10.1.1.0)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3A7C32-C7D8-4569-8321-164C4049789E}"/>
              </a:ext>
            </a:extLst>
          </p:cNvPr>
          <p:cNvSpPr/>
          <p:nvPr/>
        </p:nvSpPr>
        <p:spPr>
          <a:xfrm>
            <a:off x="2453337" y="3602292"/>
            <a:ext cx="914400" cy="629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VM1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AF4114-B5F8-4C9E-AAB0-8A3A5FC7FE21}"/>
              </a:ext>
            </a:extLst>
          </p:cNvPr>
          <p:cNvSpPr/>
          <p:nvPr/>
        </p:nvSpPr>
        <p:spPr>
          <a:xfrm>
            <a:off x="5058207" y="3595656"/>
            <a:ext cx="914400" cy="629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VM2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0503FB1-BCE6-444B-BC3D-79C542FE33B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367737" y="3910534"/>
            <a:ext cx="1690470" cy="6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273085-ADBA-46EB-B754-24F12A9E969E}"/>
              </a:ext>
            </a:extLst>
          </p:cNvPr>
          <p:cNvSpPr/>
          <p:nvPr/>
        </p:nvSpPr>
        <p:spPr>
          <a:xfrm>
            <a:off x="5862977" y="2678798"/>
            <a:ext cx="3045050" cy="1155782"/>
          </a:xfrm>
          <a:prstGeom prst="rect">
            <a:avLst/>
          </a:prstGeom>
          <a:solidFill>
            <a:srgbClr val="99CB38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Seongbuk-gu, Anam-dong</a:t>
            </a:r>
          </a:p>
          <a:p>
            <a:pPr algn="ctr"/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(10.1.2.0)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5CFCD6-9BC5-45E7-98F2-391015CBAC4E}"/>
              </a:ext>
            </a:extLst>
          </p:cNvPr>
          <p:cNvSpPr/>
          <p:nvPr/>
        </p:nvSpPr>
        <p:spPr>
          <a:xfrm>
            <a:off x="7797719" y="3093968"/>
            <a:ext cx="914400" cy="629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VM3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9FC00E-9DBD-4959-A275-ED4A26A52A5D}"/>
              </a:ext>
            </a:extLst>
          </p:cNvPr>
          <p:cNvCxnSpPr>
            <a:cxnSpLocks/>
          </p:cNvCxnSpPr>
          <p:nvPr/>
        </p:nvCxnSpPr>
        <p:spPr>
          <a:xfrm flipV="1">
            <a:off x="5966274" y="3401203"/>
            <a:ext cx="1831445" cy="222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2ED558-DF41-43BC-A1BE-5F0290E1862E}"/>
              </a:ext>
            </a:extLst>
          </p:cNvPr>
          <p:cNvSpPr/>
          <p:nvPr/>
        </p:nvSpPr>
        <p:spPr>
          <a:xfrm>
            <a:off x="5862977" y="3954469"/>
            <a:ext cx="3045050" cy="1343150"/>
          </a:xfrm>
          <a:prstGeom prst="rect">
            <a:avLst/>
          </a:prstGeom>
          <a:solidFill>
            <a:srgbClr val="99CB38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Seongbuk-gu, Bomun-dong</a:t>
            </a:r>
          </a:p>
          <a:p>
            <a:pPr algn="ctr"/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(10.1.3.0)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70A152-3EB1-46CB-B00D-53FBD4E1C79B}"/>
              </a:ext>
            </a:extLst>
          </p:cNvPr>
          <p:cNvSpPr/>
          <p:nvPr/>
        </p:nvSpPr>
        <p:spPr>
          <a:xfrm>
            <a:off x="7800593" y="4352003"/>
            <a:ext cx="914400" cy="629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397BFE6-0E07-4166-A712-EACED1C116C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966274" y="4209924"/>
            <a:ext cx="1834319" cy="456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FAF905-6928-4818-BEA1-23CAEB6D1839}"/>
              </a:ext>
            </a:extLst>
          </p:cNvPr>
          <p:cNvSpPr txBox="1"/>
          <p:nvPr/>
        </p:nvSpPr>
        <p:spPr>
          <a:xfrm>
            <a:off x="3367737" y="387967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467B94-77C0-4D26-96FF-5051EB500EA4}"/>
              </a:ext>
            </a:extLst>
          </p:cNvPr>
          <p:cNvSpPr txBox="1"/>
          <p:nvPr/>
        </p:nvSpPr>
        <p:spPr>
          <a:xfrm>
            <a:off x="4800939" y="385608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EB2E0F-1BC9-43EB-850B-0D56BCDDE414}"/>
              </a:ext>
            </a:extLst>
          </p:cNvPr>
          <p:cNvSpPr txBox="1"/>
          <p:nvPr/>
        </p:nvSpPr>
        <p:spPr>
          <a:xfrm>
            <a:off x="5897101" y="32815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4F1672-0541-4766-8D03-18E62F395462}"/>
              </a:ext>
            </a:extLst>
          </p:cNvPr>
          <p:cNvSpPr txBox="1"/>
          <p:nvPr/>
        </p:nvSpPr>
        <p:spPr>
          <a:xfrm>
            <a:off x="5911196" y="421613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8E59E0-DFF5-4F96-A23E-2D3395901CB1}"/>
              </a:ext>
            </a:extLst>
          </p:cNvPr>
          <p:cNvSpPr txBox="1"/>
          <p:nvPr/>
        </p:nvSpPr>
        <p:spPr>
          <a:xfrm>
            <a:off x="7421498" y="30720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C010E-903A-4EA3-9EB8-898CB38BCAD0}"/>
              </a:ext>
            </a:extLst>
          </p:cNvPr>
          <p:cNvSpPr txBox="1"/>
          <p:nvPr/>
        </p:nvSpPr>
        <p:spPr>
          <a:xfrm>
            <a:off x="7549826" y="460112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3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021E9-D50C-4C61-9D19-E20BF55D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 (VM1)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FC9A37-69FB-4D6C-BE4B-E554A812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19" y="2409602"/>
            <a:ext cx="7669554" cy="313409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A82E20-3209-4E6E-A39C-DE93847EB358}"/>
              </a:ext>
            </a:extLst>
          </p:cNvPr>
          <p:cNvSpPr/>
          <p:nvPr/>
        </p:nvSpPr>
        <p:spPr>
          <a:xfrm>
            <a:off x="3049966" y="2743200"/>
            <a:ext cx="1191670" cy="14158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VM2 enp0s3 mac</a:t>
            </a:r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8638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D6AD82D-FB6F-46EB-813B-848099F3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54" y="1926016"/>
            <a:ext cx="8356344" cy="42411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3021E9-D50C-4C61-9D19-E20BF55D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 (VM2)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F2C206-B52D-4CAD-9A9B-E3D5E199CAF9}"/>
              </a:ext>
            </a:extLst>
          </p:cNvPr>
          <p:cNvSpPr/>
          <p:nvPr/>
        </p:nvSpPr>
        <p:spPr>
          <a:xfrm>
            <a:off x="2754997" y="2318446"/>
            <a:ext cx="1244765" cy="14158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VM1 enp0s3 mac</a:t>
            </a:r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910FEA-39B4-4E10-950E-60C74C7A1873}"/>
              </a:ext>
            </a:extLst>
          </p:cNvPr>
          <p:cNvSpPr/>
          <p:nvPr/>
        </p:nvSpPr>
        <p:spPr>
          <a:xfrm>
            <a:off x="2754996" y="2577892"/>
            <a:ext cx="1244765" cy="14158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VM3 enp0s3 mac</a:t>
            </a:r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7353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03FD6B-695D-4A92-B2B8-2501C8EA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36" y="2268424"/>
            <a:ext cx="7737403" cy="33707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3021E9-D50C-4C61-9D19-E20BF55D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 (VM3)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910FEA-39B4-4E10-950E-60C74C7A1873}"/>
              </a:ext>
            </a:extLst>
          </p:cNvPr>
          <p:cNvSpPr/>
          <p:nvPr/>
        </p:nvSpPr>
        <p:spPr>
          <a:xfrm>
            <a:off x="2890681" y="2630987"/>
            <a:ext cx="1215270" cy="14158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VM2 enp0s8 mac</a:t>
            </a:r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1687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021E9-D50C-4C61-9D19-E20BF55D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Environment Setup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1BB53E-AF1B-4886-8565-57B6560A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22" y="1810806"/>
            <a:ext cx="5304749" cy="4265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340706-F175-495C-88BD-3A06B8E83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7362"/>
            <a:ext cx="5453711" cy="3603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8CF8ED-E9B6-4596-8B3A-1A41C185B3E5}"/>
              </a:ext>
            </a:extLst>
          </p:cNvPr>
          <p:cNvSpPr txBox="1"/>
          <p:nvPr/>
        </p:nvSpPr>
        <p:spPr>
          <a:xfrm>
            <a:off x="6574971" y="5791199"/>
            <a:ext cx="313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Repeat this on VM2 and VM3.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8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B64E5-879D-4026-BE9C-557C5AB2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Demo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A8BC6-1286-4A4B-AE35-552D0C3312D2}"/>
              </a:ext>
            </a:extLst>
          </p:cNvPr>
          <p:cNvSpPr txBox="1"/>
          <p:nvPr/>
        </p:nvSpPr>
        <p:spPr>
          <a:xfrm>
            <a:off x="1707441" y="4257087"/>
            <a:ext cx="298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VM2 is waiting for a packet..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108795-9361-4064-827D-88F21A747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29214"/>
            <a:ext cx="4533900" cy="1200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5C0E74-274C-410C-9F22-952D95FA1898}"/>
              </a:ext>
            </a:extLst>
          </p:cNvPr>
          <p:cNvSpPr txBox="1"/>
          <p:nvPr/>
        </p:nvSpPr>
        <p:spPr>
          <a:xfrm>
            <a:off x="7735598" y="4257087"/>
            <a:ext cx="297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VM3 is waiting for a packet..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B17AFA-DE92-4EF7-9FD4-F32BA81A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126" y="3214534"/>
            <a:ext cx="47148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4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B64E5-879D-4026-BE9C-557C5AB2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Demo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36230D-D469-4C99-A656-2B7C86AB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89265"/>
            <a:ext cx="6905625" cy="155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7B69DD-4BDB-4037-8F12-E0C19CF085E6}"/>
              </a:ext>
            </a:extLst>
          </p:cNvPr>
          <p:cNvSpPr txBox="1"/>
          <p:nvPr/>
        </p:nvSpPr>
        <p:spPr>
          <a:xfrm>
            <a:off x="8251360" y="3531467"/>
            <a:ext cx="2869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VM1 sends a packet to VM3</a:t>
            </a:r>
          </a:p>
          <a:p>
            <a:r>
              <a:rPr lang="en-US" altLang="ko-KR"/>
              <a:t>(Sungbukgu Anamdong 2)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16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B64E5-879D-4026-BE9C-557C5AB2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Demo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5D5B5-3F28-47B4-9894-7BC7D9B5BBBC}"/>
              </a:ext>
            </a:extLst>
          </p:cNvPr>
          <p:cNvSpPr txBox="1"/>
          <p:nvPr/>
        </p:nvSpPr>
        <p:spPr>
          <a:xfrm>
            <a:off x="8251360" y="3531467"/>
            <a:ext cx="266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VM2 forwards the packet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0F1F14-FD87-4E55-BC6F-32B7D5D8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58414"/>
            <a:ext cx="69246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7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D851F-041D-44EE-BC59-0AFBBE85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5402E-F121-411D-83CB-7EA59457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IP is used for packets to be delivered to their destinations.</a:t>
            </a:r>
          </a:p>
          <a:p>
            <a:endParaRPr lang="en-US" altLang="ko-KR"/>
          </a:p>
          <a:p>
            <a:r>
              <a:rPr lang="en-US" altLang="ko-KR"/>
              <a:t>At each router, next-hop determination is executed for delivery.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0487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B64E5-879D-4026-BE9C-557C5AB2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Demo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5D5B5-3F28-47B4-9894-7BC7D9B5BBBC}"/>
              </a:ext>
            </a:extLst>
          </p:cNvPr>
          <p:cNvSpPr txBox="1"/>
          <p:nvPr/>
        </p:nvSpPr>
        <p:spPr>
          <a:xfrm>
            <a:off x="7827309" y="3608159"/>
            <a:ext cx="257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VM3 receives the packet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9E9909-11A7-44E0-A813-CE6FC949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19" y="3187495"/>
            <a:ext cx="48006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13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95F60-EC1F-4366-919A-65D0CFD3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Demo (Wireshark, VM2)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585D5E-A093-4F69-9C91-EF0F6161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12" y="2164203"/>
            <a:ext cx="94392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9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C8C08-DEDC-410A-94EB-4461363B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Next-hop determination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5BD46-75E3-4688-ACD7-CAFD52CC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First, it finds routing table entry which has the longest matching prefix.</a:t>
            </a:r>
          </a:p>
          <a:p>
            <a:endParaRPr lang="en-US" altLang="ko-KR"/>
          </a:p>
          <a:p>
            <a:r>
              <a:rPr lang="en-US" altLang="ko-KR"/>
              <a:t>A routing table entry consists of destination, next-hop and output interface.</a:t>
            </a: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AF9FD21-3C3C-4872-9331-A0C9E89EB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26669"/>
              </p:ext>
            </p:extLst>
          </p:nvPr>
        </p:nvGraphicFramePr>
        <p:xfrm>
          <a:off x="1984805" y="466043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068699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13184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118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Destination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Next-hop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Output interface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1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0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F6555-8FE4-4F31-A043-615BF270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Next-hop determination example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33DFC-92D3-45CB-ACEB-56D3198B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If the destination of a packet is “123.123.123.1” and a routing table is configured as follows,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Next hop : Direct forwarding - (123.123.123.1)</a:t>
            </a: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9F7687D-F3B3-43FF-8204-FF9D97142ED7}"/>
              </a:ext>
            </a:extLst>
          </p:cNvPr>
          <p:cNvGraphicFramePr>
            <a:graphicFrameLocks noGrp="1"/>
          </p:cNvGraphicFramePr>
          <p:nvPr/>
        </p:nvGraphicFramePr>
        <p:xfrm>
          <a:off x="2062479" y="2878829"/>
          <a:ext cx="8127999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068699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13184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118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Destination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Next-hop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Output interface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48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123.123.0.0/16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123.123.1.1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interface 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1262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123.123.123.0/24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:: (Directly connected)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interface 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78277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90AC1D3-909B-4D51-87B5-4B54229A248E}"/>
              </a:ext>
            </a:extLst>
          </p:cNvPr>
          <p:cNvSpPr/>
          <p:nvPr/>
        </p:nvSpPr>
        <p:spPr>
          <a:xfrm>
            <a:off x="1734410" y="3580908"/>
            <a:ext cx="8866731" cy="454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CF35E-F552-4D0E-B7B4-75B2626318F6}"/>
              </a:ext>
            </a:extLst>
          </p:cNvPr>
          <p:cNvSpPr txBox="1"/>
          <p:nvPr/>
        </p:nvSpPr>
        <p:spPr>
          <a:xfrm>
            <a:off x="9616256" y="4108135"/>
            <a:ext cx="196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Longest matching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4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F6555-8FE4-4F31-A043-615BF270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Next-hop determination example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33DFC-92D3-45CB-ACEB-56D3198B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If the destination of a packet is “123.123.111.1” and a routing table is configured as follows,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Next hop : 123.123.1.1 (Indirect forwarding)</a:t>
            </a: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9F7687D-F3B3-43FF-8204-FF9D97142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6814"/>
              </p:ext>
            </p:extLst>
          </p:nvPr>
        </p:nvGraphicFramePr>
        <p:xfrm>
          <a:off x="2062479" y="2878829"/>
          <a:ext cx="8127999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068699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13184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118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Destination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Next-hop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Output interface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48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123.123.0.0/16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123.123.1.1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interface 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1262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123.123.123.0/24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:: (Directly connected)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interface 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78277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90AC1D3-909B-4D51-87B5-4B54229A248E}"/>
              </a:ext>
            </a:extLst>
          </p:cNvPr>
          <p:cNvSpPr/>
          <p:nvPr/>
        </p:nvSpPr>
        <p:spPr>
          <a:xfrm>
            <a:off x="1569229" y="3201874"/>
            <a:ext cx="8866731" cy="454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CF35E-F552-4D0E-B7B4-75B2626318F6}"/>
              </a:ext>
            </a:extLst>
          </p:cNvPr>
          <p:cNvSpPr txBox="1"/>
          <p:nvPr/>
        </p:nvSpPr>
        <p:spPr>
          <a:xfrm>
            <a:off x="10190478" y="2832542"/>
            <a:ext cx="1969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Longest matching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8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D7E96-E358-41B7-A578-76D4F8E4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Assignment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84F20-E720-4612-9D73-F6F9F350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Implement pseudo-IP</a:t>
            </a:r>
          </a:p>
          <a:p>
            <a:endParaRPr lang="en-US" altLang="ko-KR"/>
          </a:p>
          <a:p>
            <a:r>
              <a:rPr lang="en-US" altLang="ko-KR"/>
              <a:t>In this assignment, pseudo-IP uses the following header structure and its ethertype is 0xfffe.</a:t>
            </a:r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5AE1B57-98E7-4454-AC5B-9382E8105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16266"/>
              </p:ext>
            </p:extLst>
          </p:nvPr>
        </p:nvGraphicFramePr>
        <p:xfrm>
          <a:off x="2037900" y="3962345"/>
          <a:ext cx="794381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905">
                  <a:extLst>
                    <a:ext uri="{9D8B030D-6E8A-4147-A177-3AD203B41FA5}">
                      <a16:colId xmlns:a16="http://schemas.microsoft.com/office/drawing/2014/main" val="296771172"/>
                    </a:ext>
                  </a:extLst>
                </a:gridCol>
                <a:gridCol w="3971905">
                  <a:extLst>
                    <a:ext uri="{9D8B030D-6E8A-4147-A177-3AD203B41FA5}">
                      <a16:colId xmlns:a16="http://schemas.microsoft.com/office/drawing/2014/main" val="194237669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dest mac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46806"/>
                  </a:ext>
                </a:extLst>
              </a:tr>
              <a:tr h="2730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src mac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935632"/>
                  </a:ext>
                </a:extLst>
              </a:tr>
              <a:tr h="1803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Ethertype (0xFFFE)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05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Pseudo-IP dst IP length (2 octets)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Pseudo-IP dst IP (Variable string 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57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Pseudo-IP src IP Length (2 octets)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Pseudo-IP src IP (Variable string)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3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Time To Live (1 octet)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Data payload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28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1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CBD6E3-B511-467B-A2F3-D78F023701BE}"/>
              </a:ext>
            </a:extLst>
          </p:cNvPr>
          <p:cNvSpPr/>
          <p:nvPr/>
        </p:nvSpPr>
        <p:spPr>
          <a:xfrm>
            <a:off x="3713152" y="2336144"/>
            <a:ext cx="3171395" cy="3156155"/>
          </a:xfrm>
          <a:prstGeom prst="rect">
            <a:avLst/>
          </a:prstGeom>
          <a:solidFill>
            <a:srgbClr val="99CB38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Seongbukgu</a:t>
            </a:r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E96D82-15F2-483F-A125-E4D8C09EFD68}"/>
              </a:ext>
            </a:extLst>
          </p:cNvPr>
          <p:cNvSpPr/>
          <p:nvPr/>
        </p:nvSpPr>
        <p:spPr>
          <a:xfrm>
            <a:off x="1095215" y="3357422"/>
            <a:ext cx="2084467" cy="1345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Dongdaemungu</a:t>
            </a:r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0D7E96-E358-41B7-A578-76D4F8E4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Environment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882015-5925-4E92-A6A4-92B490FE3460}"/>
              </a:ext>
            </a:extLst>
          </p:cNvPr>
          <p:cNvSpPr/>
          <p:nvPr/>
        </p:nvSpPr>
        <p:spPr>
          <a:xfrm>
            <a:off x="359066" y="3720280"/>
            <a:ext cx="914400" cy="629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VM1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135D5B-FFBE-424B-9CC0-4B4BB8D7FE38}"/>
              </a:ext>
            </a:extLst>
          </p:cNvPr>
          <p:cNvSpPr/>
          <p:nvPr/>
        </p:nvSpPr>
        <p:spPr>
          <a:xfrm>
            <a:off x="2963936" y="3713644"/>
            <a:ext cx="914400" cy="629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VM2</a:t>
            </a: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A87DCAF-A387-4E40-B6D1-4C90229574A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273466" y="4028522"/>
            <a:ext cx="1690470" cy="6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68210C-5C5C-4590-867A-E4BEC8C1DF70}"/>
              </a:ext>
            </a:extLst>
          </p:cNvPr>
          <p:cNvSpPr/>
          <p:nvPr/>
        </p:nvSpPr>
        <p:spPr>
          <a:xfrm>
            <a:off x="3768706" y="2796786"/>
            <a:ext cx="3045050" cy="1155782"/>
          </a:xfrm>
          <a:prstGeom prst="rect">
            <a:avLst/>
          </a:prstGeom>
          <a:solidFill>
            <a:srgbClr val="99CB38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Seongbukgu Anamdong</a:t>
            </a:r>
          </a:p>
          <a:p>
            <a:pPr algn="ctr"/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endParaRPr lang="en-US" altLang="ko-KR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A2C617-28A3-4A70-8013-8685184FF4B6}"/>
              </a:ext>
            </a:extLst>
          </p:cNvPr>
          <p:cNvSpPr/>
          <p:nvPr/>
        </p:nvSpPr>
        <p:spPr>
          <a:xfrm>
            <a:off x="5703448" y="3211956"/>
            <a:ext cx="914400" cy="629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VM3</a:t>
            </a: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B694094-4B79-4BF1-9F9B-FC5794370161}"/>
              </a:ext>
            </a:extLst>
          </p:cNvPr>
          <p:cNvCxnSpPr>
            <a:cxnSpLocks/>
          </p:cNvCxnSpPr>
          <p:nvPr/>
        </p:nvCxnSpPr>
        <p:spPr>
          <a:xfrm flipV="1">
            <a:off x="3872003" y="3519191"/>
            <a:ext cx="1831445" cy="222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082654-9676-4DB1-A975-EAD3113DF99A}"/>
              </a:ext>
            </a:extLst>
          </p:cNvPr>
          <p:cNvSpPr/>
          <p:nvPr/>
        </p:nvSpPr>
        <p:spPr>
          <a:xfrm>
            <a:off x="3768706" y="4072457"/>
            <a:ext cx="3045050" cy="1343150"/>
          </a:xfrm>
          <a:prstGeom prst="rect">
            <a:avLst/>
          </a:prstGeom>
          <a:solidFill>
            <a:srgbClr val="99CB38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Seongbukgu Bomundong</a:t>
            </a:r>
          </a:p>
          <a:p>
            <a:pPr algn="ctr"/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endParaRPr lang="en-US" altLang="ko-KR">
              <a:solidFill>
                <a:sysClr val="windowText" lastClr="000000"/>
              </a:solidFill>
            </a:endParaRPr>
          </a:p>
          <a:p>
            <a:pPr algn="ctr"/>
            <a:endParaRPr lang="en-US" altLang="ko-KR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BE49A7-4FC7-4AA4-94B2-FF845EDFBE16}"/>
              </a:ext>
            </a:extLst>
          </p:cNvPr>
          <p:cNvSpPr/>
          <p:nvPr/>
        </p:nvSpPr>
        <p:spPr>
          <a:xfrm>
            <a:off x="5706322" y="4469991"/>
            <a:ext cx="914400" cy="629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X</a:t>
            </a:r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E64DE85-DBB3-4906-90CE-7546725DD5C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872003" y="4327912"/>
            <a:ext cx="1834319" cy="4569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85F8F3-6093-453D-AE58-F0A6ED049CBA}"/>
              </a:ext>
            </a:extLst>
          </p:cNvPr>
          <p:cNvSpPr txBox="1"/>
          <p:nvPr/>
        </p:nvSpPr>
        <p:spPr>
          <a:xfrm>
            <a:off x="1273466" y="39976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8157B1-9BCA-4D4C-9E25-393E5AB978DB}"/>
              </a:ext>
            </a:extLst>
          </p:cNvPr>
          <p:cNvSpPr txBox="1"/>
          <p:nvPr/>
        </p:nvSpPr>
        <p:spPr>
          <a:xfrm>
            <a:off x="2706668" y="39740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59FE61-8D53-4B8B-A592-8AC3FC820B09}"/>
              </a:ext>
            </a:extLst>
          </p:cNvPr>
          <p:cNvSpPr txBox="1"/>
          <p:nvPr/>
        </p:nvSpPr>
        <p:spPr>
          <a:xfrm>
            <a:off x="3802830" y="33995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6F4DE9-96D6-4932-9C19-ECD1B6F4F99B}"/>
              </a:ext>
            </a:extLst>
          </p:cNvPr>
          <p:cNvSpPr txBox="1"/>
          <p:nvPr/>
        </p:nvSpPr>
        <p:spPr>
          <a:xfrm>
            <a:off x="3816925" y="433412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07B209-0661-4B62-BFDB-F81264780201}"/>
              </a:ext>
            </a:extLst>
          </p:cNvPr>
          <p:cNvSpPr txBox="1"/>
          <p:nvPr/>
        </p:nvSpPr>
        <p:spPr>
          <a:xfrm>
            <a:off x="5327227" y="31900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989E65-2CA4-4F1D-B1A1-01E184EAB1BF}"/>
              </a:ext>
            </a:extLst>
          </p:cNvPr>
          <p:cNvSpPr txBox="1"/>
          <p:nvPr/>
        </p:nvSpPr>
        <p:spPr>
          <a:xfrm>
            <a:off x="5455555" y="471910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A9F2FD-CB60-4E34-8182-55DBB3B8AF00}"/>
              </a:ext>
            </a:extLst>
          </p:cNvPr>
          <p:cNvSpPr txBox="1"/>
          <p:nvPr/>
        </p:nvSpPr>
        <p:spPr>
          <a:xfrm>
            <a:off x="7064523" y="2687550"/>
            <a:ext cx="48193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VM1’s Interface a – Dongdaemungu 1</a:t>
            </a:r>
          </a:p>
          <a:p>
            <a:endParaRPr lang="en-US" altLang="ko-KR"/>
          </a:p>
          <a:p>
            <a:r>
              <a:rPr lang="en-US" altLang="ko-KR"/>
              <a:t>VM2’s Interface a – Dongdaemungu 2</a:t>
            </a:r>
          </a:p>
          <a:p>
            <a:r>
              <a:rPr lang="en-US" altLang="ko-KR"/>
              <a:t>VM2’s Interface b - Sungbukgu Anamdong 1</a:t>
            </a:r>
          </a:p>
          <a:p>
            <a:r>
              <a:rPr lang="en-US" altLang="ko-KR"/>
              <a:t>VM2’s Interface c – Sungbukgu Bomundong 1</a:t>
            </a:r>
          </a:p>
          <a:p>
            <a:endParaRPr lang="en-US" altLang="ko-KR"/>
          </a:p>
          <a:p>
            <a:r>
              <a:rPr lang="en-US" altLang="ko-KR"/>
              <a:t>VM3’s Interface a – Sungbukgu Anamdong 2</a:t>
            </a:r>
          </a:p>
          <a:p>
            <a:r>
              <a:rPr lang="en-US" altLang="ko-KR"/>
              <a:t>X’s Interface a – Sungbukgu Bomundong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8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D7E96-E358-41B7-A578-76D4F8E4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Assignment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84F20-E720-4612-9D73-F6F9F350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Implementation</a:t>
            </a:r>
          </a:p>
          <a:p>
            <a:pPr lvl="1"/>
            <a:r>
              <a:rPr lang="en-US" altLang="ko-KR" sz="1800"/>
              <a:t>Upper layer de-multiplexing using Ethertype</a:t>
            </a:r>
          </a:p>
          <a:p>
            <a:pPr lvl="1"/>
            <a:r>
              <a:rPr lang="en-US" altLang="ko-KR" sz="1800"/>
              <a:t>Implement blanked function</a:t>
            </a:r>
          </a:p>
          <a:p>
            <a:pPr lvl="2"/>
            <a:r>
              <a:rPr lang="en-US" altLang="ko-KR" sz="1400"/>
              <a:t>Finding routing entry and next-hop determination</a:t>
            </a:r>
          </a:p>
          <a:p>
            <a:pPr marL="357120" lvl="1" indent="0">
              <a:buNone/>
            </a:pPr>
            <a:r>
              <a:rPr lang="en-US" altLang="ko-KR" sz="1400"/>
              <a:t>	</a:t>
            </a:r>
            <a:r>
              <a:rPr lang="en-US" altLang="ko-KR" sz="1100"/>
              <a:t>Ex) If VM2 receives a packet from VM1 and </a:t>
            </a:r>
            <a:br>
              <a:rPr lang="en-US" altLang="ko-KR" sz="1100"/>
            </a:br>
            <a:r>
              <a:rPr lang="en-US" altLang="ko-KR" sz="1100"/>
              <a:t>                     its destination is Seongbuk-gu Anam-dong 2/(String Length = 23)</a:t>
            </a:r>
          </a:p>
          <a:p>
            <a:pPr marL="357120" lvl="1" indent="0">
              <a:buNone/>
            </a:pPr>
            <a:r>
              <a:rPr lang="en-US" altLang="ko-KR" sz="1100"/>
              <a:t>		=&gt; Forward the packet through interface b</a:t>
            </a:r>
          </a:p>
          <a:p>
            <a:pPr lvl="2"/>
            <a:r>
              <a:rPr lang="en-US" altLang="ko-KR" sz="1400"/>
              <a:t>TTL check</a:t>
            </a:r>
          </a:p>
          <a:p>
            <a:pPr lvl="2"/>
            <a:r>
              <a:rPr lang="en-US" altLang="ko-KR" sz="1400"/>
              <a:t>Finding ARP cache entry</a:t>
            </a:r>
          </a:p>
          <a:p>
            <a:pPr lvl="1"/>
            <a:r>
              <a:rPr lang="en-US" altLang="ko-KR" sz="1800"/>
              <a:t>Adding Header and Send</a:t>
            </a: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27BBB074-1D58-422D-8FC8-1A43E6C96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90277"/>
              </p:ext>
            </p:extLst>
          </p:nvPr>
        </p:nvGraphicFramePr>
        <p:xfrm>
          <a:off x="1396181" y="5008496"/>
          <a:ext cx="899651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0416">
                  <a:extLst>
                    <a:ext uri="{9D8B030D-6E8A-4147-A177-3AD203B41FA5}">
                      <a16:colId xmlns:a16="http://schemas.microsoft.com/office/drawing/2014/main" val="1306869978"/>
                    </a:ext>
                  </a:extLst>
                </a:gridCol>
                <a:gridCol w="2554420">
                  <a:extLst>
                    <a:ext uri="{9D8B030D-6E8A-4147-A177-3AD203B41FA5}">
                      <a16:colId xmlns:a16="http://schemas.microsoft.com/office/drawing/2014/main" val="3641318465"/>
                    </a:ext>
                  </a:extLst>
                </a:gridCol>
                <a:gridCol w="2011678">
                  <a:extLst>
                    <a:ext uri="{9D8B030D-6E8A-4147-A177-3AD203B41FA5}">
                      <a16:colId xmlns:a16="http://schemas.microsoft.com/office/drawing/2014/main" val="294118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Destination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Next-hop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Output interface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48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Dongdaemungu/12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:: (Directly connected)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a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126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Sungbukgu Anamdong/18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:: (Directly connected)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b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7827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Sungbukgu Bomundong/19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:: (Directly connected)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666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2FF9D2-3EAA-4929-95B0-FD6462C6B76C}"/>
              </a:ext>
            </a:extLst>
          </p:cNvPr>
          <p:cNvSpPr txBox="1"/>
          <p:nvPr/>
        </p:nvSpPr>
        <p:spPr>
          <a:xfrm>
            <a:off x="1396181" y="4714404"/>
            <a:ext cx="178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VM2’s Routing Table</a:t>
            </a:r>
            <a:endParaRPr lang="ko-KR" altLang="en-US" sz="14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EA7260-9844-4B0D-A1C5-6CA4BDAE924C}"/>
              </a:ext>
            </a:extLst>
          </p:cNvPr>
          <p:cNvSpPr/>
          <p:nvPr/>
        </p:nvSpPr>
        <p:spPr>
          <a:xfrm>
            <a:off x="1245745" y="5607526"/>
            <a:ext cx="9320981" cy="369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7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D7E96-E358-41B7-A578-76D4F8E4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Assignment</a:t>
            </a:r>
            <a:endParaRPr lang="ko-KR" altLang="en-US"/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27BBB074-1D58-422D-8FC8-1A43E6C96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40521"/>
              </p:ext>
            </p:extLst>
          </p:nvPr>
        </p:nvGraphicFramePr>
        <p:xfrm>
          <a:off x="1266394" y="2272818"/>
          <a:ext cx="8996514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0416">
                  <a:extLst>
                    <a:ext uri="{9D8B030D-6E8A-4147-A177-3AD203B41FA5}">
                      <a16:colId xmlns:a16="http://schemas.microsoft.com/office/drawing/2014/main" val="1306869978"/>
                    </a:ext>
                  </a:extLst>
                </a:gridCol>
                <a:gridCol w="2554420">
                  <a:extLst>
                    <a:ext uri="{9D8B030D-6E8A-4147-A177-3AD203B41FA5}">
                      <a16:colId xmlns:a16="http://schemas.microsoft.com/office/drawing/2014/main" val="3641318465"/>
                    </a:ext>
                  </a:extLst>
                </a:gridCol>
                <a:gridCol w="2011678">
                  <a:extLst>
                    <a:ext uri="{9D8B030D-6E8A-4147-A177-3AD203B41FA5}">
                      <a16:colId xmlns:a16="http://schemas.microsoft.com/office/drawing/2014/main" val="294118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Destination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Next-hop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Output interface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48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Dongdaemungu/12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:: (Directly connected)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126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Sungbukgu Anamdong 1/20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Dongdaemungu 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164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Sungbukgu Anamdong 2/20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Dongdaemungu 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7827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Sungbukgu Bomundong 1/21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Dongdaemungu 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1993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Sungbukgu Bomundong 2/21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Dongdaemungu 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666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2FF9D2-3EAA-4929-95B0-FD6462C6B76C}"/>
              </a:ext>
            </a:extLst>
          </p:cNvPr>
          <p:cNvSpPr txBox="1"/>
          <p:nvPr/>
        </p:nvSpPr>
        <p:spPr>
          <a:xfrm>
            <a:off x="1323091" y="1903486"/>
            <a:ext cx="219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VM1’s Routing Table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6D60FC-15D3-4911-A1E8-B23D72EE7714}"/>
              </a:ext>
            </a:extLst>
          </p:cNvPr>
          <p:cNvSpPr/>
          <p:nvPr/>
        </p:nvSpPr>
        <p:spPr>
          <a:xfrm>
            <a:off x="2722521" y="4814621"/>
            <a:ext cx="2084467" cy="1345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Dongdaemun-gu</a:t>
            </a:r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  <a:p>
            <a:pPr algn="ctr"/>
            <a:endParaRPr lang="en-US" altLang="ko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248B9D-36AC-4A5C-8A20-E952BEF5076D}"/>
              </a:ext>
            </a:extLst>
          </p:cNvPr>
          <p:cNvSpPr/>
          <p:nvPr/>
        </p:nvSpPr>
        <p:spPr>
          <a:xfrm>
            <a:off x="1900270" y="5172269"/>
            <a:ext cx="914400" cy="629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VM1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1E6252-5357-4987-BEF2-4CE27AA90A1A}"/>
              </a:ext>
            </a:extLst>
          </p:cNvPr>
          <p:cNvSpPr/>
          <p:nvPr/>
        </p:nvSpPr>
        <p:spPr>
          <a:xfrm>
            <a:off x="4505140" y="5165633"/>
            <a:ext cx="914400" cy="6297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VM2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8F971C-6403-486A-82D9-52ED097E88C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814670" y="5480511"/>
            <a:ext cx="1690470" cy="6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153B6E-5E20-4682-9365-F2DFEE1750A5}"/>
              </a:ext>
            </a:extLst>
          </p:cNvPr>
          <p:cNvSpPr txBox="1"/>
          <p:nvPr/>
        </p:nvSpPr>
        <p:spPr>
          <a:xfrm>
            <a:off x="2814670" y="54496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0CAA43-3909-4D87-8C91-2762853E0BD2}"/>
              </a:ext>
            </a:extLst>
          </p:cNvPr>
          <p:cNvSpPr txBox="1"/>
          <p:nvPr/>
        </p:nvSpPr>
        <p:spPr>
          <a:xfrm>
            <a:off x="4247872" y="54260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E111E4-9B05-4D02-B555-09190928F99C}"/>
              </a:ext>
            </a:extLst>
          </p:cNvPr>
          <p:cNvSpPr/>
          <p:nvPr/>
        </p:nvSpPr>
        <p:spPr>
          <a:xfrm>
            <a:off x="3202093" y="5720597"/>
            <a:ext cx="914400" cy="3626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Packet</a:t>
            </a:r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E0D6D0-B5A5-471C-A13B-59E22854B36B}"/>
              </a:ext>
            </a:extLst>
          </p:cNvPr>
          <p:cNvCxnSpPr/>
          <p:nvPr/>
        </p:nvCxnSpPr>
        <p:spPr>
          <a:xfrm>
            <a:off x="3157628" y="5634076"/>
            <a:ext cx="10264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E03A54-EE29-4E95-9019-82194668D0BA}"/>
              </a:ext>
            </a:extLst>
          </p:cNvPr>
          <p:cNvSpPr txBox="1"/>
          <p:nvPr/>
        </p:nvSpPr>
        <p:spPr>
          <a:xfrm>
            <a:off x="5824662" y="5010093"/>
            <a:ext cx="48193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Destination MAC address : MAC address of VM2 interface a</a:t>
            </a:r>
          </a:p>
          <a:p>
            <a:r>
              <a:rPr lang="en-US" altLang="ko-KR" sz="1400">
                <a:solidFill>
                  <a:srgbClr val="FF0000"/>
                </a:solidFill>
              </a:rPr>
              <a:t>Source MAC address : MAC address of VM1 interface a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Destination pseudo-IP address : Sungbukgu Anamdong 2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Source pseudo-IP address : Dongdaemungu 1</a:t>
            </a:r>
            <a:endParaRPr lang="ko-KR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489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Slide_Master_Green</Template>
  <TotalTime>6016</TotalTime>
  <Words>738</Words>
  <Application>Microsoft Office PowerPoint</Application>
  <PresentationFormat>와이드스크린</PresentationFormat>
  <Paragraphs>226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Constantia</vt:lpstr>
      <vt:lpstr>추억</vt:lpstr>
      <vt:lpstr>Simple IP Implementation</vt:lpstr>
      <vt:lpstr>IP</vt:lpstr>
      <vt:lpstr>Next-hop determination</vt:lpstr>
      <vt:lpstr>Next-hop determination example</vt:lpstr>
      <vt:lpstr>Next-hop determination example</vt:lpstr>
      <vt:lpstr>Assignment</vt:lpstr>
      <vt:lpstr>Environment</vt:lpstr>
      <vt:lpstr>Assignment</vt:lpstr>
      <vt:lpstr>Assignment</vt:lpstr>
      <vt:lpstr>Assignment</vt:lpstr>
      <vt:lpstr>Submission List</vt:lpstr>
      <vt:lpstr>Environment Setup</vt:lpstr>
      <vt:lpstr>Code (VM1)</vt:lpstr>
      <vt:lpstr>Code (VM2)</vt:lpstr>
      <vt:lpstr>Code (VM3)</vt:lpstr>
      <vt:lpstr>Environment Setup</vt:lpstr>
      <vt:lpstr>Demo</vt:lpstr>
      <vt:lpstr>Demo</vt:lpstr>
      <vt:lpstr>Demo</vt:lpstr>
      <vt:lpstr>Demo</vt:lpstr>
      <vt:lpstr>Demo (Wireshark, VM2)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Simple ARP Program</dc:title>
  <dc:creator>NamSangJin</dc:creator>
  <cp:lastModifiedBy>NamSangJin</cp:lastModifiedBy>
  <cp:revision>37</cp:revision>
  <dcterms:created xsi:type="dcterms:W3CDTF">2020-11-11T06:52:52Z</dcterms:created>
  <dcterms:modified xsi:type="dcterms:W3CDTF">2021-11-03T03:45:36Z</dcterms:modified>
</cp:coreProperties>
</file>