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58" r:id="rId5"/>
    <p:sldId id="273" r:id="rId6"/>
    <p:sldId id="259" r:id="rId7"/>
    <p:sldId id="266" r:id="rId8"/>
    <p:sldId id="267" r:id="rId9"/>
    <p:sldId id="282" r:id="rId10"/>
    <p:sldId id="284" r:id="rId11"/>
    <p:sldId id="286" r:id="rId12"/>
    <p:sldId id="289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65" autoAdjust="0"/>
  </p:normalViewPr>
  <p:slideViewPr>
    <p:cSldViewPr snapToGrid="0">
      <p:cViewPr varScale="1">
        <p:scale>
          <a:sx n="95" d="100"/>
          <a:sy n="95" d="100"/>
        </p:scale>
        <p:origin x="91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663F5-1A1A-4DA6-A400-F5E78045BC1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3ABBB-1410-46CD-835E-FAA10AE4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2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구해야 하는 </a:t>
            </a:r>
            <a:r>
              <a:rPr lang="en-US" altLang="ko-KR" dirty="0"/>
              <a:t>OUTPUT: </a:t>
            </a:r>
            <a:r>
              <a:rPr lang="ko-KR" altLang="en-US" dirty="0"/>
              <a:t>필요한 </a:t>
            </a:r>
            <a:r>
              <a:rPr lang="ko-KR" altLang="en-US" dirty="0" err="1"/>
              <a:t>배추흰지렁이의</a:t>
            </a:r>
            <a:r>
              <a:rPr lang="ko-KR" altLang="en-US" dirty="0"/>
              <a:t>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색칠 된 부분이 배추밭에 심어진 배추들이고</a:t>
            </a:r>
            <a:endParaRPr lang="en-US" altLang="ko-KR" dirty="0"/>
          </a:p>
          <a:p>
            <a:r>
              <a:rPr lang="ko-KR" altLang="en-US" dirty="0"/>
              <a:t>상하좌우로 배추가 이어져 있으면  </a:t>
            </a:r>
            <a:r>
              <a:rPr lang="ko-KR" altLang="en-US" dirty="0" err="1"/>
              <a:t>배추흰지렁이가</a:t>
            </a:r>
            <a:r>
              <a:rPr lang="ko-KR" altLang="en-US" dirty="0"/>
              <a:t> </a:t>
            </a:r>
            <a:r>
              <a:rPr lang="ko-KR" altLang="en-US" dirty="0" err="1"/>
              <a:t>이동할수있다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5</a:t>
            </a:r>
            <a:r>
              <a:rPr lang="ko-KR" altLang="en-US" dirty="0"/>
              <a:t>마리의 </a:t>
            </a:r>
            <a:r>
              <a:rPr lang="ko-KR" altLang="en-US" dirty="0" err="1"/>
              <a:t>배추흰지렁이가</a:t>
            </a:r>
            <a:r>
              <a:rPr lang="ko-KR" altLang="en-US" dirty="0"/>
              <a:t> 필요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3ABBB-1410-46CD-835E-FAA10AE42E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3ABBB-1410-46CD-835E-FAA10AE42E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9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3ABBB-1410-46CD-835E-FAA10AE42E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5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E895-008B-434B-839D-32B7AB05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8B243-DE44-421F-B39C-32172527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5937B-3255-42B3-9417-AD4229E6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19629-8309-4D42-A375-4623F73B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C470D-CEEB-475F-A0F5-A4C92CA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D94C6-F10B-4F2D-A8B8-8EC99934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07B3F-4D00-426A-8782-792FE2BF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A3FED-F6DF-4EED-9636-5C9DC421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EF2F6-0885-41FA-BE98-0A555D0B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DE40-079F-42A2-9E6B-8862EE8E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24914-5591-41AE-B033-8DD0805DB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649F5-B8E9-4688-8542-1ED86158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D879B-D742-4B43-8B63-62F0E541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D0619-D1EA-40BE-873C-80371C8E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2317E-DDF7-4287-8329-F2013C87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BB26F-883E-4CAF-A314-AA7DCFB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457F7-5FC4-4753-A724-8E5FDC7E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2C123-CFC4-426E-9A42-C5569229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1561A-EA68-45D1-8ED3-6B70EB98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E64A-57DE-4BD4-ADFC-9283792D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26EAE-5D29-4348-BB1D-84D9FB15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B56A1-9544-4A7E-8960-506B13BB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C0C3B-0CAC-43F4-9ED2-14FC70AA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4153-C7D3-4E70-A91F-34ED5F60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C352F-8AAB-4ECB-8D8C-7632FC7E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A94A-AD97-418F-988D-1A425B6C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86178-028D-49E0-96BE-BFEC1B79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6A53-F6B2-4B97-A690-FE59D018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A9402-8658-453F-A811-86987893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14052-EADE-48D0-A809-2FB2916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4E835-5479-46AC-8A1B-784E219B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D099B-8DDA-4606-9D41-8703FBD6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1FC6C-06E2-4249-BE6F-6A1F13AA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0A8EB-CA69-4A54-9B00-BD830F02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49500-55A5-42F5-86F0-1079FC1E2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334E81-04A6-4BCF-BCFD-38C0F217C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65EDB-582A-4F94-BBFC-1BCA9143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BEC3E-1FCC-440B-84C5-F89DFF0C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FBBF8-5EEA-495D-B976-998F15CF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ABC5-C448-4648-B5D1-871106AF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9D211-9FBE-4A23-90AD-5AB6A71E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646C68-E80A-45AF-816D-E087B75E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3A1D2-803A-41ED-848B-2F03FFD8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5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8E2D0-25D7-47E1-81CB-D18EA3BE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75759-9C2D-4A19-92A8-C29CEED0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F017A-29F7-4C34-B11E-E18B9C7F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A027-DB0C-4C69-BD1D-57052A15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00BB-04B0-47B3-B81F-F978CF94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92A62-C42E-4DD7-86BC-75772366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29185-D6DF-43B8-A4E1-6D30CF23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B6E27-1C12-460E-A7EA-F0266D56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64687-CC4A-46EC-9805-6FB9B70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E97A-5F57-4C16-8115-B4E52B3E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2A4C02-2442-4637-B2CA-5DD147DBA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21A00-7916-48C4-A0C8-90858C0C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E7330-8AA9-4B7D-BBC4-CD02034C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BACC2-415F-47E6-A4CC-D6F2A6C3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2F6F5-6ABE-4FEF-98BB-BACC3BC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D7345B-2A86-4498-9B11-541CF913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21CF1-7C79-45EC-A1E9-F88B007D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8B3E4-2358-430F-A46B-6111C4F3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9E22-B0EE-4CD8-9ACE-0736CEC156EC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36AB-AA4C-40E3-9E55-DB5DCAC70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70FA9-69FB-44A9-A757-F74847333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6933-0981-4BCE-8823-87FC351D4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1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A7C74-32D4-4C98-BBFD-A8E235726B6E}"/>
              </a:ext>
            </a:extLst>
          </p:cNvPr>
          <p:cNvSpPr txBox="1"/>
          <p:nvPr/>
        </p:nvSpPr>
        <p:spPr>
          <a:xfrm>
            <a:off x="1895999" y="1666357"/>
            <a:ext cx="8400002" cy="3025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BFS(</a:t>
            </a:r>
            <a:r>
              <a:rPr lang="ko-KR" altLang="en-US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너비 우선 탐색</a:t>
            </a:r>
            <a:r>
              <a:rPr lang="en-US" altLang="ko-KR" sz="4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1012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문제풀이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https://www.acmicpc.net/problem/1012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E4DF3-07EC-45BE-8725-141015BC700E}"/>
              </a:ext>
            </a:extLst>
          </p:cNvPr>
          <p:cNvSpPr txBox="1"/>
          <p:nvPr/>
        </p:nvSpPr>
        <p:spPr>
          <a:xfrm>
            <a:off x="9405368" y="5241284"/>
            <a:ext cx="204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김은채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2021-09-25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03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심어진 배추들의 좌표 데이터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DICTIONARY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초기화</a:t>
              </a:r>
              <a:r>
                <a:rPr lang="en-US" altLang="ko-KR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아직 인접좌표 정보는 추가하지</a:t>
              </a:r>
              <a:r>
                <a:rPr lang="en-US" altLang="ko-KR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x)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413769" y="2106989"/>
            <a:ext cx="11315680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{ 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:set([(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인접한 배추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),...]), ... }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(CABBAGE_COUNT):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배추의 개수만큼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을 받아서 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):set()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형태로 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cabbage_coordinate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sys.stdin.readline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().strip().split()))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cabbage_coordinate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F3E576-2131-4C7E-AED3-578ED0E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67" y="125395"/>
            <a:ext cx="2957513" cy="6607210"/>
          </a:xfrm>
          <a:prstGeom prst="rect">
            <a:avLst/>
          </a:prstGeom>
          <a:ln w="38100">
            <a:noFill/>
          </a:ln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899F4679-1C92-4856-989B-A85F720FBC52}"/>
              </a:ext>
            </a:extLst>
          </p:cNvPr>
          <p:cNvSpPr/>
          <p:nvPr/>
        </p:nvSpPr>
        <p:spPr>
          <a:xfrm>
            <a:off x="5610698" y="102070"/>
            <a:ext cx="1437482" cy="57304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CE33E-7C50-4FE8-93FD-3AB44AB79E6D}"/>
              </a:ext>
            </a:extLst>
          </p:cNvPr>
          <p:cNvSpPr txBox="1"/>
          <p:nvPr/>
        </p:nvSpPr>
        <p:spPr>
          <a:xfrm>
            <a:off x="7023047" y="68403"/>
            <a:ext cx="370203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set() </a:t>
            </a:r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자료구조로 초기화한 이유는 마지막에 설명</a:t>
            </a:r>
          </a:p>
        </p:txBody>
      </p:sp>
    </p:spTree>
    <p:extLst>
      <p:ext uri="{BB962C8B-B14F-4D97-AF65-F5344CB8AC3E}">
        <p14:creationId xmlns:p14="http://schemas.microsoft.com/office/powerpoint/2010/main" val="36405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심어진 배추들의 좌표 데이터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DICTIONARY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인접좌표 추가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413769" y="782836"/>
            <a:ext cx="11315680" cy="59093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인접한 배추의 좌표를 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set()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 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배추의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좌표값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할당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((i-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j)))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j)].add((i-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j))</a:t>
            </a: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WIDTH)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j)))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j)].add((i+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(j-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j)].add((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(j &lt; HEIGHT)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j)].add((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6DB0E3-35AC-466D-B236-B288E1C81E14}"/>
              </a:ext>
            </a:extLst>
          </p:cNvPr>
          <p:cNvSpPr txBox="1"/>
          <p:nvPr/>
        </p:nvSpPr>
        <p:spPr>
          <a:xfrm>
            <a:off x="5666218" y="2856041"/>
            <a:ext cx="647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배추밭 가로범위를 벗어나지 않고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 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심어져있는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배추이면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좌표를 인접 좌표로 추가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45271347-67A5-4B6F-8960-4B82AA01083B}"/>
              </a:ext>
            </a:extLst>
          </p:cNvPr>
          <p:cNvSpPr/>
          <p:nvPr/>
        </p:nvSpPr>
        <p:spPr>
          <a:xfrm>
            <a:off x="1413894" y="3514724"/>
            <a:ext cx="7679306" cy="777875"/>
          </a:xfrm>
          <a:prstGeom prst="frame">
            <a:avLst>
              <a:gd name="adj1" fmla="val 59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CFC21E-1A25-4731-9039-FCA0370765DF}"/>
              </a:ext>
            </a:extLst>
          </p:cNvPr>
          <p:cNvGrpSpPr/>
          <p:nvPr/>
        </p:nvGrpSpPr>
        <p:grpSpPr>
          <a:xfrm>
            <a:off x="8380412" y="28787"/>
            <a:ext cx="3903183" cy="2650251"/>
            <a:chOff x="8380412" y="28787"/>
            <a:chExt cx="3903183" cy="265025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F3B71E8-40B7-4A47-BC51-09CE0C15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0412" y="1078092"/>
              <a:ext cx="1804988" cy="1600946"/>
            </a:xfrm>
            <a:prstGeom prst="rect">
              <a:avLst/>
            </a:prstGeom>
          </p:spPr>
        </p:pic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80E8DBEF-DE58-4B58-90AE-040271EEAB5A}"/>
                </a:ext>
              </a:extLst>
            </p:cNvPr>
            <p:cNvSpPr/>
            <p:nvPr/>
          </p:nvSpPr>
          <p:spPr>
            <a:xfrm>
              <a:off x="8469763" y="1235622"/>
              <a:ext cx="852037" cy="65162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화살표: 아래로 구부러짐 36">
              <a:extLst>
                <a:ext uri="{FF2B5EF4-FFF2-40B4-BE49-F238E27FC236}">
                  <a16:creationId xmlns:a16="http://schemas.microsoft.com/office/drawing/2014/main" id="{79A62F8E-253E-401A-9098-A8B934279460}"/>
                </a:ext>
              </a:extLst>
            </p:cNvPr>
            <p:cNvSpPr/>
            <p:nvPr/>
          </p:nvSpPr>
          <p:spPr>
            <a:xfrm>
              <a:off x="8839200" y="551293"/>
              <a:ext cx="965200" cy="544168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9DD34D-D558-4FDF-BCA2-5B3B26E33821}"/>
                </a:ext>
              </a:extLst>
            </p:cNvPr>
            <p:cNvSpPr txBox="1"/>
            <p:nvPr/>
          </p:nvSpPr>
          <p:spPr>
            <a:xfrm>
              <a:off x="9331805" y="28787"/>
              <a:ext cx="2951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왼쪽 좌표를 인접좌표로 추가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</a:t>
              </a:r>
              <a:r>
                <a:rPr lang="en-US" altLang="ko-KR" b="1" u="sng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(1, 5)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{(1, 4), (0, 5)}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F3CBBBA5-805A-4150-AAB5-D4D1F74F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54" y="427468"/>
            <a:ext cx="6366910" cy="60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184708-2743-4E28-B069-5AFA3C14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34522"/>
              </p:ext>
            </p:extLst>
          </p:nvPr>
        </p:nvGraphicFramePr>
        <p:xfrm>
          <a:off x="2043115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184708-2743-4E28-B069-5AFA3C14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62714"/>
              </p:ext>
            </p:extLst>
          </p:nvPr>
        </p:nvGraphicFramePr>
        <p:xfrm>
          <a:off x="2043115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4ECA12-C426-44EC-9D0E-6BC24852D2BC}"/>
              </a:ext>
            </a:extLst>
          </p:cNvPr>
          <p:cNvSpPr/>
          <p:nvPr/>
        </p:nvSpPr>
        <p:spPr>
          <a:xfrm>
            <a:off x="2298700" y="1215152"/>
            <a:ext cx="330200" cy="5000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484E1-084E-4AE9-B670-485BEECD079D}"/>
              </a:ext>
            </a:extLst>
          </p:cNvPr>
          <p:cNvSpPr txBox="1"/>
          <p:nvPr/>
        </p:nvSpPr>
        <p:spPr>
          <a:xfrm>
            <a:off x="706947" y="790889"/>
            <a:ext cx="351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-&gt; </a:t>
            </a:r>
            <a:r>
              <a:rPr lang="ko-KR" altLang="en-US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지렁이 수 </a:t>
            </a:r>
            <a:r>
              <a:rPr lang="en-US" altLang="ko-KR" dirty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1</a:t>
            </a:r>
            <a:endParaRPr lang="ko-KR" altLang="en-US" dirty="0">
              <a:solidFill>
                <a:srgbClr val="7030A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15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184708-2743-4E28-B069-5AFA3C14DE6C}"/>
              </a:ext>
            </a:extLst>
          </p:cNvPr>
          <p:cNvGraphicFramePr>
            <a:graphicFrameLocks noGrp="1"/>
          </p:cNvGraphicFramePr>
          <p:nvPr/>
        </p:nvGraphicFramePr>
        <p:xfrm>
          <a:off x="2043115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4ECA12-C426-44EC-9D0E-6BC24852D2BC}"/>
              </a:ext>
            </a:extLst>
          </p:cNvPr>
          <p:cNvSpPr/>
          <p:nvPr/>
        </p:nvSpPr>
        <p:spPr>
          <a:xfrm>
            <a:off x="3098800" y="1215152"/>
            <a:ext cx="330200" cy="5000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D85CA-EF7C-450E-B09A-F558FE3B31CF}"/>
              </a:ext>
            </a:extLst>
          </p:cNvPr>
          <p:cNvSpPr txBox="1"/>
          <p:nvPr/>
        </p:nvSpPr>
        <p:spPr>
          <a:xfrm>
            <a:off x="1672147" y="803075"/>
            <a:ext cx="351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방문한 좌표이므로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27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184708-2743-4E28-B069-5AFA3C14DE6C}"/>
              </a:ext>
            </a:extLst>
          </p:cNvPr>
          <p:cNvGraphicFramePr>
            <a:graphicFrameLocks noGrp="1"/>
          </p:cNvGraphicFramePr>
          <p:nvPr/>
        </p:nvGraphicFramePr>
        <p:xfrm>
          <a:off x="2043115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64ECA12-C426-44EC-9D0E-6BC24852D2BC}"/>
              </a:ext>
            </a:extLst>
          </p:cNvPr>
          <p:cNvSpPr/>
          <p:nvPr/>
        </p:nvSpPr>
        <p:spPr>
          <a:xfrm>
            <a:off x="3098800" y="2028825"/>
            <a:ext cx="330200" cy="5000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D85CA-EF7C-450E-B09A-F558FE3B31CF}"/>
              </a:ext>
            </a:extLst>
          </p:cNvPr>
          <p:cNvSpPr txBox="1"/>
          <p:nvPr/>
        </p:nvSpPr>
        <p:spPr>
          <a:xfrm>
            <a:off x="1672147" y="1616748"/>
            <a:ext cx="351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방문한 좌표이므로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21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184708-2743-4E28-B069-5AFA3C14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2900"/>
              </p:ext>
            </p:extLst>
          </p:nvPr>
        </p:nvGraphicFramePr>
        <p:xfrm>
          <a:off x="2043115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AC77969-BBE5-491D-B551-63C929D91172}"/>
              </a:ext>
            </a:extLst>
          </p:cNvPr>
          <p:cNvSpPr/>
          <p:nvPr/>
        </p:nvSpPr>
        <p:spPr>
          <a:xfrm>
            <a:off x="3924300" y="4021852"/>
            <a:ext cx="330200" cy="5000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CC2BA-4BE9-45AD-ABF4-F60389CDFA8F}"/>
              </a:ext>
            </a:extLst>
          </p:cNvPr>
          <p:cNvSpPr txBox="1"/>
          <p:nvPr/>
        </p:nvSpPr>
        <p:spPr>
          <a:xfrm>
            <a:off x="2484961" y="3609775"/>
            <a:ext cx="320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BFS / </a:t>
            </a:r>
            <a:r>
              <a:rPr lang="ko-KR" altLang="en-US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필요한 지렁이 수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+= 1</a:t>
            </a:r>
            <a:endParaRPr lang="ko-KR" altLang="en-US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48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184708-2743-4E28-B069-5AFA3C14DE6C}"/>
              </a:ext>
            </a:extLst>
          </p:cNvPr>
          <p:cNvGraphicFramePr>
            <a:graphicFrameLocks noGrp="1"/>
          </p:cNvGraphicFramePr>
          <p:nvPr/>
        </p:nvGraphicFramePr>
        <p:xfrm>
          <a:off x="2043115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AC77969-BBE5-491D-B551-63C929D91172}"/>
              </a:ext>
            </a:extLst>
          </p:cNvPr>
          <p:cNvSpPr/>
          <p:nvPr/>
        </p:nvSpPr>
        <p:spPr>
          <a:xfrm>
            <a:off x="4728624" y="4021852"/>
            <a:ext cx="330200" cy="5000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CC2BA-4BE9-45AD-ABF4-F60389CDFA8F}"/>
              </a:ext>
            </a:extLst>
          </p:cNvPr>
          <p:cNvSpPr txBox="1"/>
          <p:nvPr/>
        </p:nvSpPr>
        <p:spPr>
          <a:xfrm>
            <a:off x="3186622" y="3609775"/>
            <a:ext cx="34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 방문한 좌표이므로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continue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20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모든 배추가 있는 땅에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하기 위해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for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돌리는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336834"/>
            <a:ext cx="1206500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필요한 지렁이의 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 이미 방문한 좌표이면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continue(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 배추의 좌표로 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else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 배추의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BFS(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너비우선탐색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시행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 추가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지렁이수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 = deque([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방문한 좌표라면 지렁이 수를 카운트 하면 안되므로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밑의 코드를 무시하고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다음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 이동하여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 진행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262840"/>
            <a:ext cx="12065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-BFS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altLang="ko-KR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ko-KR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ko-KR" alt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꺼낸노드</a:t>
            </a:r>
            <a:r>
              <a:rPr lang="en-US" altLang="ko-KR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(n)</a:t>
            </a:r>
            <a:r>
              <a:rPr lang="ko-KR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가 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좌표에 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방문한 좌표가 아니면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(n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 인접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 차집합을 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queue.popleft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queue +=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- visited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하나의 연결된 그래프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인접해있는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구역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 방문한 좌표에 추가되면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지렁이 수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E551A4-3C8B-46EE-878A-9FAD9F12661F}"/>
              </a:ext>
            </a:extLst>
          </p:cNvPr>
          <p:cNvGrpSpPr/>
          <p:nvPr/>
        </p:nvGrpSpPr>
        <p:grpSpPr>
          <a:xfrm>
            <a:off x="2067376" y="3453667"/>
            <a:ext cx="10010324" cy="1843563"/>
            <a:chOff x="2067376" y="3453667"/>
            <a:chExt cx="10010324" cy="1843563"/>
          </a:xfrm>
        </p:grpSpPr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8D703026-7D10-4427-8EED-4EF2CC6A6F20}"/>
                </a:ext>
              </a:extLst>
            </p:cNvPr>
            <p:cNvSpPr/>
            <p:nvPr/>
          </p:nvSpPr>
          <p:spPr>
            <a:xfrm>
              <a:off x="6150994" y="3453667"/>
              <a:ext cx="5926706" cy="423223"/>
            </a:xfrm>
            <a:prstGeom prst="frame">
              <a:avLst>
                <a:gd name="adj1" fmla="val 84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1A740-5390-4C9B-92A6-F8A9205B5319}"/>
                </a:ext>
              </a:extLst>
            </p:cNvPr>
            <p:cNvSpPr txBox="1"/>
            <p:nvPr/>
          </p:nvSpPr>
          <p:spPr>
            <a:xfrm>
              <a:off x="8068694" y="3947287"/>
              <a:ext cx="4009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visited </a:t>
              </a:r>
              <a:r>
                <a:rPr lang="ko-KR" altLang="en-US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변수와 </a:t>
              </a:r>
              <a:r>
                <a:rPr lang="en-US" altLang="ko-KR" dirty="0" err="1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adjacent_data</a:t>
              </a:r>
              <a:r>
                <a:rPr lang="ko-KR" altLang="en-US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</a:t>
              </a:r>
              <a:r>
                <a:rPr lang="en-US" altLang="ko-KR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  <a:r>
                <a:rPr lang="ko-KR" altLang="en-US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</a:t>
              </a:r>
              <a:r>
                <a:rPr lang="en-US" altLang="ko-KR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set() </a:t>
              </a:r>
              <a:r>
                <a:rPr lang="ko-KR" altLang="en-US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자료구조로 사용한 이유</a:t>
              </a:r>
              <a:endPara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i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&gt;&gt;set()</a:t>
              </a:r>
              <a:r>
                <a:rPr lang="ko-KR" altLang="en-US" i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의 차</a:t>
              </a:r>
              <a:r>
                <a:rPr lang="en-US" altLang="ko-KR" i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(-)</a:t>
              </a:r>
              <a:r>
                <a:rPr lang="ko-KR" altLang="en-US" i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차집합을 의미</a:t>
              </a: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13A421C8-09A7-4A38-9B24-952EF3C3CE88}"/>
                </a:ext>
              </a:extLst>
            </p:cNvPr>
            <p:cNvSpPr/>
            <p:nvPr/>
          </p:nvSpPr>
          <p:spPr>
            <a:xfrm>
              <a:off x="2067376" y="4874007"/>
              <a:ext cx="4638224" cy="423223"/>
            </a:xfrm>
            <a:prstGeom prst="frame">
              <a:avLst>
                <a:gd name="adj1" fmla="val 84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5E104BB-1DF3-4D96-A13C-C1E459179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6756"/>
              </p:ext>
            </p:extLst>
          </p:nvPr>
        </p:nvGraphicFramePr>
        <p:xfrm>
          <a:off x="1516539" y="1564245"/>
          <a:ext cx="8105770" cy="42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57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81057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704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7041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195A52F-5B7B-4D69-B663-15D3880C9BAF}"/>
              </a:ext>
            </a:extLst>
          </p:cNvPr>
          <p:cNvSpPr/>
          <p:nvPr/>
        </p:nvSpPr>
        <p:spPr>
          <a:xfrm>
            <a:off x="1749876" y="1268828"/>
            <a:ext cx="330200" cy="5000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31A2D46-5CC9-41BA-B1D0-CDD7659CCA40}"/>
              </a:ext>
            </a:extLst>
          </p:cNvPr>
          <p:cNvGrpSpPr/>
          <p:nvPr/>
        </p:nvGrpSpPr>
        <p:grpSpPr>
          <a:xfrm>
            <a:off x="5664200" y="366627"/>
            <a:ext cx="4021609" cy="2809395"/>
            <a:chOff x="5664200" y="366627"/>
            <a:chExt cx="4021609" cy="280939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C1117E-31A0-4AA1-957E-CE1101994E33}"/>
                </a:ext>
              </a:extLst>
            </p:cNvPr>
            <p:cNvSpPr/>
            <p:nvPr/>
          </p:nvSpPr>
          <p:spPr>
            <a:xfrm>
              <a:off x="5664200" y="657893"/>
              <a:ext cx="2518129" cy="251812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687253-7053-46C4-A28D-0586D215D7BB}"/>
                </a:ext>
              </a:extLst>
            </p:cNvPr>
            <p:cNvSpPr txBox="1"/>
            <p:nvPr/>
          </p:nvSpPr>
          <p:spPr>
            <a:xfrm>
              <a:off x="6239561" y="366627"/>
              <a:ext cx="1367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(1,5)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인접 좌표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6F71D0-FBDE-4ED6-B304-2286DA5B57C6}"/>
                </a:ext>
              </a:extLst>
            </p:cNvPr>
            <p:cNvSpPr/>
            <p:nvPr/>
          </p:nvSpPr>
          <p:spPr>
            <a:xfrm>
              <a:off x="7167680" y="657893"/>
              <a:ext cx="2518129" cy="25181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578647-61EC-47DA-A866-7806612E2C13}"/>
                </a:ext>
              </a:extLst>
            </p:cNvPr>
            <p:cNvSpPr txBox="1"/>
            <p:nvPr/>
          </p:nvSpPr>
          <p:spPr>
            <a:xfrm>
              <a:off x="7743041" y="473227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방문한 좌표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238D6D4-37A4-4BEA-90CA-D37AEA5C2EF6}"/>
                </a:ext>
              </a:extLst>
            </p:cNvPr>
            <p:cNvSpPr/>
            <p:nvPr/>
          </p:nvSpPr>
          <p:spPr>
            <a:xfrm>
              <a:off x="7167680" y="878422"/>
              <a:ext cx="1014650" cy="2016607"/>
            </a:xfrm>
            <a:custGeom>
              <a:avLst/>
              <a:gdLst>
                <a:gd name="connsiteX0" fmla="*/ 507325 w 1014650"/>
                <a:gd name="connsiteY0" fmla="*/ 0 h 2016607"/>
                <a:gd name="connsiteX1" fmla="*/ 556467 w 1014650"/>
                <a:gd name="connsiteY1" fmla="*/ 36748 h 2016607"/>
                <a:gd name="connsiteX2" fmla="*/ 1014650 w 1014650"/>
                <a:gd name="connsiteY2" fmla="*/ 1008303 h 2016607"/>
                <a:gd name="connsiteX3" fmla="*/ 556467 w 1014650"/>
                <a:gd name="connsiteY3" fmla="*/ 1979859 h 2016607"/>
                <a:gd name="connsiteX4" fmla="*/ 507325 w 1014650"/>
                <a:gd name="connsiteY4" fmla="*/ 2016607 h 2016607"/>
                <a:gd name="connsiteX5" fmla="*/ 458183 w 1014650"/>
                <a:gd name="connsiteY5" fmla="*/ 1979859 h 2016607"/>
                <a:gd name="connsiteX6" fmla="*/ 0 w 1014650"/>
                <a:gd name="connsiteY6" fmla="*/ 1008303 h 2016607"/>
                <a:gd name="connsiteX7" fmla="*/ 458183 w 1014650"/>
                <a:gd name="connsiteY7" fmla="*/ 36748 h 201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650" h="2016607">
                  <a:moveTo>
                    <a:pt x="507325" y="0"/>
                  </a:moveTo>
                  <a:lnTo>
                    <a:pt x="556467" y="36748"/>
                  </a:lnTo>
                  <a:cubicBezTo>
                    <a:pt x="836291" y="267679"/>
                    <a:pt x="1014650" y="617162"/>
                    <a:pt x="1014650" y="1008303"/>
                  </a:cubicBezTo>
                  <a:cubicBezTo>
                    <a:pt x="1014650" y="1399444"/>
                    <a:pt x="836291" y="1748928"/>
                    <a:pt x="556467" y="1979859"/>
                  </a:cubicBezTo>
                  <a:lnTo>
                    <a:pt x="507325" y="2016607"/>
                  </a:lnTo>
                  <a:lnTo>
                    <a:pt x="458183" y="1979859"/>
                  </a:lnTo>
                  <a:cubicBezTo>
                    <a:pt x="178359" y="1748928"/>
                    <a:pt x="0" y="1399444"/>
                    <a:pt x="0" y="1008303"/>
                  </a:cubicBezTo>
                  <a:cubicBezTo>
                    <a:pt x="0" y="617162"/>
                    <a:pt x="178359" y="267679"/>
                    <a:pt x="458183" y="367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C736DD-625D-4BBD-BA79-CC7D94AE0099}"/>
                </a:ext>
              </a:extLst>
            </p:cNvPr>
            <p:cNvSpPr txBox="1"/>
            <p:nvPr/>
          </p:nvSpPr>
          <p:spPr>
            <a:xfrm>
              <a:off x="6089204" y="1670257"/>
              <a:ext cx="986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(1,4)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2200BF-93A6-4626-A5FE-D180027478D6}"/>
                </a:ext>
              </a:extLst>
            </p:cNvPr>
            <p:cNvSpPr txBox="1"/>
            <p:nvPr/>
          </p:nvSpPr>
          <p:spPr>
            <a:xfrm>
              <a:off x="7351416" y="1716423"/>
              <a:ext cx="64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(0,5)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1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3740D7-C96B-4AE7-BA90-A819ADF2A5D7}"/>
              </a:ext>
            </a:extLst>
          </p:cNvPr>
          <p:cNvGrpSpPr/>
          <p:nvPr/>
        </p:nvGrpSpPr>
        <p:grpSpPr>
          <a:xfrm>
            <a:off x="413769" y="366627"/>
            <a:ext cx="1453131" cy="369332"/>
            <a:chOff x="-1367406" y="3368159"/>
            <a:chExt cx="1453131" cy="36933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B73688-5DBA-4066-AF05-8AB2999A8553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3D823B-2AD7-4930-BADB-3ABD2BAAE42C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해석</a:t>
              </a:r>
            </a:p>
          </p:txBody>
        </p:sp>
      </p:grp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84BBC41-757B-4A4B-8101-264AC2B6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72682"/>
              </p:ext>
            </p:extLst>
          </p:nvPr>
        </p:nvGraphicFramePr>
        <p:xfrm>
          <a:off x="3070226" y="1757123"/>
          <a:ext cx="6254750" cy="3185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DD3AAA62-08C4-4196-9FFC-34F7CEDA26D6}"/>
              </a:ext>
            </a:extLst>
          </p:cNvPr>
          <p:cNvSpPr/>
          <p:nvPr/>
        </p:nvSpPr>
        <p:spPr>
          <a:xfrm>
            <a:off x="2613026" y="1851025"/>
            <a:ext cx="295275" cy="3091684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857E1-F387-4073-92C4-8079C4B42FAC}"/>
              </a:ext>
            </a:extLst>
          </p:cNvPr>
          <p:cNvSpPr txBox="1"/>
          <p:nvPr/>
        </p:nvSpPr>
        <p:spPr>
          <a:xfrm>
            <a:off x="1555183" y="3115707"/>
            <a:ext cx="9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(6)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2A22A0DE-28BC-40D4-A39B-E6D53D871537}"/>
              </a:ext>
            </a:extLst>
          </p:cNvPr>
          <p:cNvSpPr/>
          <p:nvPr/>
        </p:nvSpPr>
        <p:spPr>
          <a:xfrm rot="16200000">
            <a:off x="6067809" y="2073896"/>
            <a:ext cx="295275" cy="6219060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D95B8-E2B2-4D61-9BC6-2D007BAC3C26}"/>
              </a:ext>
            </a:extLst>
          </p:cNvPr>
          <p:cNvSpPr txBox="1"/>
          <p:nvPr/>
        </p:nvSpPr>
        <p:spPr>
          <a:xfrm>
            <a:off x="5698048" y="5424143"/>
            <a:ext cx="104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29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10203431" cy="369332"/>
            <a:chOff x="-1367406" y="3368159"/>
            <a:chExt cx="8107929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2" y="3368159"/>
              <a:ext cx="802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BFS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코드</a:t>
              </a:r>
              <a:endPara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63500" y="1262840"/>
            <a:ext cx="12065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)………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-BFS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altLang="ko-KR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ko-KR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ko-KR" alt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꺼낸노드</a:t>
            </a:r>
            <a:r>
              <a:rPr lang="en-US" altLang="ko-KR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(n)</a:t>
            </a:r>
            <a:r>
              <a:rPr lang="ko-KR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가 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좌표에 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방문한 좌표가 아니면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(n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 인접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방문한 좌표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 차집합을 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queue.popleft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visited.add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queue +=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adjacent_data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- visited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하나의 연결된 그래프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인접해있는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구역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 방문한 좌표에 추가되면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지렁이 수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+ 1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earth_worm_count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732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17EE57F-798F-4B42-BC70-F3FE3DE48D55}"/>
              </a:ext>
            </a:extLst>
          </p:cNvPr>
          <p:cNvSpPr txBox="1"/>
          <p:nvPr/>
        </p:nvSpPr>
        <p:spPr>
          <a:xfrm>
            <a:off x="5412297" y="32409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88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3740D7-C96B-4AE7-BA90-A819ADF2A5D7}"/>
              </a:ext>
            </a:extLst>
          </p:cNvPr>
          <p:cNvGrpSpPr/>
          <p:nvPr/>
        </p:nvGrpSpPr>
        <p:grpSpPr>
          <a:xfrm>
            <a:off x="413769" y="366627"/>
            <a:ext cx="1453131" cy="369332"/>
            <a:chOff x="-1367406" y="3368159"/>
            <a:chExt cx="1453131" cy="36933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B73688-5DBA-4066-AF05-8AB2999A8553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3D823B-2AD7-4930-BADB-3ABD2BAAE42C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좌표</a:t>
              </a:r>
            </a:p>
          </p:txBody>
        </p:sp>
      </p:grp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84BBC41-757B-4A4B-8101-264AC2B6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43096"/>
              </p:ext>
            </p:extLst>
          </p:nvPr>
        </p:nvGraphicFramePr>
        <p:xfrm>
          <a:off x="3070226" y="1757123"/>
          <a:ext cx="6254750" cy="3185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DD3AAA62-08C4-4196-9FFC-34F7CEDA26D6}"/>
              </a:ext>
            </a:extLst>
          </p:cNvPr>
          <p:cNvSpPr/>
          <p:nvPr/>
        </p:nvSpPr>
        <p:spPr>
          <a:xfrm>
            <a:off x="2613026" y="1851025"/>
            <a:ext cx="295275" cy="3091684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857E1-F387-4073-92C4-8079C4B42FAC}"/>
              </a:ext>
            </a:extLst>
          </p:cNvPr>
          <p:cNvSpPr txBox="1"/>
          <p:nvPr/>
        </p:nvSpPr>
        <p:spPr>
          <a:xfrm>
            <a:off x="1555183" y="3115707"/>
            <a:ext cx="9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(6)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2A22A0DE-28BC-40D4-A39B-E6D53D871537}"/>
              </a:ext>
            </a:extLst>
          </p:cNvPr>
          <p:cNvSpPr/>
          <p:nvPr/>
        </p:nvSpPr>
        <p:spPr>
          <a:xfrm rot="16200000">
            <a:off x="6067809" y="2073896"/>
            <a:ext cx="295275" cy="6219060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D95B8-E2B2-4D61-9BC6-2D007BAC3C26}"/>
              </a:ext>
            </a:extLst>
          </p:cNvPr>
          <p:cNvSpPr txBox="1"/>
          <p:nvPr/>
        </p:nvSpPr>
        <p:spPr>
          <a:xfrm>
            <a:off x="5698048" y="5424143"/>
            <a:ext cx="104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7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DBD43-A770-4AE8-8A63-BF262CB6B820}"/>
              </a:ext>
            </a:extLst>
          </p:cNvPr>
          <p:cNvGrpSpPr/>
          <p:nvPr/>
        </p:nvGrpSpPr>
        <p:grpSpPr>
          <a:xfrm>
            <a:off x="413769" y="366627"/>
            <a:ext cx="1453131" cy="369332"/>
            <a:chOff x="-1367406" y="3368159"/>
            <a:chExt cx="1453131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384ADDF-F032-4B3A-9FD0-9F7010AC6742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727E6-CDAA-458B-9298-CA16A0A46AA2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입력값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264340-ADE3-4E54-B023-60901D21DD73}"/>
              </a:ext>
            </a:extLst>
          </p:cNvPr>
          <p:cNvSpPr txBox="1"/>
          <p:nvPr/>
        </p:nvSpPr>
        <p:spPr>
          <a:xfrm>
            <a:off x="3781934" y="1407715"/>
            <a:ext cx="4628132" cy="45243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10 6 </a:t>
            </a:r>
            <a:r>
              <a:rPr lang="en-US" altLang="ko-KR" dirty="0">
                <a:solidFill>
                  <a:schemeClr val="accent6"/>
                </a:solidFill>
              </a:rPr>
              <a:t>14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0 5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1 4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1 5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4 0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4 2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4 3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7 0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8 0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8 1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9 0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9 1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2EDC5-92E6-47B7-AC70-2C8856C58395}"/>
              </a:ext>
            </a:extLst>
          </p:cNvPr>
          <p:cNvSpPr txBox="1"/>
          <p:nvPr/>
        </p:nvSpPr>
        <p:spPr>
          <a:xfrm>
            <a:off x="-959928" y="2751951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30395-065F-48A6-B6DE-56652D6B4E8B}"/>
              </a:ext>
            </a:extLst>
          </p:cNvPr>
          <p:cNvSpPr txBox="1"/>
          <p:nvPr/>
        </p:nvSpPr>
        <p:spPr>
          <a:xfrm>
            <a:off x="4114798" y="1414098"/>
            <a:ext cx="233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케이스 횟수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F7FA2ED6-DA46-4D5D-B957-13E796C5811A}"/>
              </a:ext>
            </a:extLst>
          </p:cNvPr>
          <p:cNvSpPr/>
          <p:nvPr/>
        </p:nvSpPr>
        <p:spPr>
          <a:xfrm>
            <a:off x="3769235" y="1395014"/>
            <a:ext cx="332865" cy="37441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8B6C6E7-6619-496C-942C-28D5C8F90D4F}"/>
              </a:ext>
            </a:extLst>
          </p:cNvPr>
          <p:cNvSpPr/>
          <p:nvPr/>
        </p:nvSpPr>
        <p:spPr>
          <a:xfrm>
            <a:off x="3781934" y="1711612"/>
            <a:ext cx="1018666" cy="317213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B73A4-18E0-42C0-9734-753D59AA0CFA}"/>
              </a:ext>
            </a:extLst>
          </p:cNvPr>
          <p:cNvSpPr txBox="1"/>
          <p:nvPr/>
        </p:nvSpPr>
        <p:spPr>
          <a:xfrm>
            <a:off x="4800600" y="1685552"/>
            <a:ext cx="33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  HEIGHT  </a:t>
            </a:r>
            <a:r>
              <a:rPr lang="ko-KR" altLang="en-US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심어진배추수</a:t>
            </a:r>
            <a:endParaRPr lang="ko-KR" altLang="en-US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A0CF6851-0C41-4D08-9EEB-8BBE160A4CF9}"/>
              </a:ext>
            </a:extLst>
          </p:cNvPr>
          <p:cNvSpPr/>
          <p:nvPr/>
        </p:nvSpPr>
        <p:spPr>
          <a:xfrm>
            <a:off x="3460181" y="2054884"/>
            <a:ext cx="233362" cy="3749016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6DBFE-328D-40B4-AE97-53052AF83713}"/>
              </a:ext>
            </a:extLst>
          </p:cNvPr>
          <p:cNvSpPr txBox="1"/>
          <p:nvPr/>
        </p:nvSpPr>
        <p:spPr>
          <a:xfrm>
            <a:off x="1758696" y="3414325"/>
            <a:ext cx="16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배추의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</a:t>
            </a:r>
          </a:p>
        </p:txBody>
      </p:sp>
    </p:spTree>
    <p:extLst>
      <p:ext uri="{BB962C8B-B14F-4D97-AF65-F5344CB8AC3E}">
        <p14:creationId xmlns:p14="http://schemas.microsoft.com/office/powerpoint/2010/main" val="35680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3740D7-C96B-4AE7-BA90-A819ADF2A5D7}"/>
              </a:ext>
            </a:extLst>
          </p:cNvPr>
          <p:cNvGrpSpPr/>
          <p:nvPr/>
        </p:nvGrpSpPr>
        <p:grpSpPr>
          <a:xfrm>
            <a:off x="413769" y="366627"/>
            <a:ext cx="1453131" cy="369332"/>
            <a:chOff x="-1367406" y="3368159"/>
            <a:chExt cx="1453131" cy="36933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B73688-5DBA-4066-AF05-8AB2999A8553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3D823B-2AD7-4930-BADB-3ABD2BAAE42C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좌표</a:t>
              </a:r>
            </a:p>
          </p:txBody>
        </p:sp>
      </p:grp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84BBC41-757B-4A4B-8101-264AC2B6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0628"/>
              </p:ext>
            </p:extLst>
          </p:nvPr>
        </p:nvGraphicFramePr>
        <p:xfrm>
          <a:off x="3070226" y="1757123"/>
          <a:ext cx="6254750" cy="3185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(7,3)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(9,0)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DD3AAA62-08C4-4196-9FFC-34F7CEDA26D6}"/>
              </a:ext>
            </a:extLst>
          </p:cNvPr>
          <p:cNvSpPr/>
          <p:nvPr/>
        </p:nvSpPr>
        <p:spPr>
          <a:xfrm>
            <a:off x="2613026" y="1851025"/>
            <a:ext cx="295275" cy="3091684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857E1-F387-4073-92C4-8079C4B42FAC}"/>
              </a:ext>
            </a:extLst>
          </p:cNvPr>
          <p:cNvSpPr txBox="1"/>
          <p:nvPr/>
        </p:nvSpPr>
        <p:spPr>
          <a:xfrm>
            <a:off x="1555183" y="3115707"/>
            <a:ext cx="9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(6)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2A22A0DE-28BC-40D4-A39B-E6D53D871537}"/>
              </a:ext>
            </a:extLst>
          </p:cNvPr>
          <p:cNvSpPr/>
          <p:nvPr/>
        </p:nvSpPr>
        <p:spPr>
          <a:xfrm rot="16200000">
            <a:off x="6067809" y="2073896"/>
            <a:ext cx="295275" cy="6219060"/>
          </a:xfrm>
          <a:prstGeom prst="leftBracket">
            <a:avLst>
              <a:gd name="adj" fmla="val 5235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D95B8-E2B2-4D61-9BC6-2D007BAC3C26}"/>
              </a:ext>
            </a:extLst>
          </p:cNvPr>
          <p:cNvSpPr txBox="1"/>
          <p:nvPr/>
        </p:nvSpPr>
        <p:spPr>
          <a:xfrm>
            <a:off x="5698048" y="5424143"/>
            <a:ext cx="104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43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0D7B35-2012-4597-A877-5AED2F8A1D51}"/>
              </a:ext>
            </a:extLst>
          </p:cNvPr>
          <p:cNvGrpSpPr/>
          <p:nvPr/>
        </p:nvGrpSpPr>
        <p:grpSpPr>
          <a:xfrm>
            <a:off x="413769" y="366627"/>
            <a:ext cx="1453131" cy="369332"/>
            <a:chOff x="-1367406" y="3368159"/>
            <a:chExt cx="1453131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740D6D-5053-49F1-8915-E5C5A08D39C1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704786-48E6-484F-9B1E-7E28A69C8BE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결과값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57E2DA-DDA7-452A-AF22-8859AAD3AE49}"/>
              </a:ext>
            </a:extLst>
          </p:cNvPr>
          <p:cNvSpPr txBox="1"/>
          <p:nvPr/>
        </p:nvSpPr>
        <p:spPr>
          <a:xfrm>
            <a:off x="2241550" y="3275826"/>
            <a:ext cx="7708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구해야 하는 값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(Output):  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지렁이의 수</a:t>
            </a:r>
          </a:p>
        </p:txBody>
      </p:sp>
    </p:spTree>
    <p:extLst>
      <p:ext uri="{BB962C8B-B14F-4D97-AF65-F5344CB8AC3E}">
        <p14:creationId xmlns:p14="http://schemas.microsoft.com/office/powerpoint/2010/main" val="245027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098957-610D-435B-BA52-7E4F9E95A647}"/>
              </a:ext>
            </a:extLst>
          </p:cNvPr>
          <p:cNvGrpSpPr/>
          <p:nvPr/>
        </p:nvGrpSpPr>
        <p:grpSpPr>
          <a:xfrm>
            <a:off x="413769" y="366627"/>
            <a:ext cx="1453131" cy="369332"/>
            <a:chOff x="-1367406" y="3368159"/>
            <a:chExt cx="1453131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942A61B-9D03-4A58-8FD4-5EF1B6643AA3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C5A5A7-52AE-4CCC-828B-2D5EAB1A2D8B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사고 과정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0D6CC1-0344-4AFF-A07B-A08622E1FE5C}"/>
              </a:ext>
            </a:extLst>
          </p:cNvPr>
          <p:cNvSpPr txBox="1"/>
          <p:nvPr/>
        </p:nvSpPr>
        <p:spPr>
          <a:xfrm>
            <a:off x="731269" y="2039977"/>
            <a:ext cx="266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써야하는 문제임을 이미 알고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어디에 적용하지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7AFF8C-88B9-4C67-9E97-0AEF21A92ED5}"/>
              </a:ext>
            </a:extLst>
          </p:cNvPr>
          <p:cNvCxnSpPr/>
          <p:nvPr/>
        </p:nvCxnSpPr>
        <p:spPr>
          <a:xfrm>
            <a:off x="3530600" y="2527044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30563-5F85-40D0-9E4D-B413A3103FAA}"/>
              </a:ext>
            </a:extLst>
          </p:cNvPr>
          <p:cNvSpPr txBox="1"/>
          <p:nvPr/>
        </p:nvSpPr>
        <p:spPr>
          <a:xfrm>
            <a:off x="4027996" y="1901479"/>
            <a:ext cx="2868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인접한 각각의 구역을 그래프로 생각하고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 해당 그래프를 탐색하면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지렁이수</a:t>
            </a:r>
            <a:r>
              <a:rPr lang="ko-KR" altLang="en-US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+= 1</a:t>
            </a:r>
            <a:endParaRPr lang="ko-KR" altLang="en-US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079A40-6865-4F2B-89CB-A5C2418287F1}"/>
              </a:ext>
            </a:extLst>
          </p:cNvPr>
          <p:cNvCxnSpPr/>
          <p:nvPr/>
        </p:nvCxnSpPr>
        <p:spPr>
          <a:xfrm>
            <a:off x="7032624" y="2527044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662E6E-7107-40BD-BEA6-9305E9F97F82}"/>
              </a:ext>
            </a:extLst>
          </p:cNvPr>
          <p:cNvSpPr txBox="1"/>
          <p:nvPr/>
        </p:nvSpPr>
        <p:spPr>
          <a:xfrm>
            <a:off x="7530020" y="2036712"/>
            <a:ext cx="312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구역에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하려면 모든 배추가 있는 모든 땅에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지나간 땅이면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pass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C4CDEDDC-BF6E-43FD-87C8-D8A3FB5C1FC8}"/>
              </a:ext>
            </a:extLst>
          </p:cNvPr>
          <p:cNvSpPr/>
          <p:nvPr/>
        </p:nvSpPr>
        <p:spPr>
          <a:xfrm>
            <a:off x="3964496" y="1479809"/>
            <a:ext cx="6881304" cy="2050531"/>
          </a:xfrm>
          <a:prstGeom prst="frame">
            <a:avLst>
              <a:gd name="adj1" fmla="val 3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C6F75-6F24-43EB-A81A-41AAF1CEBA97}"/>
              </a:ext>
            </a:extLst>
          </p:cNvPr>
          <p:cNvSpPr txBox="1"/>
          <p:nvPr/>
        </p:nvSpPr>
        <p:spPr>
          <a:xfrm>
            <a:off x="7405148" y="3662655"/>
            <a:ext cx="4391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배추가 있는 땅에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하려면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배추가 있는 땅의 인접좌표 정보가 있어야 함</a:t>
            </a:r>
            <a:endParaRPr lang="en-US" altLang="ko-KR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ex)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adjacent_data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	(0,5) :  set([(1,5)]),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(1,4) :  set([(1,5)]),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(1,5) :  set([(0,5), (1,4)]),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	…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1C8F0A2A-9331-4AD5-A222-EBDD8B973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20800"/>
              </p:ext>
            </p:extLst>
          </p:nvPr>
        </p:nvGraphicFramePr>
        <p:xfrm>
          <a:off x="1355729" y="3737491"/>
          <a:ext cx="5540370" cy="2821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037">
                  <a:extLst>
                    <a:ext uri="{9D8B030D-6E8A-4147-A177-3AD203B41FA5}">
                      <a16:colId xmlns:a16="http://schemas.microsoft.com/office/drawing/2014/main" val="25273479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421225092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335493538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317828816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4453061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408680568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47966558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6630891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121861847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1600304975"/>
                    </a:ext>
                  </a:extLst>
                </a:gridCol>
              </a:tblGrid>
              <a:tr h="470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(0,5)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(1,5)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46108"/>
                  </a:ext>
                </a:extLst>
              </a:tr>
              <a:tr h="4702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(1,4)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81337"/>
                  </a:ext>
                </a:extLst>
              </a:tr>
              <a:tr h="4702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(4,3)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87889"/>
                  </a:ext>
                </a:extLst>
              </a:tr>
              <a:tr h="4702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(4,2)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4263"/>
                  </a:ext>
                </a:extLst>
              </a:tr>
              <a:tr h="4702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(2,1)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(3,1)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(7,1)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(7,2)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(7,3)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66768"/>
                  </a:ext>
                </a:extLst>
              </a:tr>
              <a:tr h="47029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(4,0)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(7,0)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(8,0)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(9,0)</a:t>
                      </a:r>
                      <a:endParaRPr lang="ko-KR" altLang="en-US" sz="1600" dirty="0"/>
                    </a:p>
                  </a:txBody>
                  <a:tcPr marL="80996" marR="80996" marT="40498" marB="40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574139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371988-3687-4447-97A2-BD3A16A5FCC5}"/>
              </a:ext>
            </a:extLst>
          </p:cNvPr>
          <p:cNvGrpSpPr/>
          <p:nvPr/>
        </p:nvGrpSpPr>
        <p:grpSpPr>
          <a:xfrm>
            <a:off x="1157797" y="3133210"/>
            <a:ext cx="5792889" cy="3472884"/>
            <a:chOff x="1157797" y="3133210"/>
            <a:chExt cx="5792889" cy="3472884"/>
          </a:xfrm>
        </p:grpSpPr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304C7DAD-0762-48F5-9FBF-698517D2F297}"/>
                </a:ext>
              </a:extLst>
            </p:cNvPr>
            <p:cNvSpPr/>
            <p:nvPr/>
          </p:nvSpPr>
          <p:spPr>
            <a:xfrm>
              <a:off x="5199711" y="5585495"/>
              <a:ext cx="1750975" cy="1020599"/>
            </a:xfrm>
            <a:prstGeom prst="frame">
              <a:avLst>
                <a:gd name="adj1" fmla="val 521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0A5F3A13-9E44-4849-9BAD-7FD0E8E71E2E}"/>
                </a:ext>
              </a:extLst>
            </p:cNvPr>
            <p:cNvSpPr/>
            <p:nvPr/>
          </p:nvSpPr>
          <p:spPr>
            <a:xfrm>
              <a:off x="1157797" y="3540124"/>
              <a:ext cx="1547303" cy="1362075"/>
            </a:xfrm>
            <a:prstGeom prst="frame">
              <a:avLst>
                <a:gd name="adj1" fmla="val 31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AA6FF2-116D-4861-9EF4-6AC3FC90D180}"/>
                </a:ext>
              </a:extLst>
            </p:cNvPr>
            <p:cNvSpPr txBox="1"/>
            <p:nvPr/>
          </p:nvSpPr>
          <p:spPr>
            <a:xfrm>
              <a:off x="1247745" y="3133210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구역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3F2E5F0A-0A38-452E-B776-E652BDAF1D82}"/>
                </a:ext>
              </a:extLst>
            </p:cNvPr>
            <p:cNvSpPr/>
            <p:nvPr/>
          </p:nvSpPr>
          <p:spPr>
            <a:xfrm>
              <a:off x="3394075" y="4584699"/>
              <a:ext cx="898526" cy="1081899"/>
            </a:xfrm>
            <a:prstGeom prst="frame">
              <a:avLst>
                <a:gd name="adj1" fmla="val 458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4A3EB4-5646-4824-9376-9F74CA4325D9}"/>
                </a:ext>
              </a:extLst>
            </p:cNvPr>
            <p:cNvSpPr txBox="1"/>
            <p:nvPr/>
          </p:nvSpPr>
          <p:spPr>
            <a:xfrm>
              <a:off x="3214149" y="4191214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구역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B072FC65-8D9D-40B8-828A-2A4978F84A74}"/>
                </a:ext>
              </a:extLst>
            </p:cNvPr>
            <p:cNvSpPr/>
            <p:nvPr/>
          </p:nvSpPr>
          <p:spPr>
            <a:xfrm>
              <a:off x="3505800" y="6086336"/>
              <a:ext cx="675076" cy="476117"/>
            </a:xfrm>
            <a:prstGeom prst="frame">
              <a:avLst>
                <a:gd name="adj1" fmla="val 894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70D880-7E57-43F3-B918-AB53AA3366AB}"/>
                </a:ext>
              </a:extLst>
            </p:cNvPr>
            <p:cNvSpPr txBox="1"/>
            <p:nvPr/>
          </p:nvSpPr>
          <p:spPr>
            <a:xfrm>
              <a:off x="3214149" y="5717004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구역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61EFBF64-BCFB-4A43-8589-5C6F14E4BCF7}"/>
                </a:ext>
              </a:extLst>
            </p:cNvPr>
            <p:cNvSpPr/>
            <p:nvPr/>
          </p:nvSpPr>
          <p:spPr>
            <a:xfrm>
              <a:off x="2407873" y="5625955"/>
              <a:ext cx="1195939" cy="476117"/>
            </a:xfrm>
            <a:prstGeom prst="frame">
              <a:avLst>
                <a:gd name="adj1" fmla="val 894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EED76E-ADB2-456A-93EA-3CC1EFC11335}"/>
                </a:ext>
              </a:extLst>
            </p:cNvPr>
            <p:cNvSpPr txBox="1"/>
            <p:nvPr/>
          </p:nvSpPr>
          <p:spPr>
            <a:xfrm>
              <a:off x="2325853" y="5231223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구역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27A156-4B03-4BD0-848A-8E07FD4786C8}"/>
                </a:ext>
              </a:extLst>
            </p:cNvPr>
            <p:cNvSpPr txBox="1"/>
            <p:nvPr/>
          </p:nvSpPr>
          <p:spPr>
            <a:xfrm>
              <a:off x="5446009" y="5193525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구역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2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4907531" cy="369332"/>
            <a:chOff x="-1367406" y="3368159"/>
            <a:chExt cx="4907531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1" y="3368159"/>
              <a:ext cx="482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테스트 케이스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 </a:t>
              </a:r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입력받기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876321" y="3244334"/>
            <a:ext cx="1043935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TEST_CASE_COUNT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(sys.stdin.readline())   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테스트 케이스 횟수</a:t>
            </a:r>
            <a:endParaRPr lang="ko-KR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49E6-91DA-494F-9404-F66D86E90962}"/>
              </a:ext>
            </a:extLst>
          </p:cNvPr>
          <p:cNvSpPr txBox="1"/>
          <p:nvPr/>
        </p:nvSpPr>
        <p:spPr>
          <a:xfrm>
            <a:off x="-1367406" y="75500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05EDB-5FF5-47B7-A4ED-B28E49EAC993}"/>
              </a:ext>
            </a:extLst>
          </p:cNvPr>
          <p:cNvSpPr txBox="1"/>
          <p:nvPr/>
        </p:nvSpPr>
        <p:spPr>
          <a:xfrm>
            <a:off x="-1367406" y="1149508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37FC-3785-46B1-91FA-30862DF3B375}"/>
              </a:ext>
            </a:extLst>
          </p:cNvPr>
          <p:cNvSpPr txBox="1"/>
          <p:nvPr/>
        </p:nvSpPr>
        <p:spPr>
          <a:xfrm>
            <a:off x="-1367406" y="154400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FC8DAA3-47AE-48B3-9827-6E0F32EF10E9}"/>
              </a:ext>
            </a:extLst>
          </p:cNvPr>
          <p:cNvSpPr/>
          <p:nvPr/>
        </p:nvSpPr>
        <p:spPr>
          <a:xfrm>
            <a:off x="-1367406" y="2028825"/>
            <a:ext cx="1281681" cy="4762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AB3D2-AA3F-430B-9B55-8CCA029090A2}"/>
              </a:ext>
            </a:extLst>
          </p:cNvPr>
          <p:cNvSpPr txBox="1"/>
          <p:nvPr/>
        </p:nvSpPr>
        <p:spPr>
          <a:xfrm>
            <a:off x="-1045653" y="2809875"/>
            <a:ext cx="7239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5914E5-078C-47F5-8E4C-A03FCF56CDAD}"/>
              </a:ext>
            </a:extLst>
          </p:cNvPr>
          <p:cNvGrpSpPr/>
          <p:nvPr/>
        </p:nvGrpSpPr>
        <p:grpSpPr>
          <a:xfrm>
            <a:off x="-1367406" y="3368159"/>
            <a:ext cx="1453131" cy="369332"/>
            <a:chOff x="-1367406" y="3368159"/>
            <a:chExt cx="1453131" cy="36933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1E4256-F51F-467B-BED0-0125D8B34D99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1F566B-72ED-4610-93C0-439CA663059F}"/>
                </a:ext>
              </a:extLst>
            </p:cNvPr>
            <p:cNvSpPr txBox="1"/>
            <p:nvPr/>
          </p:nvSpPr>
          <p:spPr>
            <a:xfrm>
              <a:off x="-1281681" y="3368159"/>
              <a:ext cx="13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05AA4-11DA-477B-A591-D2F473BBD28B}"/>
              </a:ext>
            </a:extLst>
          </p:cNvPr>
          <p:cNvGrpSpPr/>
          <p:nvPr/>
        </p:nvGrpSpPr>
        <p:grpSpPr>
          <a:xfrm>
            <a:off x="413769" y="366627"/>
            <a:ext cx="4907531" cy="369332"/>
            <a:chOff x="-1367406" y="3368159"/>
            <a:chExt cx="4907531" cy="36933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5241D-7761-4A7A-8D3B-3842C36E0F6D}"/>
                </a:ext>
              </a:extLst>
            </p:cNvPr>
            <p:cNvCxnSpPr/>
            <p:nvPr/>
          </p:nvCxnSpPr>
          <p:spPr>
            <a:xfrm>
              <a:off x="-1367406" y="3429000"/>
              <a:ext cx="0" cy="247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9D719-6C46-4DCC-A417-5429D0C7C922}"/>
                </a:ext>
              </a:extLst>
            </p:cNvPr>
            <p:cNvSpPr txBox="1"/>
            <p:nvPr/>
          </p:nvSpPr>
          <p:spPr>
            <a:xfrm>
              <a:off x="-1281681" y="3368159"/>
              <a:ext cx="482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코드 해석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–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가로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세로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배추개수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 </a:t>
              </a:r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입력받기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E30AF-D033-44A5-8343-AA6EA34061DA}"/>
              </a:ext>
            </a:extLst>
          </p:cNvPr>
          <p:cNvSpPr txBox="1"/>
          <p:nvPr/>
        </p:nvSpPr>
        <p:spPr>
          <a:xfrm>
            <a:off x="413769" y="2413338"/>
            <a:ext cx="1131568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(TEST_CASE_COUNT):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테스트 케이스 횟수 만큼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 반복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""“</a:t>
            </a:r>
          </a:p>
          <a:p>
            <a:endParaRPr lang="en-US" altLang="ko-K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배추밭의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세로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심어진 배추의 개수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WIDTH, HEIGHT, CABBAGE_COUNT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sys.stdin.readline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().strip().split()))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3603</Words>
  <Application>Microsoft Office PowerPoint</Application>
  <PresentationFormat>와이드스크린</PresentationFormat>
  <Paragraphs>527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</vt:lpstr>
      <vt:lpstr>나눔스퀘어 Bold</vt:lpstr>
      <vt:lpstr>나눔스퀘어 ExtraBold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김은채</dc:creator>
  <cp:lastModifiedBy>김은채</cp:lastModifiedBy>
  <cp:revision>31</cp:revision>
  <dcterms:created xsi:type="dcterms:W3CDTF">2021-09-25T09:43:48Z</dcterms:created>
  <dcterms:modified xsi:type="dcterms:W3CDTF">2021-09-25T12:21:56Z</dcterms:modified>
</cp:coreProperties>
</file>