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3"/>
  </p:sldMasterIdLst>
  <p:notesMasterIdLst>
    <p:notesMasterId r:id="rId16"/>
  </p:notesMasterIdLst>
  <p:sldIdLst>
    <p:sldId id="257" r:id="rId4"/>
    <p:sldId id="279" r:id="rId5"/>
    <p:sldId id="264" r:id="rId6"/>
    <p:sldId id="280" r:id="rId7"/>
    <p:sldId id="281" r:id="rId8"/>
    <p:sldId id="282" r:id="rId9"/>
    <p:sldId id="283" r:id="rId10"/>
    <p:sldId id="284" r:id="rId11"/>
    <p:sldId id="318" r:id="rId12"/>
    <p:sldId id="319" r:id="rId13"/>
    <p:sldId id="320" r:id="rId14"/>
    <p:sldId id="317" r:id="rId15"/>
  </p:sldIdLst>
  <p:sldSz cx="12192000" cy="6858000"/>
  <p:notesSz cx="6858000" cy="9144000"/>
  <p:embeddedFontLst>
    <p:embeddedFont>
      <p:font typeface="나눔스퀘어" pitchFamily="50" charset="-127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나눔스퀘어 Bold" pitchFamily="50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재혁(***6***077)" initials="최" lastIdx="1" clrIdx="0">
    <p:extLst>
      <p:ext uri="{19B8F6BF-5375-455C-9EA6-DF929625EA0E}">
        <p15:presenceInfo xmlns:p15="http://schemas.microsoft.com/office/powerpoint/2012/main" xmlns="" userId="S::enlqn1010@kau.kr::63e171af-4bf9-4ad5-a65b-0b3edd1dce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86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38" autoAdjust="0"/>
  </p:normalViewPr>
  <p:slideViewPr>
    <p:cSldViewPr snapToGrid="0">
      <p:cViewPr>
        <p:scale>
          <a:sx n="100" d="100"/>
          <a:sy n="100" d="100"/>
        </p:scale>
        <p:origin x="-996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1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7FC9-450F-4507-A646-F1090FC6A3B2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109A3-C232-4505-8E77-5652C5DA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9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09A3-C232-4505-8E77-5652C5DA39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1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09A3-C232-4505-8E77-5652C5DA39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8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09A3-C232-4505-8E77-5652C5DA39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09A3-C232-4505-8E77-5652C5DA39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09A3-C232-4505-8E77-5652C5DA39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09A3-C232-4505-8E77-5652C5DA39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xmlns="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7323825" cy="183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사이언스</a:t>
            </a:r>
            <a:r>
              <a:rPr lang="en-US" altLang="ko-KR" sz="6000" b="1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- 12</a:t>
            </a:r>
            <a:r>
              <a:rPr lang="ko-KR" altLang="en-US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팀 과제 </a:t>
            </a:r>
            <a:r>
              <a:rPr lang="en-US" altLang="ko-KR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공공 데이터를 활용한 군집분석</a:t>
            </a:r>
            <a:r>
              <a:rPr lang="en-US" altLang="ko-KR" kern="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359056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59DE38C-490A-4F52-BD26-F8A2738CC26E}"/>
              </a:ext>
            </a:extLst>
          </p:cNvPr>
          <p:cNvSpPr/>
          <p:nvPr/>
        </p:nvSpPr>
        <p:spPr>
          <a:xfrm>
            <a:off x="9862862" y="156739"/>
            <a:ext cx="25760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채널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2016125077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최재혁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2015125043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어성준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2015125080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표정진</a:t>
            </a: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2609316" y="32339"/>
            <a:ext cx="831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중범죄와 경범죄 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6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93DCE9A-61E9-4570-BD6C-45FD2794E52F}"/>
              </a:ext>
            </a:extLst>
          </p:cNvPr>
          <p:cNvSpPr/>
          <p:nvPr/>
        </p:nvSpPr>
        <p:spPr>
          <a:xfrm>
            <a:off x="361027" y="151251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5AED41-B07A-4F46-B168-C79FF24F5053}"/>
              </a:ext>
            </a:extLst>
          </p:cNvPr>
          <p:cNvSpPr txBox="1"/>
          <p:nvPr/>
        </p:nvSpPr>
        <p:spPr>
          <a:xfrm>
            <a:off x="578724" y="1341994"/>
            <a:ext cx="499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(fuzzy)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E3B5EA-5486-4F2D-AC41-A19813A3BC38}"/>
              </a:ext>
            </a:extLst>
          </p:cNvPr>
          <p:cNvSpPr txBox="1"/>
          <p:nvPr/>
        </p:nvSpPr>
        <p:spPr>
          <a:xfrm>
            <a:off x="610438" y="1887215"/>
            <a:ext cx="52987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Soft clustering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클러스터에 속할 확률을 계산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dunn’s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coeff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모든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제곱 멤버 계수의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합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을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관측치 수로 나눈 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값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에 가까울 수록 선명한 </a:t>
            </a:r>
            <a:r>
              <a:rPr lang="ko-KR" altLang="en-US" sz="2000" dirty="0" err="1" smtClean="0">
                <a:latin typeface="나눔스퀘어" pitchFamily="50" charset="-127"/>
                <a:ea typeface="나눔스퀘어" pitchFamily="50" charset="-127"/>
              </a:rPr>
              <a:t>클러스터링을</a:t>
            </a:r>
            <a:r>
              <a:rPr lang="ko-KR" altLang="en-US" sz="2000" dirty="0" smtClean="0">
                <a:latin typeface="나눔스퀘어" pitchFamily="50" charset="-127"/>
                <a:ea typeface="나눔스퀘어" pitchFamily="50" charset="-127"/>
              </a:rPr>
              <a:t> 나타냄</a:t>
            </a:r>
            <a:endParaRPr lang="en-US" altLang="ko-KR" sz="20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5" y="1672421"/>
            <a:ext cx="1906955" cy="4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7" y="2120639"/>
            <a:ext cx="3888768" cy="40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0" y="5029200"/>
            <a:ext cx="500459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04" y="1277049"/>
            <a:ext cx="5092076" cy="2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0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2609316" y="32339"/>
            <a:ext cx="831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 비교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93DCE9A-61E9-4570-BD6C-45FD2794E52F}"/>
              </a:ext>
            </a:extLst>
          </p:cNvPr>
          <p:cNvSpPr/>
          <p:nvPr/>
        </p:nvSpPr>
        <p:spPr>
          <a:xfrm>
            <a:off x="361027" y="151251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5AED41-B07A-4F46-B168-C79FF24F5053}"/>
              </a:ext>
            </a:extLst>
          </p:cNvPr>
          <p:cNvSpPr txBox="1"/>
          <p:nvPr/>
        </p:nvSpPr>
        <p:spPr>
          <a:xfrm>
            <a:off x="578724" y="1341994"/>
            <a:ext cx="499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 비교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E3B5EA-5486-4F2D-AC41-A19813A3BC38}"/>
              </a:ext>
            </a:extLst>
          </p:cNvPr>
          <p:cNvSpPr txBox="1"/>
          <p:nvPr/>
        </p:nvSpPr>
        <p:spPr>
          <a:xfrm>
            <a:off x="610437" y="1887215"/>
            <a:ext cx="9609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대해 계층적 군집화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가지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프로토타입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군집화를 진행하였습니다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계층적 군집화와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프토로타입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군집화에서는 같은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주어도 서로 다른 군집 결과가 나타났습니다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가지의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프로토타입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군집화에서는 모두 동일한 군집화의 결과가 나타났습니다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8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4047924" y="32339"/>
            <a:ext cx="4096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및 고찰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4C73445-A987-4CF7-9F8C-D17167DCB4D6}"/>
              </a:ext>
            </a:extLst>
          </p:cNvPr>
          <p:cNvSpPr txBox="1"/>
          <p:nvPr/>
        </p:nvSpPr>
        <p:spPr>
          <a:xfrm>
            <a:off x="610438" y="1606839"/>
            <a:ext cx="721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및 고찰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5C23873-6D5D-47EA-8899-44CEAACAB322}"/>
              </a:ext>
            </a:extLst>
          </p:cNvPr>
          <p:cNvSpPr/>
          <p:nvPr/>
        </p:nvSpPr>
        <p:spPr>
          <a:xfrm>
            <a:off x="392741" y="1807938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6DD38F-A372-4D7A-ACF3-55D9AEEF8D96}"/>
              </a:ext>
            </a:extLst>
          </p:cNvPr>
          <p:cNvSpPr txBox="1"/>
          <p:nvPr/>
        </p:nvSpPr>
        <p:spPr>
          <a:xfrm>
            <a:off x="610438" y="2295178"/>
            <a:ext cx="109110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 데이터를 통해서 군집화를 진행하였는데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벡터들 마다 연관성이 높은 분류대로 나눌 수 있어 데이터 탐색에 용의하다고 생각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데이터에 대하여 최적화 된 군집 수를 정할 수 있는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지표를 구할 수 있어 쉽게 군집화 가능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 학습기에 해당하는 군집분석은 모델의 예측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성능보다는 데이터 셋 자체의 특성을 파악하고 싶을 때 사용하는 분석이라고 판단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분석을 통한 중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경범죄 정도의 수준을 지역별로 나눌 수 있어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분석을 통한 범죄 예측 및 대응이 가능할 수 있을 것으로 보임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8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6C33F71-FFC7-4C90-8A7A-F04FBE1B9F8D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xmlns="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xmlns="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AA3C9F-0B6E-460A-9B1B-BF18686C7B2F}"/>
              </a:ext>
            </a:extLst>
          </p:cNvPr>
          <p:cNvSpPr txBox="1"/>
          <p:nvPr/>
        </p:nvSpPr>
        <p:spPr>
          <a:xfrm>
            <a:off x="4949919" y="38895"/>
            <a:ext cx="229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 차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4E2F9F17-9CB9-41FF-9E8E-2B1F0B4897F5}"/>
              </a:ext>
            </a:extLst>
          </p:cNvPr>
          <p:cNvSpPr/>
          <p:nvPr/>
        </p:nvSpPr>
        <p:spPr>
          <a:xfrm>
            <a:off x="1444478" y="173438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3D1D65-86D9-4637-8AE5-5A4A29B0B549}"/>
              </a:ext>
            </a:extLst>
          </p:cNvPr>
          <p:cNvSpPr txBox="1"/>
          <p:nvPr/>
        </p:nvSpPr>
        <p:spPr>
          <a:xfrm>
            <a:off x="1650397" y="1564066"/>
            <a:ext cx="632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셋 선정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 파악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42219E3B-161F-47B6-93EB-0EACAB116F87}"/>
              </a:ext>
            </a:extLst>
          </p:cNvPr>
          <p:cNvCxnSpPr/>
          <p:nvPr/>
        </p:nvCxnSpPr>
        <p:spPr>
          <a:xfrm>
            <a:off x="801755" y="2211568"/>
            <a:ext cx="1069450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4C953E2C-C301-45C5-ACBB-30DF5C4F6821}"/>
              </a:ext>
            </a:extLst>
          </p:cNvPr>
          <p:cNvCxnSpPr/>
          <p:nvPr/>
        </p:nvCxnSpPr>
        <p:spPr>
          <a:xfrm>
            <a:off x="801755" y="1351724"/>
            <a:ext cx="1069450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5048AC-B984-4D7F-9705-5E89BAF20C0D}"/>
              </a:ext>
            </a:extLst>
          </p:cNvPr>
          <p:cNvSpPr txBox="1"/>
          <p:nvPr/>
        </p:nvSpPr>
        <p:spPr>
          <a:xfrm>
            <a:off x="1650395" y="2395773"/>
            <a:ext cx="632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데이터들 간의 거리척도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유클라디안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맨해턴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B16A73C-5587-48A1-AD8A-7C91B87C049C}"/>
              </a:ext>
            </a:extLst>
          </p:cNvPr>
          <p:cNvCxnSpPr/>
          <p:nvPr/>
        </p:nvCxnSpPr>
        <p:spPr>
          <a:xfrm>
            <a:off x="801755" y="3015003"/>
            <a:ext cx="1069450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53E5EF5-F003-4636-B426-FE2EC98BBF85}"/>
              </a:ext>
            </a:extLst>
          </p:cNvPr>
          <p:cNvSpPr/>
          <p:nvPr/>
        </p:nvSpPr>
        <p:spPr>
          <a:xfrm>
            <a:off x="1444477" y="2566094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F643EA65-EB4B-4538-9736-E09D0B176E80}"/>
              </a:ext>
            </a:extLst>
          </p:cNvPr>
          <p:cNvCxnSpPr/>
          <p:nvPr/>
        </p:nvCxnSpPr>
        <p:spPr>
          <a:xfrm>
            <a:off x="801755" y="3884899"/>
            <a:ext cx="1069450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587792FC-9F99-4949-85D8-47529964BECC}"/>
              </a:ext>
            </a:extLst>
          </p:cNvPr>
          <p:cNvSpPr/>
          <p:nvPr/>
        </p:nvSpPr>
        <p:spPr>
          <a:xfrm>
            <a:off x="1444478" y="3374632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9CD63BC-7A83-4301-A77B-CCF8F773568D}"/>
              </a:ext>
            </a:extLst>
          </p:cNvPr>
          <p:cNvSpPr txBox="1"/>
          <p:nvPr/>
        </p:nvSpPr>
        <p:spPr>
          <a:xfrm>
            <a:off x="1650395" y="3224524"/>
            <a:ext cx="863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H-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clust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적용 및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7097426-C5B1-43A2-988F-604CFEE47193}"/>
              </a:ext>
            </a:extLst>
          </p:cNvPr>
          <p:cNvCxnSpPr/>
          <p:nvPr/>
        </p:nvCxnSpPr>
        <p:spPr>
          <a:xfrm>
            <a:off x="801755" y="4777535"/>
            <a:ext cx="1069450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43BAD07-7BBA-4AFA-B894-3561FF859418}"/>
              </a:ext>
            </a:extLst>
          </p:cNvPr>
          <p:cNvSpPr/>
          <p:nvPr/>
        </p:nvSpPr>
        <p:spPr>
          <a:xfrm>
            <a:off x="1444477" y="427452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CB9B56-D386-4216-9FBB-6BB06604CAA7}"/>
              </a:ext>
            </a:extLst>
          </p:cNvPr>
          <p:cNvSpPr txBox="1"/>
          <p:nvPr/>
        </p:nvSpPr>
        <p:spPr>
          <a:xfrm>
            <a:off x="1650394" y="4104205"/>
            <a:ext cx="863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중범죄와 경범죄로 군집화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B32037-FA2F-4CCC-B267-01B9D97E3229}"/>
              </a:ext>
            </a:extLst>
          </p:cNvPr>
          <p:cNvSpPr txBox="1"/>
          <p:nvPr/>
        </p:nvSpPr>
        <p:spPr>
          <a:xfrm>
            <a:off x="1650395" y="5016008"/>
            <a:ext cx="632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 비교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82B0DFF-9D9C-4A44-B2E3-F3C4C592E744}"/>
              </a:ext>
            </a:extLst>
          </p:cNvPr>
          <p:cNvSpPr/>
          <p:nvPr/>
        </p:nvSpPr>
        <p:spPr>
          <a:xfrm>
            <a:off x="1444477" y="5186329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7A3A6128-A9DA-46D9-A439-6E98D0C63A09}"/>
              </a:ext>
            </a:extLst>
          </p:cNvPr>
          <p:cNvCxnSpPr/>
          <p:nvPr/>
        </p:nvCxnSpPr>
        <p:spPr>
          <a:xfrm>
            <a:off x="801755" y="5689339"/>
            <a:ext cx="1069450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F5EE9D6-D05E-4AEC-8DEF-A8187C975842}"/>
              </a:ext>
            </a:extLst>
          </p:cNvPr>
          <p:cNvSpPr txBox="1"/>
          <p:nvPr/>
        </p:nvSpPr>
        <p:spPr>
          <a:xfrm>
            <a:off x="1650395" y="5901006"/>
            <a:ext cx="632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결론과 고찰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5F5BBB7-464A-478B-926B-9FC333C75A75}"/>
              </a:ext>
            </a:extLst>
          </p:cNvPr>
          <p:cNvSpPr/>
          <p:nvPr/>
        </p:nvSpPr>
        <p:spPr>
          <a:xfrm>
            <a:off x="1444477" y="607132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52C47A76-F55B-42D2-9022-EEC09C3F9329}"/>
              </a:ext>
            </a:extLst>
          </p:cNvPr>
          <p:cNvCxnSpPr/>
          <p:nvPr/>
        </p:nvCxnSpPr>
        <p:spPr>
          <a:xfrm>
            <a:off x="801755" y="6440044"/>
            <a:ext cx="1069450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2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2637452" y="32339"/>
            <a:ext cx="831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셋 선정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4C73445-A987-4CF7-9F8C-D17167DCB4D6}"/>
              </a:ext>
            </a:extLst>
          </p:cNvPr>
          <p:cNvSpPr txBox="1"/>
          <p:nvPr/>
        </p:nvSpPr>
        <p:spPr>
          <a:xfrm>
            <a:off x="578725" y="1311418"/>
            <a:ext cx="319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셋 선정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5C23873-6D5D-47EA-8899-44CEAACAB322}"/>
              </a:ext>
            </a:extLst>
          </p:cNvPr>
          <p:cNvSpPr/>
          <p:nvPr/>
        </p:nvSpPr>
        <p:spPr>
          <a:xfrm>
            <a:off x="361027" y="151251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23666B-1294-4C22-A91C-8A4722DDC813}"/>
              </a:ext>
            </a:extLst>
          </p:cNvPr>
          <p:cNvSpPr txBox="1"/>
          <p:nvPr/>
        </p:nvSpPr>
        <p:spPr>
          <a:xfrm>
            <a:off x="610438" y="1812131"/>
            <a:ext cx="1097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 데이터를 알아보던 중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공공데이터에서 청소년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 범죄의 데이터를 찾아 수행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https://data.seoul.go.kr/dataList/datasetList.do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4A1E16-2891-496D-AE12-86584156668C}"/>
              </a:ext>
            </a:extLst>
          </p:cNvPr>
          <p:cNvSpPr txBox="1"/>
          <p:nvPr/>
        </p:nvSpPr>
        <p:spPr>
          <a:xfrm>
            <a:off x="578725" y="2466713"/>
            <a:ext cx="411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속성 조사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77FEDD1-E5D4-4B8B-9C83-2BAD0E961554}"/>
              </a:ext>
            </a:extLst>
          </p:cNvPr>
          <p:cNvSpPr/>
          <p:nvPr/>
        </p:nvSpPr>
        <p:spPr>
          <a:xfrm>
            <a:off x="361027" y="2667812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7E966AB-E777-42BC-B95D-811E80C9F53D}"/>
              </a:ext>
            </a:extLst>
          </p:cNvPr>
          <p:cNvSpPr txBox="1"/>
          <p:nvPr/>
        </p:nvSpPr>
        <p:spPr>
          <a:xfrm>
            <a:off x="7249437" y="6371243"/>
            <a:ext cx="383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1&gt;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 범죄 발생 빈도 표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6EEB8639-D185-4C26-8A39-05EFA81F2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4" r="65384" b="4718"/>
          <a:stretch/>
        </p:blipFill>
        <p:spPr>
          <a:xfrm>
            <a:off x="7122812" y="2692352"/>
            <a:ext cx="3525699" cy="35396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B2FCB41-7940-43E5-B66A-BE1D163FBAAD}"/>
              </a:ext>
            </a:extLst>
          </p:cNvPr>
          <p:cNvSpPr txBox="1"/>
          <p:nvPr/>
        </p:nvSpPr>
        <p:spPr>
          <a:xfrm>
            <a:off x="610438" y="3052365"/>
            <a:ext cx="1097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 별로 나와있는 데이터를 선택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살인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추행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절도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폭력 등으로 구성됨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57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4085252" y="32339"/>
            <a:ext cx="476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거리척도 계산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F696A34-9EEB-4FB3-A309-88DC6A74F80F}"/>
              </a:ext>
            </a:extLst>
          </p:cNvPr>
          <p:cNvSpPr txBox="1"/>
          <p:nvPr/>
        </p:nvSpPr>
        <p:spPr>
          <a:xfrm>
            <a:off x="578725" y="1311418"/>
            <a:ext cx="319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유클라디안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거리척도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D6B4779-7B53-423E-9A49-FFCC3535A165}"/>
              </a:ext>
            </a:extLst>
          </p:cNvPr>
          <p:cNvSpPr/>
          <p:nvPr/>
        </p:nvSpPr>
        <p:spPr>
          <a:xfrm>
            <a:off x="361027" y="151251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C13B07E-1542-4105-8047-36A364EF2CCD}"/>
              </a:ext>
            </a:extLst>
          </p:cNvPr>
          <p:cNvSpPr txBox="1"/>
          <p:nvPr/>
        </p:nvSpPr>
        <p:spPr>
          <a:xfrm>
            <a:off x="610438" y="1812131"/>
            <a:ext cx="10971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점을 잇는 가장 짧은 직선 거리로써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속성들에 대해서 수학적 계산을 진행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Method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euclidean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공간에 최단 연결 경로로써 가장 많이 사용하는 거리척도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98FC97A-FB78-4F6C-AEA9-6989B256E28F}"/>
              </a:ext>
            </a:extLst>
          </p:cNvPr>
          <p:cNvSpPr txBox="1"/>
          <p:nvPr/>
        </p:nvSpPr>
        <p:spPr>
          <a:xfrm>
            <a:off x="578725" y="2790268"/>
            <a:ext cx="411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맨하탄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거리척도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04D2180-41B0-411A-B777-00A0595DD52B}"/>
              </a:ext>
            </a:extLst>
          </p:cNvPr>
          <p:cNvSpPr/>
          <p:nvPr/>
        </p:nvSpPr>
        <p:spPr>
          <a:xfrm>
            <a:off x="361027" y="299136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52B9604-063E-490A-AFA2-953086764E98}"/>
              </a:ext>
            </a:extLst>
          </p:cNvPr>
          <p:cNvSpPr txBox="1"/>
          <p:nvPr/>
        </p:nvSpPr>
        <p:spPr>
          <a:xfrm>
            <a:off x="610438" y="3375006"/>
            <a:ext cx="1097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세로로 블록 수를 더한 거리 척도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공간에서는 적절하나 다차원 공간에서는 적절하지 않음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9BE7CCF-1473-400D-BA40-D07A15FC2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5" r="50000"/>
          <a:stretch/>
        </p:blipFill>
        <p:spPr>
          <a:xfrm>
            <a:off x="7074056" y="4149576"/>
            <a:ext cx="4132384" cy="24620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35A4714-B3A9-4E51-B45C-111431AA6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6" r="43231"/>
          <a:stretch/>
        </p:blipFill>
        <p:spPr>
          <a:xfrm>
            <a:off x="985561" y="4088138"/>
            <a:ext cx="4132384" cy="24620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7C6E33C-26A1-42A1-BE9C-661CE195FDC6}"/>
              </a:ext>
            </a:extLst>
          </p:cNvPr>
          <p:cNvSpPr txBox="1"/>
          <p:nvPr/>
        </p:nvSpPr>
        <p:spPr>
          <a:xfrm>
            <a:off x="7748545" y="6564286"/>
            <a:ext cx="383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2&gt;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유클라디안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거리척도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E325B51-03DC-46C0-BF94-F4BD4A0407E4}"/>
              </a:ext>
            </a:extLst>
          </p:cNvPr>
          <p:cNvSpPr txBox="1"/>
          <p:nvPr/>
        </p:nvSpPr>
        <p:spPr>
          <a:xfrm>
            <a:off x="1486558" y="6564286"/>
            <a:ext cx="383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1&gt;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맨하탄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거리척도</a:t>
            </a:r>
          </a:p>
        </p:txBody>
      </p:sp>
    </p:spTree>
    <p:extLst>
      <p:ext uri="{BB962C8B-B14F-4D97-AF65-F5344CB8AC3E}">
        <p14:creationId xmlns:p14="http://schemas.microsoft.com/office/powerpoint/2010/main" val="295395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2609316" y="32339"/>
            <a:ext cx="831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H-</a:t>
            </a:r>
            <a:r>
              <a:rPr lang="en-US" altLang="ko-KR" sz="6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함수로 군집화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E0AE62E-E84B-452D-BBC5-82497212B591}"/>
              </a:ext>
            </a:extLst>
          </p:cNvPr>
          <p:cNvSpPr txBox="1"/>
          <p:nvPr/>
        </p:nvSpPr>
        <p:spPr>
          <a:xfrm>
            <a:off x="578725" y="1311418"/>
            <a:ext cx="319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Hclust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 적용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93DCE9A-61E9-4570-BD6C-45FD2794E52F}"/>
              </a:ext>
            </a:extLst>
          </p:cNvPr>
          <p:cNvSpPr/>
          <p:nvPr/>
        </p:nvSpPr>
        <p:spPr>
          <a:xfrm>
            <a:off x="361027" y="151251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A68ED5C-B438-4C62-BCDF-4C4090FAE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21466" r="2962" b="10705"/>
          <a:stretch/>
        </p:blipFill>
        <p:spPr>
          <a:xfrm>
            <a:off x="4003645" y="2905779"/>
            <a:ext cx="7827328" cy="370603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55B7F80-6D6C-485B-A524-D7FE3CCE7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35158" r="61482" b="48379"/>
          <a:stretch/>
        </p:blipFill>
        <p:spPr>
          <a:xfrm>
            <a:off x="6276649" y="1177029"/>
            <a:ext cx="5554324" cy="13152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36524B1-93C0-4024-A0B1-7452B8B4E239}"/>
              </a:ext>
            </a:extLst>
          </p:cNvPr>
          <p:cNvSpPr txBox="1"/>
          <p:nvPr/>
        </p:nvSpPr>
        <p:spPr>
          <a:xfrm>
            <a:off x="610438" y="1808558"/>
            <a:ext cx="10971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거리척도로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유클라디안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거리척도를 이용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 계산 기준은 최단연결법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(single)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사용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 개수는 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설정하였으며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height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선을 그어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덴드로그램에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EFBC38F-541A-4CDD-A9DD-13EB41779313}"/>
              </a:ext>
            </a:extLst>
          </p:cNvPr>
          <p:cNvSpPr txBox="1"/>
          <p:nvPr/>
        </p:nvSpPr>
        <p:spPr>
          <a:xfrm>
            <a:off x="578725" y="2905780"/>
            <a:ext cx="319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Hclust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적용 결과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15E64DD0-699A-4470-AC8E-118D3898DDCE}"/>
              </a:ext>
            </a:extLst>
          </p:cNvPr>
          <p:cNvSpPr/>
          <p:nvPr/>
        </p:nvSpPr>
        <p:spPr>
          <a:xfrm>
            <a:off x="361027" y="3106879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E25528E-FD38-4881-A473-A65CBE487C78}"/>
              </a:ext>
            </a:extLst>
          </p:cNvPr>
          <p:cNvSpPr txBox="1"/>
          <p:nvPr/>
        </p:nvSpPr>
        <p:spPr>
          <a:xfrm>
            <a:off x="610438" y="3429000"/>
            <a:ext cx="3539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간단히 적용한 결과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군집이 생성된 것을 확인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지역별로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범죄의 유사성을 가지고 군집화 진행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같은 경우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유일하게 살인이 일어난 지역으로 독립적 군집형성 확인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777AE84-DB93-4D63-898D-95D9F3D4692E}"/>
              </a:ext>
            </a:extLst>
          </p:cNvPr>
          <p:cNvSpPr txBox="1"/>
          <p:nvPr/>
        </p:nvSpPr>
        <p:spPr>
          <a:xfrm>
            <a:off x="6768504" y="6543377"/>
            <a:ext cx="383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1&gt;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덴드로그램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0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2609316" y="32339"/>
            <a:ext cx="831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중범죄와 경범죄 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93DCE9A-61E9-4570-BD6C-45FD2794E52F}"/>
              </a:ext>
            </a:extLst>
          </p:cNvPr>
          <p:cNvSpPr/>
          <p:nvPr/>
        </p:nvSpPr>
        <p:spPr>
          <a:xfrm>
            <a:off x="361027" y="2741551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15E64DD0-699A-4470-AC8E-118D3898DDCE}"/>
              </a:ext>
            </a:extLst>
          </p:cNvPr>
          <p:cNvSpPr/>
          <p:nvPr/>
        </p:nvSpPr>
        <p:spPr>
          <a:xfrm>
            <a:off x="361027" y="4588684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5AED41-B07A-4F46-B168-C79FF24F5053}"/>
              </a:ext>
            </a:extLst>
          </p:cNvPr>
          <p:cNvSpPr txBox="1"/>
          <p:nvPr/>
        </p:nvSpPr>
        <p:spPr>
          <a:xfrm>
            <a:off x="578725" y="2571028"/>
            <a:ext cx="319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B925BD1-38D1-4B8D-B1CA-33A7040EB207}"/>
              </a:ext>
            </a:extLst>
          </p:cNvPr>
          <p:cNvSpPr txBox="1"/>
          <p:nvPr/>
        </p:nvSpPr>
        <p:spPr>
          <a:xfrm>
            <a:off x="578725" y="4386867"/>
            <a:ext cx="319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Scatter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E59C6C5-636D-4534-9D06-D716F31B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32" y="1341994"/>
            <a:ext cx="4523932" cy="13127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D3233F1-3100-44EE-95BB-16CC1555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987" y="1196485"/>
            <a:ext cx="1632279" cy="2991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C2487D-3C57-4444-B1D7-AAA5261B0855}"/>
              </a:ext>
            </a:extLst>
          </p:cNvPr>
          <p:cNvSpPr txBox="1"/>
          <p:nvPr/>
        </p:nvSpPr>
        <p:spPr>
          <a:xfrm>
            <a:off x="610438" y="3037592"/>
            <a:ext cx="5064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중범죄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살인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추행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폭력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경범죄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절도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경범죄 분류 합을 구별로 구하여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FF2C6B6-B558-4BA4-9B79-0357994F5E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49" r="1896"/>
          <a:stretch/>
        </p:blipFill>
        <p:spPr>
          <a:xfrm>
            <a:off x="5495760" y="2906857"/>
            <a:ext cx="4369038" cy="39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2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2609316" y="32339"/>
            <a:ext cx="831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중범죄와 경범죄 </a:t>
            </a:r>
            <a:r>
              <a:rPr lang="en-US" altLang="ko-KR" sz="6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- 2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93DCE9A-61E9-4570-BD6C-45FD2794E52F}"/>
              </a:ext>
            </a:extLst>
          </p:cNvPr>
          <p:cNvSpPr/>
          <p:nvPr/>
        </p:nvSpPr>
        <p:spPr>
          <a:xfrm>
            <a:off x="361027" y="151251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15E64DD0-699A-4470-AC8E-118D3898DDCE}"/>
              </a:ext>
            </a:extLst>
          </p:cNvPr>
          <p:cNvSpPr/>
          <p:nvPr/>
        </p:nvSpPr>
        <p:spPr>
          <a:xfrm>
            <a:off x="361027" y="3106879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5AED41-B07A-4F46-B168-C79FF24F5053}"/>
              </a:ext>
            </a:extLst>
          </p:cNvPr>
          <p:cNvSpPr txBox="1"/>
          <p:nvPr/>
        </p:nvSpPr>
        <p:spPr>
          <a:xfrm>
            <a:off x="578725" y="1341994"/>
            <a:ext cx="319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 갯수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B925BD1-38D1-4B8D-B1CA-33A7040EB207}"/>
              </a:ext>
            </a:extLst>
          </p:cNvPr>
          <p:cNvSpPr txBox="1"/>
          <p:nvPr/>
        </p:nvSpPr>
        <p:spPr>
          <a:xfrm>
            <a:off x="578725" y="2966292"/>
            <a:ext cx="150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0D550ED-267D-4B31-9915-84442AB44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32"/>
          <a:stretch/>
        </p:blipFill>
        <p:spPr>
          <a:xfrm>
            <a:off x="6211265" y="1512517"/>
            <a:ext cx="5573460" cy="433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8317621-2B48-4F3A-85F3-747C1510099B}"/>
              </a:ext>
            </a:extLst>
          </p:cNvPr>
          <p:cNvSpPr txBox="1"/>
          <p:nvPr/>
        </p:nvSpPr>
        <p:spPr>
          <a:xfrm>
            <a:off x="610438" y="1887215"/>
            <a:ext cx="5298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집단 수를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1~10 plot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 결과 확인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팔꿈치 포인트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실루엣 값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299B818-2279-4BA0-874E-FAAD4293C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30" r="2184"/>
          <a:stretch/>
        </p:blipFill>
        <p:spPr>
          <a:xfrm>
            <a:off x="318094" y="3612184"/>
            <a:ext cx="2559817" cy="23775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E3DF48B-5F66-4C48-B57E-EFAC34336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793" y="3612184"/>
            <a:ext cx="2525114" cy="2377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9DE620-C35D-462B-953D-81CB3854F525}"/>
              </a:ext>
            </a:extLst>
          </p:cNvPr>
          <p:cNvSpPr txBox="1"/>
          <p:nvPr/>
        </p:nvSpPr>
        <p:spPr>
          <a:xfrm>
            <a:off x="788212" y="5981563"/>
            <a:ext cx="1857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팔꿈치 포인트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17B94E5-BE3C-47A6-AB24-08555F266998}"/>
              </a:ext>
            </a:extLst>
          </p:cNvPr>
          <p:cNvSpPr txBox="1"/>
          <p:nvPr/>
        </p:nvSpPr>
        <p:spPr>
          <a:xfrm>
            <a:off x="3385816" y="5989696"/>
            <a:ext cx="1857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2&gt;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실루엣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40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2609316" y="32339"/>
            <a:ext cx="831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중범죄와 경범죄 </a:t>
            </a:r>
            <a:r>
              <a:rPr lang="en-US" altLang="ko-KR" sz="6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- 3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93DCE9A-61E9-4570-BD6C-45FD2794E52F}"/>
              </a:ext>
            </a:extLst>
          </p:cNvPr>
          <p:cNvSpPr/>
          <p:nvPr/>
        </p:nvSpPr>
        <p:spPr>
          <a:xfrm>
            <a:off x="361027" y="151251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5AED41-B07A-4F46-B168-C79FF24F5053}"/>
              </a:ext>
            </a:extLst>
          </p:cNvPr>
          <p:cNvSpPr txBox="1"/>
          <p:nvPr/>
        </p:nvSpPr>
        <p:spPr>
          <a:xfrm>
            <a:off x="578724" y="1341994"/>
            <a:ext cx="486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(K-means)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E3B5EA-5486-4F2D-AC41-A19813A3BC38}"/>
              </a:ext>
            </a:extLst>
          </p:cNvPr>
          <p:cNvSpPr txBox="1"/>
          <p:nvPr/>
        </p:nvSpPr>
        <p:spPr>
          <a:xfrm>
            <a:off x="610438" y="1887215"/>
            <a:ext cx="5298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BSS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분산 정도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TSS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분산 정도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BSS/TSS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0.698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근접할 수록 좋은 클러스터링 결과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비교적 좋다고 판단 가능함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사이즈 클러스터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범죄 발생 값이 낮은 집단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범죄 발생 값이 높은 집단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4D88384-83EE-454C-AC7E-1FAEB546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276" y="1731851"/>
            <a:ext cx="3933359" cy="47596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ADA1550-A196-48A5-A66B-A44813906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759" y="1455855"/>
            <a:ext cx="3676803" cy="2428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C5D6875-9548-4BA1-9845-3CB404AC4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1887215"/>
            <a:ext cx="1987396" cy="46042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C076A09-07A4-4593-B953-4378757AF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051" y="4780560"/>
            <a:ext cx="5088756" cy="16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2D0C3D8-0CB6-495A-8661-A2D5E14F0A80}"/>
              </a:ext>
            </a:extLst>
          </p:cNvPr>
          <p:cNvSpPr/>
          <p:nvPr/>
        </p:nvSpPr>
        <p:spPr>
          <a:xfrm>
            <a:off x="0" y="-849"/>
            <a:ext cx="12192000" cy="10820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5400" kern="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3CB712-1C63-429E-B6D1-E20CE058BD6A}"/>
              </a:ext>
            </a:extLst>
          </p:cNvPr>
          <p:cNvSpPr txBox="1"/>
          <p:nvPr/>
        </p:nvSpPr>
        <p:spPr>
          <a:xfrm>
            <a:off x="2609316" y="32339"/>
            <a:ext cx="831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중범죄와 경범죄 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6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6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A48EF0B-71C0-45BD-A45C-82225C944E8E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xmlns="" id="{8628A899-4DA6-4CB9-B17F-39D99B4CB56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xmlns="" id="{22A3B217-385B-439B-9306-B271835E88A9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93DCE9A-61E9-4570-BD6C-45FD2794E52F}"/>
              </a:ext>
            </a:extLst>
          </p:cNvPr>
          <p:cNvSpPr/>
          <p:nvPr/>
        </p:nvSpPr>
        <p:spPr>
          <a:xfrm>
            <a:off x="361027" y="1512517"/>
            <a:ext cx="121023" cy="121023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5AED41-B07A-4F46-B168-C79FF24F5053}"/>
              </a:ext>
            </a:extLst>
          </p:cNvPr>
          <p:cNvSpPr txBox="1"/>
          <p:nvPr/>
        </p:nvSpPr>
        <p:spPr>
          <a:xfrm>
            <a:off x="578724" y="1341994"/>
            <a:ext cx="499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k-</a:t>
            </a:r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Medoids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E3B5EA-5486-4F2D-AC41-A19813A3BC38}"/>
              </a:ext>
            </a:extLst>
          </p:cNvPr>
          <p:cNvSpPr txBox="1"/>
          <p:nvPr/>
        </p:nvSpPr>
        <p:spPr>
          <a:xfrm>
            <a:off x="610438" y="1887215"/>
            <a:ext cx="5298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Hard clustering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이상치에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대해 강건함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</a:t>
            </a: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medoids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집합을 찾은 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빌드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 함수에 대한 지역적 최소값을 찾는다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스왑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build: build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단계에서의 목적 함수의 값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swap: swap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단계에서의 목적 함수의 값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5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17" y="1603604"/>
            <a:ext cx="1885950" cy="510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70" y="1179142"/>
            <a:ext cx="5276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7" y="2066925"/>
            <a:ext cx="3954761" cy="394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7" y="4835778"/>
            <a:ext cx="4306223" cy="166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7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7BFF985544F2743B28ACC715ADD8BA6" ma:contentTypeVersion="7" ma:contentTypeDescription="새 문서를 만듭니다." ma:contentTypeScope="" ma:versionID="cf473856666ce71e923a4c609455229d">
  <xsd:schema xmlns:xsd="http://www.w3.org/2001/XMLSchema" xmlns:xs="http://www.w3.org/2001/XMLSchema" xmlns:p="http://schemas.microsoft.com/office/2006/metadata/properties" xmlns:ns2="ef95c4c0-bf8b-426c-ad8a-ca26a879c726" targetNamespace="http://schemas.microsoft.com/office/2006/metadata/properties" ma:root="true" ma:fieldsID="c5dcef00cda8279b68b3a2d54dd270d1" ns2:_="">
    <xsd:import namespace="ef95c4c0-bf8b-426c-ad8a-ca26a879c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95c4c0-bf8b-426c-ad8a-ca26a879c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C4F9AA-9E70-4430-ABC9-BC5195BF1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F2435-B248-460B-8E58-2E52CD0412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95c4c0-bf8b-426c-ad8a-ca26a879c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602</Words>
  <Application>Microsoft Office PowerPoint</Application>
  <PresentationFormat>사용자 지정</PresentationFormat>
  <Paragraphs>112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나눔스퀘어</vt:lpstr>
      <vt:lpstr>맑은 고딕</vt:lpstr>
      <vt:lpstr>나눔스퀘어 Bold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표정진(소프트웨어학과(학부))</cp:lastModifiedBy>
  <cp:revision>216</cp:revision>
  <dcterms:created xsi:type="dcterms:W3CDTF">2020-08-11T03:52:27Z</dcterms:created>
  <dcterms:modified xsi:type="dcterms:W3CDTF">2020-11-27T14:35:03Z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0x01010057BFF985544F2743B28ACC715ADD8BA6</vt:lpwstr>
  </property>
</Properties>
</file>