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Dosis Light" panose="020B0604020202020204" charset="0"/>
      <p:regular r:id="rId29"/>
      <p:bold r:id="rId30"/>
    </p:embeddedFont>
    <p:embeddedFont>
      <p:font typeface="Titillium Web Light" panose="020B0604020202020204" charset="0"/>
      <p:regular r:id="rId31"/>
      <p:bold r:id="rId32"/>
      <p:italic r:id="rId33"/>
      <p:boldItalic r:id="rId34"/>
    </p:embeddedFont>
    <p:embeddedFont>
      <p:font typeface="Dosis" panose="020B0604020202020204" charset="0"/>
      <p:regular r:id="rId35"/>
      <p:bold r:id="rId36"/>
    </p:embeddedFont>
    <p:embeddedFont>
      <p:font typeface="Carrois Gothic" panose="020B0604020202020204" charset="0"/>
      <p:regular r:id="rId37"/>
    </p:embeddedFont>
    <p:embeddedFont>
      <p:font typeface="Titillium Web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26DC34-BABF-4BD0-A783-082ECF7CAACC}">
  <a:tblStyle styleId="{BD26DC34-BABF-4BD0-A783-082ECF7CAA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l" rtl="0">
              <a:spcBef>
                <a:spcPts val="0"/>
              </a:spcBef>
              <a:buSzPct val="127272"/>
              <a:buFont typeface="Arial"/>
              <a:buChar char="●"/>
              <a:defRPr sz="1100" b="0" i="0" u="none" strike="noStrike" cap="none"/>
            </a:lvl1pPr>
            <a:lvl2pPr marL="0" marR="0" lvl="1" indent="88899" algn="l" rtl="0">
              <a:spcBef>
                <a:spcPts val="0"/>
              </a:spcBef>
              <a:buSzPct val="127272"/>
              <a:buFont typeface="Arial"/>
              <a:buChar char="○"/>
              <a:defRPr sz="1100" b="0" i="0" u="none" strike="noStrike" cap="none"/>
            </a:lvl2pPr>
            <a:lvl3pPr marL="0" marR="0" lvl="2" indent="88899" algn="l" rtl="0">
              <a:spcBef>
                <a:spcPts val="0"/>
              </a:spcBef>
              <a:buSzPct val="127272"/>
              <a:buFont typeface="Arial"/>
              <a:buChar char="■"/>
              <a:defRPr sz="1100" b="0" i="0" u="none" strike="noStrike" cap="none"/>
            </a:lvl3pPr>
            <a:lvl4pPr marL="0" marR="0" lvl="3" indent="88899" algn="l" rtl="0">
              <a:spcBef>
                <a:spcPts val="0"/>
              </a:spcBef>
              <a:buSzPct val="127272"/>
              <a:buFont typeface="Arial"/>
              <a:buChar char="●"/>
              <a:defRPr sz="1100" b="0" i="0" u="none" strike="noStrike" cap="none"/>
            </a:lvl4pPr>
            <a:lvl5pPr marL="0" marR="0" lvl="4" indent="88899" algn="l" rtl="0">
              <a:spcBef>
                <a:spcPts val="0"/>
              </a:spcBef>
              <a:buSzPct val="127272"/>
              <a:buFont typeface="Arial"/>
              <a:buChar char="○"/>
              <a:defRPr sz="1100" b="0" i="0" u="none" strike="noStrike" cap="none"/>
            </a:lvl5pPr>
            <a:lvl6pPr marL="0" marR="0" lvl="5" indent="88899" algn="l" rtl="0">
              <a:spcBef>
                <a:spcPts val="0"/>
              </a:spcBef>
              <a:buSzPct val="127272"/>
              <a:buFont typeface="Arial"/>
              <a:buChar char="■"/>
              <a:defRPr sz="1100" b="0" i="0" u="none" strike="noStrike" cap="none"/>
            </a:lvl6pPr>
            <a:lvl7pPr marL="0" marR="0" lvl="6" indent="88899" algn="l" rtl="0">
              <a:spcBef>
                <a:spcPts val="0"/>
              </a:spcBef>
              <a:buSzPct val="127272"/>
              <a:buFont typeface="Arial"/>
              <a:buChar char="●"/>
              <a:defRPr sz="1100" b="0" i="0" u="none" strike="noStrike" cap="none"/>
            </a:lvl7pPr>
            <a:lvl8pPr marL="0" marR="0" lvl="7" indent="88899" algn="l" rtl="0">
              <a:spcBef>
                <a:spcPts val="0"/>
              </a:spcBef>
              <a:buSzPct val="127272"/>
              <a:buFont typeface="Arial"/>
              <a:buChar char="○"/>
              <a:defRPr sz="1100" b="0" i="0" u="none" strike="noStrike" cap="none"/>
            </a:lvl8pPr>
            <a:lvl9pPr marL="0" marR="0" lvl="8" indent="88899" algn="l" rtl="0">
              <a:spcBef>
                <a:spcPts val="0"/>
              </a:spcBef>
              <a:buSzPct val="127272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7834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2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2889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Shape 3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33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9" name="Shape 3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704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Shape 38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" name="Shape 38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2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8279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Shape 3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1" name="Shape 3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4629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8" name="Shape 3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5834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Shape 39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02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1" name="Shape 3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8634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Shape 39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8" name="Shape 39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52163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5" name="Shape 3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3052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9439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2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40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Shape 3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Shape 3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29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Shape 3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17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Shape 3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473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Shape 39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Shape 3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182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Shape 39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5" name="Shape 39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2940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Shape 39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Shape 3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4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Shape 39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9" name="Shape 39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2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78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Shape 38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4" name="Shape 3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5315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Shape 3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4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Shape 38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7" name="Shape 3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SzPct val="127271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4025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Shape 38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7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Shape 38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Shape 3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8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Shape 3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4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Shape 38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Shape 3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530" name="Shape 5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1083" name="Shape 108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1084" name="Shape 108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▪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●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○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■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Dosis"/>
              <a:buNone/>
            </a:pPr>
            <a:r>
              <a:rPr lang="en" sz="12000" b="0" i="0" u="none" strike="noStrike" cap="non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120" name="Shape 2120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80BF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674" name="Shape 2674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675" name="Shape 2675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676" name="Shape 2676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429950" y="135875"/>
            <a:ext cx="6493500" cy="50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50000"/>
              <a:buFont typeface="Dosis Light"/>
              <a:buNone/>
            </a:pPr>
            <a:endParaRPr sz="4000"/>
          </a:p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33333"/>
              <a:buFont typeface="Dosis Light"/>
              <a:buNone/>
            </a:pPr>
            <a:r>
              <a:rPr lang="en" sz="4500"/>
              <a:t>How many people are going to read Trump’s next post?</a:t>
            </a:r>
          </a:p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88235"/>
              <a:buFont typeface="Dosis Light"/>
              <a:buNone/>
            </a:pPr>
            <a:endParaRPr sz="6800"/>
          </a:p>
          <a:p>
            <a:pPr marL="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285714"/>
              <a:buFont typeface="Dosis Light"/>
              <a:buNone/>
            </a:pPr>
            <a:r>
              <a:rPr lang="en" sz="2100">
                <a:latin typeface="Carrois Gothic"/>
                <a:ea typeface="Carrois Gothic"/>
                <a:cs typeface="Carrois Gothic"/>
                <a:sym typeface="Carrois Gothic"/>
              </a:rPr>
              <a:t>Group Member: </a:t>
            </a:r>
          </a:p>
          <a:p>
            <a:pPr marL="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285714"/>
              <a:buFont typeface="Dosis Light"/>
              <a:buNone/>
            </a:pPr>
            <a:r>
              <a:rPr lang="en" sz="2100">
                <a:latin typeface="Carrois Gothic"/>
                <a:ea typeface="Carrois Gothic"/>
                <a:cs typeface="Carrois Gothic"/>
                <a:sym typeface="Carrois Gothic"/>
              </a:rPr>
              <a:t>3035123655 Choi jae won </a:t>
            </a:r>
          </a:p>
          <a:p>
            <a:pPr marL="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285714"/>
              <a:buFont typeface="Dosis Light"/>
              <a:buNone/>
            </a:pPr>
            <a:r>
              <a:rPr lang="en" sz="2100">
                <a:latin typeface="Carrois Gothic"/>
                <a:ea typeface="Carrois Gothic"/>
                <a:cs typeface="Carrois Gothic"/>
                <a:sym typeface="Carrois Gothic"/>
              </a:rPr>
              <a:t>3035467752 Lai Pak Hei Syrus </a:t>
            </a:r>
          </a:p>
          <a:p>
            <a:pPr marL="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285714"/>
              <a:buFont typeface="Dosis Light"/>
              <a:buNone/>
            </a:pPr>
            <a:r>
              <a:rPr lang="en" sz="2100">
                <a:latin typeface="Carrois Gothic"/>
                <a:ea typeface="Carrois Gothic"/>
                <a:cs typeface="Carrois Gothic"/>
                <a:sym typeface="Carrois Gothic"/>
              </a:rPr>
              <a:t>3035381104 Lam Tsun Ho Kevin </a:t>
            </a:r>
          </a:p>
          <a:p>
            <a:pPr marL="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285714"/>
              <a:buFont typeface="Dosis Light"/>
              <a:buNone/>
            </a:pPr>
            <a:r>
              <a:rPr lang="en" sz="2100">
                <a:latin typeface="Carrois Gothic"/>
                <a:ea typeface="Carrois Gothic"/>
                <a:cs typeface="Carrois Gothic"/>
                <a:sym typeface="Carrois Gothic"/>
              </a:rPr>
              <a:t>3035164283 Park chan 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>
            <a:spLocks noGrp="1"/>
          </p:cNvSpPr>
          <p:nvPr>
            <p:ph type="ctrTitle"/>
          </p:nvPr>
        </p:nvSpPr>
        <p:spPr>
          <a:xfrm>
            <a:off x="685800" y="463475"/>
            <a:ext cx="7204200" cy="990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Broadcast v.s. Viral Post</a:t>
            </a:r>
          </a:p>
        </p:txBody>
      </p:sp>
      <p:sp>
        <p:nvSpPr>
          <p:cNvPr id="3879" name="Shape 3879"/>
          <p:cNvSpPr txBox="1">
            <a:spLocks noGrp="1"/>
          </p:cNvSpPr>
          <p:nvPr>
            <p:ph type="subTitle" idx="1"/>
          </p:nvPr>
        </p:nvSpPr>
        <p:spPr>
          <a:xfrm>
            <a:off x="685800" y="2393515"/>
            <a:ext cx="6494700" cy="23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80" name="Shape 3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2" y="1505163"/>
            <a:ext cx="6908000" cy="314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1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 txBox="1">
            <a:spLocks noGrp="1"/>
          </p:cNvSpPr>
          <p:nvPr>
            <p:ph type="ctrTitle"/>
          </p:nvPr>
        </p:nvSpPr>
        <p:spPr>
          <a:xfrm>
            <a:off x="685800" y="2205800"/>
            <a:ext cx="5268900" cy="183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2.</a:t>
            </a:r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Shape 3896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The basic assumptions of our system</a:t>
            </a:r>
          </a:p>
        </p:txBody>
      </p:sp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718300" y="18097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An individual may or may not share a post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Everyone has an equal number of friends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You will see the post if any of your friends has shared it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Only one post is being shared</a:t>
            </a:r>
          </a:p>
        </p:txBody>
      </p:sp>
      <p:sp>
        <p:nvSpPr>
          <p:cNvPr id="3898" name="Shape 389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Shape 3903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Initial Inputs</a:t>
            </a:r>
          </a:p>
        </p:txBody>
      </p:sp>
      <p:sp>
        <p:nvSpPr>
          <p:cNvPr id="3904" name="Shape 3904"/>
          <p:cNvSpPr txBox="1">
            <a:spLocks noGrp="1"/>
          </p:cNvSpPr>
          <p:nvPr>
            <p:ph type="body" idx="1"/>
          </p:nvPr>
        </p:nvSpPr>
        <p:spPr>
          <a:xfrm>
            <a:off x="640225" y="1809750"/>
            <a:ext cx="71814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Initial number of people reading Trump’s post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Number of friends that each person has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Probability that an individual will share it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AutoNum type="arabicPeriod"/>
            </a:pPr>
            <a:r>
              <a:rPr lang="en" sz="2700"/>
              <a:t>Total number of people in the system</a:t>
            </a:r>
          </a:p>
        </p:txBody>
      </p:sp>
      <p:sp>
        <p:nvSpPr>
          <p:cNvPr id="3905" name="Shape 39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Shape 3910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Expected outcomes</a:t>
            </a:r>
          </a:p>
        </p:txBody>
      </p:sp>
      <p:sp>
        <p:nvSpPr>
          <p:cNvPr id="3911" name="Shape 3911"/>
          <p:cNvSpPr txBox="1">
            <a:spLocks noGrp="1"/>
          </p:cNvSpPr>
          <p:nvPr>
            <p:ph type="body" idx="1"/>
          </p:nvPr>
        </p:nvSpPr>
        <p:spPr>
          <a:xfrm>
            <a:off x="718300" y="18859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Total number of people that Trump’s post reaches (and the proportion of the population) 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700"/>
              <a:t>Finding out the factor which affects the outcome most. </a:t>
            </a:r>
          </a:p>
        </p:txBody>
      </p:sp>
      <p:sp>
        <p:nvSpPr>
          <p:cNvPr id="3912" name="Shape 39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Shape 3917"/>
          <p:cNvSpPr txBox="1"/>
          <p:nvPr/>
        </p:nvSpPr>
        <p:spPr>
          <a:xfrm>
            <a:off x="152400" y="3160400"/>
            <a:ext cx="5915100" cy="12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Titillium Web Light"/>
              <a:buChar char="●"/>
            </a:pPr>
            <a:r>
              <a:rPr lang="en" sz="18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Shared: a person who has shared the post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endParaRPr sz="18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lvl="0" indent="-342900" rtl="0">
              <a:lnSpc>
                <a:spcPct val="12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Titillium Web Light"/>
              <a:buChar char="●"/>
            </a:pPr>
            <a:r>
              <a:rPr lang="en" sz="1800">
                <a:solidFill>
                  <a:srgbClr val="6AA84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Have seen: a person who already decided not to share OR who already shared the post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endParaRPr sz="1800">
              <a:solidFill>
                <a:srgbClr val="6AA84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lvl="0" indent="-342900" rtl="0">
              <a:lnSpc>
                <a:spcPct val="125000"/>
              </a:lnSpc>
              <a:spcBef>
                <a:spcPts val="0"/>
              </a:spcBef>
              <a:buClr>
                <a:srgbClr val="3C78D8"/>
              </a:buClr>
              <a:buSzPct val="100000"/>
              <a:buFont typeface="Titillium Web Light"/>
              <a:buChar char="●"/>
            </a:pPr>
            <a:r>
              <a:rPr lang="en" sz="1800">
                <a:solidFill>
                  <a:srgbClr val="3C78D8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Susceptible: a person who has not seen the post</a:t>
            </a:r>
          </a:p>
        </p:txBody>
      </p:sp>
      <p:pic>
        <p:nvPicPr>
          <p:cNvPr id="3918" name="Shape 39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75"/>
            <a:ext cx="6153152" cy="24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 txBox="1">
            <a:spLocks noGrp="1"/>
          </p:cNvSpPr>
          <p:nvPr>
            <p:ph type="title"/>
          </p:nvPr>
        </p:nvSpPr>
        <p:spPr>
          <a:xfrm>
            <a:off x="640225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The flow of our model</a:t>
            </a:r>
          </a:p>
        </p:txBody>
      </p:sp>
      <p:sp>
        <p:nvSpPr>
          <p:cNvPr id="3924" name="Shape 3924"/>
          <p:cNvSpPr txBox="1">
            <a:spLocks noGrp="1"/>
          </p:cNvSpPr>
          <p:nvPr>
            <p:ph type="body" idx="1"/>
          </p:nvPr>
        </p:nvSpPr>
        <p:spPr>
          <a:xfrm>
            <a:off x="718300" y="701425"/>
            <a:ext cx="6761100" cy="417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 Light"/>
              <a:buAutoNum type="arabicPeriod"/>
            </a:pPr>
            <a:r>
              <a:rPr lang="en" sz="2700">
                <a:solidFill>
                  <a:srgbClr val="000000"/>
                </a:solidFill>
              </a:rPr>
              <a:t>At the beginning, people who have initially shared the post are red in colour.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 Light"/>
              <a:buAutoNum type="arabicPeriod"/>
            </a:pPr>
            <a:r>
              <a:rPr lang="en" sz="2700">
                <a:solidFill>
                  <a:srgbClr val="000000"/>
                </a:solidFill>
              </a:rPr>
              <a:t>The neighbor nodes (friends) will see it.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 Light"/>
              <a:buAutoNum type="arabicPeriod"/>
            </a:pPr>
            <a:r>
              <a:rPr lang="en" sz="2700">
                <a:solidFill>
                  <a:srgbClr val="000000"/>
                </a:solidFill>
              </a:rPr>
              <a:t>They can choose to share the post or not.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 Light"/>
              <a:buAutoNum type="arabicPeriod"/>
            </a:pPr>
            <a:r>
              <a:rPr lang="en" sz="2700">
                <a:solidFill>
                  <a:srgbClr val="000000"/>
                </a:solidFill>
              </a:rPr>
              <a:t>Node that initially shared the post will turn into green because node already made the decision.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 Light"/>
              <a:buAutoNum type="arabicPeriod"/>
            </a:pPr>
            <a:r>
              <a:rPr lang="en" sz="2700">
                <a:solidFill>
                  <a:srgbClr val="000000"/>
                </a:solidFill>
              </a:rPr>
              <a:t>Iterate until no more post is shared.</a:t>
            </a:r>
          </a:p>
          <a:p>
            <a:pPr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</a:endParaRPr>
          </a:p>
        </p:txBody>
      </p:sp>
      <p:sp>
        <p:nvSpPr>
          <p:cNvPr id="3925" name="Shape 39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The default constants </a:t>
            </a:r>
          </a:p>
        </p:txBody>
      </p:sp>
      <p:sp>
        <p:nvSpPr>
          <p:cNvPr id="3931" name="Shape 3931"/>
          <p:cNvSpPr txBox="1">
            <a:spLocks noGrp="1"/>
          </p:cNvSpPr>
          <p:nvPr>
            <p:ph type="body" idx="1"/>
          </p:nvPr>
        </p:nvSpPr>
        <p:spPr>
          <a:xfrm>
            <a:off x="640225" y="1657350"/>
            <a:ext cx="7181400" cy="33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Number of Node = 500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Average Node Degree = 1%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Initial outbreak size = 5%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Probability of repost = 30% </a:t>
            </a:r>
          </a:p>
          <a:p>
            <a:pPr marL="457200" marR="0" lvl="0" indent="-400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Probability of not post = 70% (1 - probability of repost)</a:t>
            </a:r>
          </a:p>
        </p:txBody>
      </p:sp>
      <p:sp>
        <p:nvSpPr>
          <p:cNvPr id="3932" name="Shape 39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Results</a:t>
            </a:r>
          </a:p>
        </p:txBody>
      </p:sp>
      <p:sp>
        <p:nvSpPr>
          <p:cNvPr id="3938" name="Shape 3938"/>
          <p:cNvSpPr txBox="1">
            <a:spLocks noGrp="1"/>
          </p:cNvSpPr>
          <p:nvPr>
            <p:ph type="body" idx="1"/>
          </p:nvPr>
        </p:nvSpPr>
        <p:spPr>
          <a:xfrm>
            <a:off x="718300" y="610800"/>
            <a:ext cx="6482700" cy="37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endParaRPr sz="27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tillium Web Light"/>
            </a:pPr>
            <a:r>
              <a:rPr lang="en">
                <a:solidFill>
                  <a:schemeClr val="dk1"/>
                </a:solidFill>
              </a:rPr>
              <a:t>Number of green nodes at the end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=the total number of people who have         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seen the post.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See how the output changes with different initial conditions.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endParaRPr sz="2700">
              <a:solidFill>
                <a:srgbClr val="000000"/>
              </a:solidFill>
            </a:endParaRPr>
          </a:p>
        </p:txBody>
      </p:sp>
      <p:sp>
        <p:nvSpPr>
          <p:cNvPr id="3939" name="Shape 39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 txBox="1">
            <a:spLocks noGrp="1"/>
          </p:cNvSpPr>
          <p:nvPr>
            <p:ph type="ctrTitle"/>
          </p:nvPr>
        </p:nvSpPr>
        <p:spPr>
          <a:xfrm>
            <a:off x="685800" y="2205800"/>
            <a:ext cx="5268900" cy="183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3.</a:t>
            </a:r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ctrTitle"/>
          </p:nvPr>
        </p:nvSpPr>
        <p:spPr>
          <a:xfrm>
            <a:off x="685800" y="2205800"/>
            <a:ext cx="5268900" cy="183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1.</a:t>
            </a:r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Shape 394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  <p:sp>
        <p:nvSpPr>
          <p:cNvPr id="3950" name="Shape 3950"/>
          <p:cNvSpPr txBox="1">
            <a:spLocks noGrp="1"/>
          </p:cNvSpPr>
          <p:nvPr>
            <p:ph type="body" idx="1"/>
          </p:nvPr>
        </p:nvSpPr>
        <p:spPr>
          <a:xfrm>
            <a:off x="718300" y="1885950"/>
            <a:ext cx="70053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300"/>
              <a:t>The average node degree, the initial outbreak size, and the probability of sharing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2300"/>
              <a:t>       ---&gt;all positively proportional to the result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700"/>
          </a:p>
          <a:p>
            <a:pPr marL="457200" lvl="0" indent="-37465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300"/>
              <a:t>The size of the population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2300"/>
              <a:t>       ---&gt;no significant effect; only random fluctuations</a:t>
            </a:r>
          </a:p>
        </p:txBody>
      </p:sp>
      <p:sp>
        <p:nvSpPr>
          <p:cNvPr id="3951" name="Shape 39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Shape 39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aphicFrame>
        <p:nvGraphicFramePr>
          <p:cNvPr id="3957" name="Shape 3957"/>
          <p:cNvGraphicFramePr/>
          <p:nvPr/>
        </p:nvGraphicFramePr>
        <p:xfrm>
          <a:off x="727300" y="164306"/>
          <a:ext cx="6041000" cy="2192050"/>
        </p:xfrm>
        <a:graphic>
          <a:graphicData uri="http://schemas.openxmlformats.org/drawingml/2006/table">
            <a:tbl>
              <a:tblPr>
                <a:noFill/>
                <a:tableStyleId>{BD26DC34-BABF-4BD0-A783-082ECF7CAACC}</a:tableStyleId>
              </a:tblPr>
              <a:tblGrid>
                <a:gridCol w="1510250"/>
                <a:gridCol w="1510250"/>
                <a:gridCol w="1510250"/>
                <a:gridCol w="1510250"/>
              </a:tblGrid>
              <a:tr h="1018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16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Average node                     degree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3%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2.8%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12.4%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8.4%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21.4%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18.4%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8" name="Shape 3958"/>
          <p:cNvGraphicFramePr/>
          <p:nvPr/>
        </p:nvGraphicFramePr>
        <p:xfrm>
          <a:off x="727300" y="2621756"/>
          <a:ext cx="6041000" cy="2192050"/>
        </p:xfrm>
        <a:graphic>
          <a:graphicData uri="http://schemas.openxmlformats.org/drawingml/2006/table">
            <a:tbl>
              <a:tblPr>
                <a:noFill/>
                <a:tableStyleId>{BD26DC34-BABF-4BD0-A783-082ECF7CAACC}</a:tableStyleId>
              </a:tblPr>
              <a:tblGrid>
                <a:gridCol w="1510250"/>
                <a:gridCol w="1510250"/>
                <a:gridCol w="1510250"/>
                <a:gridCol w="1510250"/>
              </a:tblGrid>
              <a:tr h="1018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16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Initial outbreak size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19.4%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24.8%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21.4%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9%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29.6%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Shape 396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aphicFrame>
        <p:nvGraphicFramePr>
          <p:cNvPr id="3964" name="Shape 3964"/>
          <p:cNvGraphicFramePr/>
          <p:nvPr/>
        </p:nvGraphicFramePr>
        <p:xfrm>
          <a:off x="727300" y="164306"/>
          <a:ext cx="6041000" cy="2192050"/>
        </p:xfrm>
        <a:graphic>
          <a:graphicData uri="http://schemas.openxmlformats.org/drawingml/2006/table">
            <a:tbl>
              <a:tblPr>
                <a:noFill/>
                <a:tableStyleId>{BD26DC34-BABF-4BD0-A783-082ECF7CAACC}</a:tableStyleId>
              </a:tblPr>
              <a:tblGrid>
                <a:gridCol w="1510250"/>
                <a:gridCol w="1510250"/>
                <a:gridCol w="1510250"/>
                <a:gridCol w="1510250"/>
              </a:tblGrid>
              <a:tr h="1018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16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Probability of repost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15%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25%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25.8%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35%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25.8%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5" name="Shape 3965"/>
          <p:cNvGraphicFramePr/>
          <p:nvPr/>
        </p:nvGraphicFramePr>
        <p:xfrm>
          <a:off x="708250" y="2680556"/>
          <a:ext cx="6041000" cy="2192050"/>
        </p:xfrm>
        <a:graphic>
          <a:graphicData uri="http://schemas.openxmlformats.org/drawingml/2006/table">
            <a:tbl>
              <a:tblPr>
                <a:noFill/>
                <a:tableStyleId>{BD26DC34-BABF-4BD0-A783-082ECF7CAACC}</a:tableStyleId>
              </a:tblPr>
              <a:tblGrid>
                <a:gridCol w="1510250"/>
                <a:gridCol w="1510250"/>
                <a:gridCol w="1510250"/>
                <a:gridCol w="1510250"/>
              </a:tblGrid>
              <a:tr h="1018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16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Number of node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Trial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500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7.1%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1000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15.8%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275">
                <a:tc>
                  <a:txBody>
                    <a:bodyPr/>
                    <a:lstStyle/>
                    <a:p>
                      <a:pPr marL="0" marR="0" lvl="0" indent="-698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87A1"/>
                        </a:buClr>
                        <a:buSzPct val="100000"/>
                        <a:buFont typeface="Titillium Web Light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2000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15.9%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15.7%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55"/>
                        </a:buClr>
                        <a:buSzPct val="100000"/>
                        <a:buFont typeface="Titillium Web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Shape 3970"/>
          <p:cNvSpPr txBox="1">
            <a:spLocks noGrp="1"/>
          </p:cNvSpPr>
          <p:nvPr>
            <p:ph type="title"/>
          </p:nvPr>
        </p:nvSpPr>
        <p:spPr>
          <a:xfrm>
            <a:off x="718300" y="584175"/>
            <a:ext cx="6761100" cy="1165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many people will see Trump’s next post?</a:t>
            </a:r>
          </a:p>
        </p:txBody>
      </p:sp>
      <p:sp>
        <p:nvSpPr>
          <p:cNvPr id="3971" name="Shape 3971"/>
          <p:cNvSpPr txBox="1">
            <a:spLocks noGrp="1"/>
          </p:cNvSpPr>
          <p:nvPr>
            <p:ph type="body" idx="1"/>
          </p:nvPr>
        </p:nvSpPr>
        <p:spPr>
          <a:xfrm>
            <a:off x="718300" y="1885950"/>
            <a:ext cx="71847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Total no of his followers: 43.4M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Average no of retweets on a random day: 21.375K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Average % of retweets=43.4M/21.375K=0.04925%</a:t>
            </a:r>
          </a:p>
          <a:p>
            <a:pPr lvl="0" indent="0" rtl="0">
              <a:lnSpc>
                <a:spcPct val="125000"/>
              </a:lnSpc>
              <a:spcBef>
                <a:spcPts val="0"/>
              </a:spcBef>
              <a:buNone/>
            </a:pPr>
            <a:endParaRPr sz="2100"/>
          </a:p>
          <a:p>
            <a:pPr marL="457200" lvl="0" indent="-3429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1) as of 27 Nov 2017</a:t>
            </a:r>
          </a:p>
          <a:p>
            <a:pPr marL="457200" lvl="0" indent="-3429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1800"/>
              <a:t>2) on 22 Nov 2017, he had 8 tweets in total, with their respective no of retweets being 33K, 39K, 25K, 16K, 11K, 11K, 26K, and 10K</a:t>
            </a:r>
          </a:p>
        </p:txBody>
      </p:sp>
      <p:sp>
        <p:nvSpPr>
          <p:cNvPr id="3972" name="Shape 39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Limitations</a:t>
            </a:r>
          </a:p>
        </p:txBody>
      </p:sp>
      <p:sp>
        <p:nvSpPr>
          <p:cNvPr id="3978" name="Shape 3978"/>
          <p:cNvSpPr txBox="1">
            <a:spLocks noGrp="1"/>
          </p:cNvSpPr>
          <p:nvPr>
            <p:ph type="body" idx="1"/>
          </p:nvPr>
        </p:nvSpPr>
        <p:spPr>
          <a:xfrm>
            <a:off x="718300" y="15811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The population is assumed to be 500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---&gt; there are millions of Twitter users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Everybody has the same no. of friends. 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---&gt; the real network is a small-world one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300"/>
              <a:t>↓ in the probability of sharing posts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---&gt; may not correspond to the real-world value</a:t>
            </a:r>
          </a:p>
        </p:txBody>
      </p:sp>
      <p:sp>
        <p:nvSpPr>
          <p:cNvPr id="3979" name="Shape 397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 txBox="1">
            <a:spLocks noGrp="1"/>
          </p:cNvSpPr>
          <p:nvPr>
            <p:ph type="title"/>
          </p:nvPr>
        </p:nvSpPr>
        <p:spPr>
          <a:xfrm>
            <a:off x="718300" y="5495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870700" y="1573000"/>
            <a:ext cx="6761100" cy="296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D3EBD5"/>
              </a:buClr>
              <a:buSzPct val="100000"/>
              <a:buFont typeface="Titillium Web"/>
            </a:pPr>
            <a:r>
              <a:rPr lang="en" sz="20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Structural Virality of Online Diffusion (Sharad Goel, Ashton Anderson, Jake Hofman, Duncan J. Watts)</a:t>
            </a:r>
          </a:p>
          <a:p>
            <a:pPr lvl="0" indent="0" rtl="0">
              <a:spcBef>
                <a:spcPts val="0"/>
              </a:spcBef>
              <a:buNone/>
            </a:pPr>
            <a:endParaRPr sz="20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indent="0" rtl="0">
              <a:spcBef>
                <a:spcPts val="0"/>
              </a:spcBef>
              <a:buNone/>
            </a:pPr>
            <a:endParaRPr sz="20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rtl="0">
              <a:spcBef>
                <a:spcPts val="0"/>
              </a:spcBef>
              <a:buClr>
                <a:srgbClr val="D3EBD5"/>
              </a:buClr>
              <a:buSzPct val="100000"/>
              <a:buFont typeface="Titillium Web"/>
            </a:pPr>
            <a:r>
              <a:rPr lang="en" sz="20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Virality Prediction and Community Structure in Social Networks (Lilian Weng, Filippo Menczer &amp; Yong-Yeol Ahn)</a:t>
            </a:r>
          </a:p>
        </p:txBody>
      </p:sp>
      <p:sp>
        <p:nvSpPr>
          <p:cNvPr id="3986" name="Shape 398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Shape 3991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</a:p>
        </p:txBody>
      </p:sp>
      <p:sp>
        <p:nvSpPr>
          <p:cNvPr id="3992" name="Shape 3992"/>
          <p:cNvSpPr txBox="1">
            <a:spLocks noGrp="1"/>
          </p:cNvSpPr>
          <p:nvPr>
            <p:ph type="subTitle" idx="4294967295"/>
          </p:nvPr>
        </p:nvSpPr>
        <p:spPr>
          <a:xfrm>
            <a:off x="640225" y="382147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" sz="3600" b="0" i="0" u="none" strike="noStrike" cap="none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</a:p>
        </p:txBody>
      </p:sp>
      <p:sp>
        <p:nvSpPr>
          <p:cNvPr id="3993" name="Shape 3993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endParaRPr/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Shape 3846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Background</a:t>
            </a:r>
          </a:p>
        </p:txBody>
      </p:sp>
      <p:sp>
        <p:nvSpPr>
          <p:cNvPr id="3847" name="Shape 3847"/>
          <p:cNvSpPr txBox="1">
            <a:spLocks noGrp="1"/>
          </p:cNvSpPr>
          <p:nvPr>
            <p:ph type="body" idx="1"/>
          </p:nvPr>
        </p:nvSpPr>
        <p:spPr>
          <a:xfrm>
            <a:off x="718300" y="18097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SNSs such as Facebook and Twitter allow people to spread ideas much faster and efficiently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</a:pPr>
            <a:r>
              <a:rPr lang="en" sz="2700"/>
              <a:t>But we are not yet certain of what factor(s) of SNS allows ideas to be spread fastest</a:t>
            </a:r>
          </a:p>
        </p:txBody>
      </p:sp>
      <p:sp>
        <p:nvSpPr>
          <p:cNvPr id="3848" name="Shape 38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ctrTitle"/>
          </p:nvPr>
        </p:nvSpPr>
        <p:spPr>
          <a:xfrm>
            <a:off x="685800" y="663875"/>
            <a:ext cx="8057100" cy="784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How is it related to complex systems?</a:t>
            </a:r>
          </a:p>
        </p:txBody>
      </p:sp>
      <p:sp>
        <p:nvSpPr>
          <p:cNvPr id="3854" name="Shape 3854"/>
          <p:cNvSpPr txBox="1">
            <a:spLocks noGrp="1"/>
          </p:cNvSpPr>
          <p:nvPr>
            <p:ph type="subTitle" idx="1"/>
          </p:nvPr>
        </p:nvSpPr>
        <p:spPr>
          <a:xfrm>
            <a:off x="609600" y="1804725"/>
            <a:ext cx="6009000" cy="296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0050" rtl="0">
              <a:spcBef>
                <a:spcPts val="0"/>
              </a:spcBef>
              <a:buClr>
                <a:srgbClr val="D3EBD5"/>
              </a:buClr>
              <a:buSzPct val="100000"/>
              <a:buChar char="●"/>
            </a:pPr>
            <a:r>
              <a:rPr lang="en" sz="2700">
                <a:solidFill>
                  <a:srgbClr val="003B55"/>
                </a:solidFill>
              </a:rPr>
              <a:t>No central control</a:t>
            </a:r>
          </a:p>
          <a:p>
            <a:pPr lvl="0" rtl="0">
              <a:spcBef>
                <a:spcPts val="0"/>
              </a:spcBef>
              <a:buNone/>
            </a:pPr>
            <a:endParaRPr sz="2700">
              <a:solidFill>
                <a:srgbClr val="003B55"/>
              </a:solidFill>
            </a:endParaRPr>
          </a:p>
          <a:p>
            <a:pPr marL="457200" lvl="0" indent="-400050" rtl="0">
              <a:spcBef>
                <a:spcPts val="0"/>
              </a:spcBef>
              <a:buClr>
                <a:srgbClr val="D3EBD5"/>
              </a:buClr>
              <a:buSzPct val="100000"/>
              <a:buChar char="●"/>
            </a:pPr>
            <a:r>
              <a:rPr lang="en" sz="2700">
                <a:solidFill>
                  <a:srgbClr val="003B55"/>
                </a:solidFill>
              </a:rPr>
              <a:t>Determined by a few basic rules and initial conditions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003B55"/>
                </a:solidFill>
              </a:rPr>
              <a:t>	~ similar to the germ model</a:t>
            </a:r>
          </a:p>
          <a:p>
            <a:pPr lvl="0" rtl="0">
              <a:spcBef>
                <a:spcPts val="0"/>
              </a:spcBef>
              <a:buNone/>
            </a:pPr>
            <a:endParaRPr sz="2600">
              <a:solidFill>
                <a:srgbClr val="003B5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600">
              <a:solidFill>
                <a:srgbClr val="003B55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Shape 3859"/>
          <p:cNvSpPr txBox="1">
            <a:spLocks noGrp="1"/>
          </p:cNvSpPr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/>
              <a:t>Context</a:t>
            </a:r>
          </a:p>
        </p:txBody>
      </p:sp>
      <p:sp>
        <p:nvSpPr>
          <p:cNvPr id="3860" name="Shape 3860"/>
          <p:cNvSpPr txBox="1">
            <a:spLocks noGrp="1"/>
          </p:cNvSpPr>
          <p:nvPr>
            <p:ph type="body" idx="1"/>
          </p:nvPr>
        </p:nvSpPr>
        <p:spPr>
          <a:xfrm>
            <a:off x="718300" y="15811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Applying it to real-life situations that are relevant to us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The subject in our simulation model:       Donald Trump’s Twitter posts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Studying its spread among the population in the framework of the complexity theory</a:t>
            </a:r>
          </a:p>
        </p:txBody>
      </p:sp>
      <p:sp>
        <p:nvSpPr>
          <p:cNvPr id="3861" name="Shape 386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Shape 3866"/>
          <p:cNvSpPr txBox="1">
            <a:spLocks noGrp="1"/>
          </p:cNvSpPr>
          <p:nvPr>
            <p:ph type="ctrTitle"/>
          </p:nvPr>
        </p:nvSpPr>
        <p:spPr>
          <a:xfrm>
            <a:off x="685800" y="663875"/>
            <a:ext cx="8057100" cy="784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Complex contagions</a:t>
            </a:r>
          </a:p>
        </p:txBody>
      </p:sp>
      <p:sp>
        <p:nvSpPr>
          <p:cNvPr id="3867" name="Shape 3867"/>
          <p:cNvSpPr txBox="1">
            <a:spLocks noGrp="1"/>
          </p:cNvSpPr>
          <p:nvPr>
            <p:ph type="subTitle" idx="1"/>
          </p:nvPr>
        </p:nvSpPr>
        <p:spPr>
          <a:xfrm>
            <a:off x="609600" y="1804725"/>
            <a:ext cx="6009000" cy="296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0050" rtl="0">
              <a:spcBef>
                <a:spcPts val="0"/>
              </a:spcBef>
              <a:buClr>
                <a:srgbClr val="D3EBD5"/>
              </a:buClr>
              <a:buSzPct val="100000"/>
              <a:buChar char="●"/>
            </a:pPr>
            <a:r>
              <a:rPr lang="en" sz="2700">
                <a:solidFill>
                  <a:srgbClr val="003B55"/>
                </a:solidFill>
              </a:rPr>
              <a:t>Like the spreading of virus but the spread of information instead</a:t>
            </a:r>
          </a:p>
          <a:p>
            <a:pPr lvl="0" rtl="0">
              <a:spcBef>
                <a:spcPts val="0"/>
              </a:spcBef>
              <a:buNone/>
            </a:pPr>
            <a:endParaRPr sz="2700">
              <a:solidFill>
                <a:srgbClr val="003B55"/>
              </a:solidFill>
            </a:endParaRPr>
          </a:p>
          <a:p>
            <a:pPr marL="457200" lvl="0" indent="-400050" rtl="0">
              <a:spcBef>
                <a:spcPts val="0"/>
              </a:spcBef>
              <a:buClr>
                <a:srgbClr val="D3EBD5"/>
              </a:buClr>
              <a:buSzPct val="100000"/>
              <a:buChar char="●"/>
            </a:pPr>
            <a:r>
              <a:rPr lang="en" sz="2700">
                <a:solidFill>
                  <a:srgbClr val="003B55"/>
                </a:solidFill>
              </a:rPr>
              <a:t>Affected by social reinforcement and homophily</a:t>
            </a:r>
          </a:p>
          <a:p>
            <a:pPr lvl="0" rtl="0">
              <a:spcBef>
                <a:spcPts val="0"/>
              </a:spcBef>
              <a:buNone/>
            </a:pPr>
            <a:endParaRPr sz="2600">
              <a:solidFill>
                <a:srgbClr val="003B55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ctrTitle"/>
          </p:nvPr>
        </p:nvSpPr>
        <p:spPr>
          <a:xfrm>
            <a:off x="544300" y="540050"/>
            <a:ext cx="5268900" cy="908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Complex contagions</a:t>
            </a:r>
          </a:p>
        </p:txBody>
      </p:sp>
      <p:pic>
        <p:nvPicPr>
          <p:cNvPr id="3873" name="Shape 38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1664575"/>
            <a:ext cx="8414375" cy="2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>
            <a:spLocks noGrp="1"/>
          </p:cNvSpPr>
          <p:nvPr>
            <p:ph type="ctrTitle"/>
          </p:nvPr>
        </p:nvSpPr>
        <p:spPr>
          <a:xfrm>
            <a:off x="685800" y="463475"/>
            <a:ext cx="7204200" cy="990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Broadcast v.s. Viral Post</a:t>
            </a:r>
          </a:p>
        </p:txBody>
      </p:sp>
      <p:sp>
        <p:nvSpPr>
          <p:cNvPr id="3879" name="Shape 3879"/>
          <p:cNvSpPr txBox="1">
            <a:spLocks noGrp="1"/>
          </p:cNvSpPr>
          <p:nvPr>
            <p:ph type="subTitle" idx="1"/>
          </p:nvPr>
        </p:nvSpPr>
        <p:spPr>
          <a:xfrm>
            <a:off x="685800" y="2393515"/>
            <a:ext cx="6494700" cy="23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80" name="Shape 3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2" y="1505163"/>
            <a:ext cx="6908000" cy="314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>
            <a:spLocks noGrp="1"/>
          </p:cNvSpPr>
          <p:nvPr>
            <p:ph type="ctrTitle"/>
          </p:nvPr>
        </p:nvSpPr>
        <p:spPr>
          <a:xfrm>
            <a:off x="789575" y="581650"/>
            <a:ext cx="6419400" cy="825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Diffusion trees</a:t>
            </a:r>
          </a:p>
        </p:txBody>
      </p:sp>
      <p:pic>
        <p:nvPicPr>
          <p:cNvPr id="3886" name="Shape 38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375" y="1395650"/>
            <a:ext cx="6156276" cy="31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화면 슬라이드 쇼(16:9)</PresentationFormat>
  <Paragraphs>200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Dosis Light</vt:lpstr>
      <vt:lpstr>Titillium Web Light</vt:lpstr>
      <vt:lpstr>Arial</vt:lpstr>
      <vt:lpstr>Dosis</vt:lpstr>
      <vt:lpstr>Carrois Gothic</vt:lpstr>
      <vt:lpstr>Titillium Web</vt:lpstr>
      <vt:lpstr>Mowbray template</vt:lpstr>
      <vt:lpstr> How many people are going to read Trump’s next post?  Group Member:  3035123655 Choi jae won  3035467752 Lai Pak Hei Syrus  3035381104 Lam Tsun Ho Kevin  3035164283 Park chan ho</vt:lpstr>
      <vt:lpstr>1. Introduction</vt:lpstr>
      <vt:lpstr>Background</vt:lpstr>
      <vt:lpstr>How is it related to complex systems?</vt:lpstr>
      <vt:lpstr>Context</vt:lpstr>
      <vt:lpstr>Complex contagions</vt:lpstr>
      <vt:lpstr>Complex contagions</vt:lpstr>
      <vt:lpstr>Broadcast v.s. Viral Post</vt:lpstr>
      <vt:lpstr>Diffusion trees</vt:lpstr>
      <vt:lpstr>Broadcast v.s. Viral Post</vt:lpstr>
      <vt:lpstr>2. Simulation</vt:lpstr>
      <vt:lpstr>The basic assumptions of our system</vt:lpstr>
      <vt:lpstr>Initial Inputs</vt:lpstr>
      <vt:lpstr>Expected outcomes</vt:lpstr>
      <vt:lpstr>PowerPoint 프레젠테이션</vt:lpstr>
      <vt:lpstr>The flow of our model</vt:lpstr>
      <vt:lpstr>The default constants </vt:lpstr>
      <vt:lpstr>Results</vt:lpstr>
      <vt:lpstr>3. Conclusion</vt:lpstr>
      <vt:lpstr>Outcomes</vt:lpstr>
      <vt:lpstr>PowerPoint 프레젠테이션</vt:lpstr>
      <vt:lpstr>PowerPoint 프레젠테이션</vt:lpstr>
      <vt:lpstr>How many people will see Trump’s next post?</vt:lpstr>
      <vt:lpstr>Limitations</vt:lpstr>
      <vt:lpstr>Reference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many people are going to read Trump’s next post?  Group Member:  3035123655 Choi jae won  3035467752 Lai Pak Hei Syrus  3035381104 Lam Tsun Ho Kevin  3035164283 Park chan ho</dc:title>
  <cp:lastModifiedBy>choijaewon</cp:lastModifiedBy>
  <cp:revision>1</cp:revision>
  <dcterms:modified xsi:type="dcterms:W3CDTF">2017-11-28T04:45:23Z</dcterms:modified>
</cp:coreProperties>
</file>