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65" r:id="rId6"/>
    <p:sldId id="276" r:id="rId7"/>
    <p:sldId id="277" r:id="rId8"/>
    <p:sldId id="284" r:id="rId9"/>
    <p:sldId id="285" r:id="rId10"/>
    <p:sldId id="261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6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1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6" y="17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字魂59号-创粗黑"/>
                <a:ea typeface="字魂59号-创粗黑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字魂59号-创粗黑"/>
                <a:ea typeface="字魂59号-创粗黑"/>
              </a:defRPr>
            </a:lvl1pPr>
          </a:lstStyle>
          <a:p>
            <a:pPr lvl="0">
              <a:defRPr/>
            </a:pPr>
            <a:fld id="{B34331E3-BB6A-4129-8B4C-AA4D9ABC3A42}" type="datetime1">
              <a:rPr lang="zh-CN" altLang="en-US"/>
              <a:pPr lvl="0">
                <a:defRPr/>
              </a:pPr>
              <a:t>2023/03/13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字魂59号-创粗黑"/>
                <a:ea typeface="字魂59号-创粗黑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字魂59号-创粗黑"/>
                <a:ea typeface="字魂59号-创粗黑"/>
              </a:defRPr>
            </a:lvl1pPr>
          </a:lstStyle>
          <a:p>
            <a:pPr lvl="0">
              <a:defRPr/>
            </a:pPr>
            <a:fld id="{60CBAB4A-AE92-49D2-B57C-1D01B2825EF7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/>
        <a:ea typeface="字魂59号-创粗黑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/>
        <a:ea typeface="字魂59号-创粗黑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/>
        <a:ea typeface="字魂59号-创粗黑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/>
        <a:ea typeface="字魂59号-创粗黑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/>
        <a:ea typeface="字魂59号-创粗黑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CBAB4A-AE92-49D2-B57C-1D01B2825EF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FEFE-5586-4D13-8849-A9D4F3D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F778-16E0-47C8-87C6-0FC0C11C949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21150-505B-4E4E-AA28-0D334E67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9664-624E-4755-9BF8-E01A2C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5565-478E-4FE1-B597-A382967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0A12B-5700-42A9-BA53-12930EF7E6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2B016-807A-4F16-9F33-08AEBEE5FAA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7561D-7F7B-4500-8D31-F30F122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6A66-BE9D-438C-886C-60C3C87B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07C4-1391-4C36-86B2-DA6D92F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4352-0D2C-43CF-91B1-35319C2708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3C12D-F1C0-45C2-A1E0-0E5131431D6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8291-8F36-43C1-B54E-485A7FE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75225-1AF2-489C-8600-B52709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0B70-B480-4E4D-BDE6-BCA9AA0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8465-6FF6-4F03-8876-C392B8096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3B132-BD25-42D3-BB5E-B704C26F32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69570-4060-47CC-8AC6-4CF38A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1B26-CC08-4492-AD5C-E57D1AA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649F-99EC-49BE-BEFD-E87DC32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55A0-A9CC-4970-A3C6-41DEDFA00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505C-B3E8-471E-9F55-121657D66C6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0740C-0008-454B-B847-AD19D66ACA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7436-66F5-4AAD-A349-1B0A771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3B5BC-338F-4302-90DE-22840C5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9AFE-3711-4B16-B09E-E27159F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689C-0AAA-476D-9D2D-733607E2E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90F43-37C8-4E9F-9C02-0108FACAA8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018F-EBD6-43D1-8A76-076945E544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4C7C-A6CB-459A-A5D5-9153362AC7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750C-59F8-436D-936B-659AB11C03A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EDC6-D812-484A-9BD8-13F9005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37E38-B91D-419C-93FE-483F885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494D2-E450-4539-BD42-4400CC3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7262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8E1-276D-4B05-82CD-4ED9CCBF5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8013-E45F-47FF-83B7-341AD5D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C691-7B6E-4338-BFAB-C8E126F8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21BDC-8421-4663-B6BF-B415EB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EF77D-DFE8-490B-A133-4E9D05F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3662C-7BBD-42E3-B23F-0133F03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1710-D487-44A5-90C6-44AA2CF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466A-1B96-43BE-88C2-C373AE808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BE4D-9423-424F-BD5F-B4BBEB60D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75FE1-9F75-4752-B640-BFF00A9C6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4BB96-F06B-44AC-8C5F-221CBCED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B0A6-803D-4757-B55F-55A6382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66EC-BD57-44AF-A231-FC71233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F60E-F0FA-45E4-883A-2D22AEC67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3B89-10FE-4CC1-A9D6-551856E2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1194-1412-40AC-854D-A1FAE47CB1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43B77-1AF2-44E0-ABFF-BB98AF1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BD775-894B-4327-851D-720118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D6B1-4CC3-425A-94D5-A241D43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56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8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3245B-5344-43FF-A160-E675531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9C37-E5F3-4B60-8BB8-C827168A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CB83-4B7D-4DEA-A490-635F2D0A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EFF69B-BE57-412D-B25E-668481AB537A}" type="datetimeFigureOut">
              <a:rPr lang="zh-CN" altLang="en-US" smtClean="0"/>
              <a:pPr/>
              <a:t>2020/4/20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D220-8501-41FD-8C49-A90E517F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1A01-103C-4F46-928C-6470E2A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EA60BD-1651-450C-842E-6C8D0B5CB5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4092" y="2549490"/>
            <a:ext cx="7398937" cy="1306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AI-18-</a:t>
            </a:r>
            <a:r>
              <a:rPr lang="ko-KR" altLang="en-US" sz="8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최재용</a:t>
            </a:r>
            <a:endParaRPr lang="ko-KR" altLang="en-US" sz="8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599" y="2066671"/>
            <a:ext cx="6531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40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PRESENTATION</a:t>
            </a:r>
            <a:endParaRPr lang="zh-CN" altLang="en-US" sz="4000" i="1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0224" y="3863018"/>
            <a:ext cx="5772708" cy="668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8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Section1 project PPT</a:t>
            </a:r>
            <a:endParaRPr lang="en-US" altLang="ko-KR" sz="38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48061" y="5697932"/>
            <a:ext cx="41555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00412" y="0"/>
            <a:ext cx="5591175" cy="1285875"/>
          </a:xfrm>
          <a:prstGeom prst="rect">
            <a:avLst/>
          </a:prstGeom>
        </p:spPr>
      </p:pic>
      <p:pic>
        <p:nvPicPr>
          <p:cNvPr id="5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13347" y="2030063"/>
            <a:ext cx="5400675" cy="4680585"/>
          </a:xfrm>
          <a:prstGeom prst="rect">
            <a:avLst/>
          </a:prstGeom>
        </p:spPr>
      </p:pic>
      <p:pic>
        <p:nvPicPr>
          <p:cNvPr id="5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336772" y="2031465"/>
            <a:ext cx="5400675" cy="4680585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3879788" y="1331046"/>
            <a:ext cx="4432424" cy="639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대체적인 그래프를 구하기위해</a:t>
            </a:r>
            <a:endParaRPr lang="ko-KR" altLang="en-US"/>
          </a:p>
          <a:p>
            <a:pPr>
              <a:defRPr/>
            </a:pPr>
            <a:r>
              <a:rPr lang="ko-KR" altLang="en-US"/>
              <a:t>장르별 지역들의 평균 그래프를 구하였다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32186" y="638175"/>
            <a:ext cx="3960495" cy="3060382"/>
          </a:xfrm>
          <a:prstGeom prst="rect">
            <a:avLst/>
          </a:prstGeom>
        </p:spPr>
      </p:pic>
      <p:pic>
        <p:nvPicPr>
          <p:cNvPr id="54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0106" y="644842"/>
            <a:ext cx="3960495" cy="3060382"/>
          </a:xfrm>
          <a:prstGeom prst="rect">
            <a:avLst/>
          </a:prstGeom>
        </p:spPr>
      </p:pic>
      <p:pic>
        <p:nvPicPr>
          <p:cNvPr id="55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137419" y="3695700"/>
            <a:ext cx="3960495" cy="3060382"/>
          </a:xfrm>
          <a:prstGeom prst="rect">
            <a:avLst/>
          </a:prstGeom>
        </p:spPr>
      </p:pic>
      <p:pic>
        <p:nvPicPr>
          <p:cNvPr id="56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76950" y="3695700"/>
            <a:ext cx="3960495" cy="3060382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3832633" y="122599"/>
            <a:ext cx="452673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지역별로 각 장르의 출고량을 나타냈다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8525" y="1507402"/>
            <a:ext cx="5314950" cy="2628900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2120962" y="5027502"/>
            <a:ext cx="8525346" cy="634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각각 구한 데이터에 따르면 위의 그림과 같이 북미</a:t>
            </a:r>
            <a:r>
              <a:rPr lang="en-US" altLang="ko-KR"/>
              <a:t>,</a:t>
            </a:r>
            <a:r>
              <a:rPr lang="ko-KR" altLang="en-US"/>
              <a:t> 유럽</a:t>
            </a:r>
            <a:r>
              <a:rPr lang="en-US" altLang="ko-KR"/>
              <a:t>,</a:t>
            </a:r>
            <a:r>
              <a:rPr lang="ko-KR" altLang="en-US"/>
              <a:t> 일본 지역은 서로 선호 하는 장르가 다르지만 유럽과 기타지역은 선호하는 장르가 같은것을 알 수있다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9987" y="235107"/>
            <a:ext cx="4772025" cy="127635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6325" y="1668761"/>
            <a:ext cx="10039350" cy="1238250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5057604" y="4320200"/>
            <a:ext cx="6092227" cy="9060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연도별 게임의 트렌드를 구하기 위해 </a:t>
            </a:r>
            <a:r>
              <a:rPr lang="en-US" altLang="ko-KR"/>
              <a:t>df_all</a:t>
            </a:r>
            <a:r>
              <a:rPr lang="ko-KR" altLang="en-US"/>
              <a:t>이라는 변수에 </a:t>
            </a:r>
            <a:endParaRPr lang="ko-KR" altLang="en-US"/>
          </a:p>
          <a:p>
            <a:pPr>
              <a:defRPr/>
            </a:pPr>
            <a:r>
              <a:rPr lang="en-US" altLang="ko-KR"/>
              <a:t>df</a:t>
            </a:r>
            <a:r>
              <a:rPr lang="ko-KR" altLang="en-US"/>
              <a:t>의 </a:t>
            </a:r>
            <a:r>
              <a:rPr lang="en-US" altLang="ko-KR"/>
              <a:t>“Year”, “Genre”, “All_Sales”</a:t>
            </a:r>
            <a:r>
              <a:rPr lang="ko-KR" altLang="en-US"/>
              <a:t>컬럼을 추출해서 저장했다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95" y="3193232"/>
            <a:ext cx="3946998" cy="3429000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820543" y="3059776"/>
            <a:ext cx="10550913" cy="3683161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8250" y="552450"/>
            <a:ext cx="9715500" cy="575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035617" y="603564"/>
            <a:ext cx="3060382" cy="6254435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182716" y="895349"/>
            <a:ext cx="3060382" cy="5962650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182906" y="618110"/>
            <a:ext cx="3060382" cy="308597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2998489" y="122598"/>
            <a:ext cx="644022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위의 함수로 만든 데이터를 출력해보면 아래의 데이터와 같다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1462" y="353274"/>
            <a:ext cx="4029075" cy="4994873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4290021" y="0"/>
            <a:ext cx="3611958" cy="366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&lt;“Year”</a:t>
            </a:r>
            <a:r>
              <a:rPr lang="ko-KR" altLang="en-US"/>
              <a:t>별 </a:t>
            </a:r>
            <a:r>
              <a:rPr lang="en-US" altLang="ko-KR"/>
              <a:t>“Gap”</a:t>
            </a:r>
            <a:r>
              <a:rPr lang="ko-KR" altLang="en-US"/>
              <a:t>의 선 그래프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8686" y="5366813"/>
            <a:ext cx="6794626" cy="1491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0275" y="1562427"/>
            <a:ext cx="7791450" cy="80962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354309"/>
            <a:ext cx="12192000" cy="4503691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8999" y="0"/>
            <a:ext cx="533400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5762" y="0"/>
            <a:ext cx="3800475" cy="86677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2674" y="999578"/>
            <a:ext cx="5295900" cy="5715000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6252550" y="2790466"/>
            <a:ext cx="5939450" cy="6385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“Name”, “count”</a:t>
            </a:r>
            <a:r>
              <a:rPr lang="ko-KR" altLang="en-US"/>
              <a:t>컬럼만 추출하여 이름별로 같은 이름이 몇개가 있는지 구하는 표이다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322678" y="919007"/>
            <a:ext cx="11475120" cy="5844685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038" y="962025"/>
            <a:ext cx="3914775" cy="4933950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6096000" y="2793107"/>
            <a:ext cx="5135012" cy="6358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같은 이름의 개수가 </a:t>
            </a:r>
            <a:r>
              <a:rPr lang="en-US" altLang="ko-KR"/>
              <a:t>5</a:t>
            </a:r>
            <a:r>
              <a:rPr lang="ko-KR" altLang="en-US"/>
              <a:t>개 이하인 셀은 별로 인기가 없다고 판단하여 과감하게 제거하였다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5400000">
            <a:off x="4597417" y="-4597418"/>
            <a:ext cx="2997165" cy="12192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rot="0">
            <a:off x="5299710" y="816402"/>
            <a:ext cx="1592580" cy="1166914"/>
            <a:chOff x="5547375" y="51258"/>
            <a:chExt cx="1592580" cy="1166914"/>
          </a:xfrm>
        </p:grpSpPr>
        <p:sp>
          <p:nvSpPr>
            <p:cNvPr id="6" name="文本框 5"/>
            <p:cNvSpPr txBox="1"/>
            <p:nvPr/>
          </p:nvSpPr>
          <p:spPr>
            <a:xfrm>
              <a:off x="5547375" y="51258"/>
              <a:ext cx="1592580" cy="9080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5400" b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목차</a:t>
              </a:r>
              <a:endParaRPr lang="tr-TR" altLang="zh-CN" sz="5400" b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51298" y="879619"/>
              <a:ext cx="18473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578469" y="3609082"/>
            <a:ext cx="3035062" cy="725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데이터 정제</a:t>
            </a:r>
            <a:endParaRPr lang="ko-KR" altLang="en-US" sz="42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4019" y="4400107"/>
            <a:ext cx="2503962" cy="7274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42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7908" y="5263918"/>
            <a:ext cx="3036184" cy="725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2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나의 의문점</a:t>
            </a:r>
            <a:endParaRPr lang="ko-KR" altLang="en-US" sz="42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52183" y="5560586"/>
            <a:ext cx="344731" cy="7240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2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4133850" cy="144780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442467"/>
            <a:ext cx="12192000" cy="5415532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4667249" y="236710"/>
            <a:ext cx="5969629" cy="9047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인기가 가장 많은 게임은 </a:t>
            </a:r>
            <a:endParaRPr lang="ko-KR" altLang="en-US"/>
          </a:p>
          <a:p>
            <a:pPr>
              <a:defRPr/>
            </a:pPr>
            <a:r>
              <a:rPr lang="en-US" altLang="ko-KR"/>
              <a:t>“Need for Speed: Most Wanted”</a:t>
            </a:r>
            <a:r>
              <a:rPr lang="ko-KR" altLang="en-US"/>
              <a:t>가 </a:t>
            </a:r>
            <a:r>
              <a:rPr lang="en-US" altLang="ko-KR"/>
              <a:t>12</a:t>
            </a:r>
            <a:r>
              <a:rPr lang="ko-KR" altLang="en-US"/>
              <a:t>회로 </a:t>
            </a:r>
            <a:endParaRPr lang="ko-KR" altLang="en-US"/>
          </a:p>
          <a:p>
            <a:pPr>
              <a:defRPr/>
            </a:pPr>
            <a:r>
              <a:rPr lang="ko-KR" altLang="en-US"/>
              <a:t>인기가 제일 많다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4683431" y="107967"/>
            <a:ext cx="4883065" cy="125004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3662" y="0"/>
            <a:ext cx="6924674" cy="1809750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9088" y="2505075"/>
            <a:ext cx="11553825" cy="4352925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2842409" y="1962527"/>
            <a:ext cx="6507181" cy="359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원본 데이터를</a:t>
            </a:r>
            <a:r>
              <a:rPr lang="en-US" altLang="ko-KR"/>
              <a:t>“All_Sales”</a:t>
            </a:r>
            <a:r>
              <a:rPr lang="ko-KR" altLang="en-US"/>
              <a:t>를 기준으로 내림차순 정렬 해보았다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0666" y="132029"/>
            <a:ext cx="3829050" cy="904875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360097" y="1683527"/>
            <a:ext cx="1440180" cy="5004625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802739" y="1968041"/>
            <a:ext cx="1440180" cy="4716589"/>
          </a:xfrm>
          <a:prstGeom prst="rect">
            <a:avLst/>
          </a:prstGeom>
        </p:spPr>
      </p:pic>
      <p:pic>
        <p:nvPicPr>
          <p:cNvPr id="62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802644" y="1677031"/>
            <a:ext cx="1440180" cy="288036"/>
          </a:xfrm>
          <a:prstGeom prst="rect">
            <a:avLst/>
          </a:prstGeom>
        </p:spPr>
      </p:pic>
      <p:sp>
        <p:nvSpPr>
          <p:cNvPr id="63" name=""/>
          <p:cNvSpPr txBox="1"/>
          <p:nvPr/>
        </p:nvSpPr>
        <p:spPr>
          <a:xfrm>
            <a:off x="1955926" y="1044647"/>
            <a:ext cx="4140074" cy="639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연도별로 </a:t>
            </a:r>
            <a:r>
              <a:rPr lang="en-US" altLang="ko-KR"/>
              <a:t>ALL_Sales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합값을 나타낸 표이다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32649" y="1895475"/>
            <a:ext cx="3724275" cy="3067050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7835962" y="1447517"/>
            <a:ext cx="3574232" cy="3591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왼쪽 표를 바탕으로 한 그래프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66" name=""/>
          <p:cNvSpPr/>
          <p:nvPr/>
        </p:nvSpPr>
        <p:spPr>
          <a:xfrm>
            <a:off x="7616376" y="1381112"/>
            <a:ext cx="3977718" cy="3720883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1721175" y="0"/>
            <a:ext cx="4185193" cy="6757565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418" y="228600"/>
            <a:ext cx="5191125" cy="6400800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6096000" y="1891711"/>
            <a:ext cx="5804594" cy="9033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회사별 총출고량을 비교 하고 싶어서</a:t>
            </a:r>
            <a:endParaRPr lang="ko-KR" altLang="en-US"/>
          </a:p>
          <a:p>
            <a:pPr>
              <a:defRPr/>
            </a:pPr>
            <a:r>
              <a:rPr lang="ko-KR" altLang="en-US"/>
              <a:t>원본데이터의 </a:t>
            </a:r>
            <a:r>
              <a:rPr lang="en-US" altLang="ko-KR"/>
              <a:t>“Publisher”, “All_Sales”</a:t>
            </a:r>
            <a:r>
              <a:rPr lang="ko-KR" altLang="en-US"/>
              <a:t>컬럼을 추출하여 </a:t>
            </a:r>
            <a:r>
              <a:rPr lang="en-US" altLang="ko-KR"/>
              <a:t>“Publisher”</a:t>
            </a:r>
            <a:r>
              <a:rPr lang="ko-KR" altLang="en-US"/>
              <a:t>을 기준으로 </a:t>
            </a:r>
            <a:r>
              <a:rPr lang="en-US" altLang="ko-KR"/>
              <a:t>“All_Sales”</a:t>
            </a:r>
            <a:r>
              <a:rPr lang="ko-KR" altLang="en-US"/>
              <a:t>의 합값을 나타냈다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1" name=""/>
          <p:cNvSpPr txBox="1"/>
          <p:nvPr/>
        </p:nvSpPr>
        <p:spPr>
          <a:xfrm>
            <a:off x="6096002" y="3108271"/>
            <a:ext cx="5832885" cy="641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“All_Sales”</a:t>
            </a:r>
            <a:r>
              <a:rPr lang="ko-KR" altLang="en-US"/>
              <a:t>의 합값중 </a:t>
            </a:r>
            <a:r>
              <a:rPr lang="en-US" altLang="ko-KR"/>
              <a:t>100</a:t>
            </a:r>
            <a:r>
              <a:rPr lang="ko-KR" altLang="en-US"/>
              <a:t>이하인값은 그 회사의 게임 흥행 성공률이 낮은것이라고 판단하여 제거하였다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3362" y="0"/>
            <a:ext cx="4105275" cy="96202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7398" y="1244415"/>
            <a:ext cx="9157205" cy="5358955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4313599" y="961930"/>
            <a:ext cx="356480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회사별 출고량에 따른 그래프</a:t>
            </a:r>
            <a:r>
              <a:rPr lang="en-US" altLang="ko-KR"/>
              <a:t>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10196592" y="0"/>
            <a:ext cx="1995409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10263844" y="-34614"/>
            <a:ext cx="1954953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문제 풀이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4912" y="1943100"/>
            <a:ext cx="9782175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5400000">
            <a:off x="4597417" y="-4597418"/>
            <a:ext cx="2997165" cy="1219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8177" y="3044279"/>
            <a:ext cx="291564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zh-CN" sz="4400" b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ko-KR" sz="4400" b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</a:t>
            </a:r>
            <a:endParaRPr lang="en-US" altLang="ko-KR" sz="4400" b="1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3031372" y="3869235"/>
            <a:ext cx="5956300" cy="1009650"/>
            <a:chOff x="2958192" y="3025943"/>
            <a:chExt cx="5956300" cy="1009650"/>
          </a:xfrm>
        </p:grpSpPr>
        <p:sp>
          <p:nvSpPr>
            <p:cNvPr id="7" name="矩形 6"/>
            <p:cNvSpPr/>
            <p:nvPr/>
          </p:nvSpPr>
          <p:spPr>
            <a:xfrm>
              <a:off x="2958192" y="3025943"/>
              <a:ext cx="5956300" cy="1009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9407" y="3083970"/>
              <a:ext cx="3926826" cy="909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나의 의문점</a:t>
              </a:r>
              <a:endParaRPr lang="ko-KR" altLang="en-US" sz="5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2218576" y="5430776"/>
            <a:ext cx="7578006" cy="387188"/>
            <a:chOff x="2133600" y="4652800"/>
            <a:chExt cx="7578006" cy="387188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2133600" y="4862286"/>
              <a:ext cx="7578006" cy="0"/>
              <a:chOff x="2133600" y="4862286"/>
              <a:chExt cx="7578006" cy="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133600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839263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5145090" y="4652800"/>
              <a:ext cx="1731868" cy="387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my question</a:t>
              </a:r>
              <a:endParaRPr lang="en-US" altLang="ko-KR" sz="20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9696047" y="0"/>
            <a:ext cx="2495952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9773449" y="-34614"/>
            <a:ext cx="2445348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나의 의문점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2539" y="2129176"/>
            <a:ext cx="3724275" cy="3067050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1814466" y="1658679"/>
            <a:ext cx="3112128" cy="3671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연도별 총출고량의 그래프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61" name=""/>
          <p:cNvSpPr txBox="1"/>
          <p:nvPr/>
        </p:nvSpPr>
        <p:spPr>
          <a:xfrm>
            <a:off x="6096000" y="3111006"/>
            <a:ext cx="5375498" cy="635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1995</a:t>
            </a:r>
            <a:r>
              <a:rPr lang="ko-KR" altLang="en-US"/>
              <a:t>년부터 총 출고량이 상승했는가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2007</a:t>
            </a:r>
            <a:r>
              <a:rPr lang="ko-KR" altLang="en-US"/>
              <a:t>년부터 총 출고량이 하강했는가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9696047" y="0"/>
            <a:ext cx="2495952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9773449" y="-34614"/>
            <a:ext cx="2445348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나의 의문점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35392" y="548640"/>
            <a:ext cx="4860607" cy="2880360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548639"/>
            <a:ext cx="4860607" cy="2880360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235392" y="3429000"/>
            <a:ext cx="4860607" cy="2880360"/>
          </a:xfrm>
          <a:prstGeom prst="rect">
            <a:avLst/>
          </a:prstGeom>
        </p:spPr>
      </p:pic>
      <p:pic>
        <p:nvPicPr>
          <p:cNvPr id="62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429000"/>
            <a:ext cx="4860607" cy="288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6"/>
          <p:cNvSpPr/>
          <p:nvPr/>
        </p:nvSpPr>
        <p:spPr>
          <a:xfrm>
            <a:off x="9696047" y="0"/>
            <a:ext cx="2495952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7"/>
          <p:cNvSpPr txBox="1"/>
          <p:nvPr/>
        </p:nvSpPr>
        <p:spPr>
          <a:xfrm>
            <a:off x="9773449" y="-34614"/>
            <a:ext cx="2445348" cy="56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나의 의문점</a:t>
            </a:r>
            <a:endParaRPr lang="ko-KR" altLang="en-US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6812" y="1133475"/>
            <a:ext cx="9858375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5400000">
            <a:off x="4597417" y="-4597418"/>
            <a:ext cx="2997165" cy="1219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8177" y="3044279"/>
            <a:ext cx="2915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zh-CN" sz="4400" b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400" b="1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3117850" y="3869235"/>
            <a:ext cx="5956300" cy="1009650"/>
            <a:chOff x="2958192" y="3025943"/>
            <a:chExt cx="5956300" cy="1009650"/>
          </a:xfrm>
        </p:grpSpPr>
        <p:sp>
          <p:nvSpPr>
            <p:cNvPr id="7" name="矩形 6"/>
            <p:cNvSpPr/>
            <p:nvPr/>
          </p:nvSpPr>
          <p:spPr>
            <a:xfrm>
              <a:off x="2958192" y="3025943"/>
              <a:ext cx="5956300" cy="1009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50939" y="3086581"/>
              <a:ext cx="5743762" cy="90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데이터 정제</a:t>
              </a:r>
              <a:r>
                <a:rPr lang="en-US" altLang="ko-KR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(EDA)</a:t>
              </a:r>
              <a:endParaRPr lang="en-US" altLang="ko-KR" sz="5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2218576" y="5394005"/>
            <a:ext cx="7578006" cy="395290"/>
            <a:chOff x="2133600" y="4616029"/>
            <a:chExt cx="7578006" cy="395290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2133600" y="4862286"/>
              <a:ext cx="7578006" cy="0"/>
              <a:chOff x="2133600" y="4862286"/>
              <a:chExt cx="7578006" cy="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133600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839263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392243" y="4616029"/>
              <a:ext cx="3426077" cy="39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Exploratory Data Analysis</a:t>
              </a:r>
              <a:endParaRPr lang="zh-CN" altLang="en-US" sz="20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314092" y="2549490"/>
            <a:ext cx="7398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altLang="zh-CN" sz="8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8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5181599" y="2066671"/>
            <a:ext cx="6531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40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Best regards,</a:t>
            </a:r>
            <a:endParaRPr lang="zh-CN" altLang="en-US" sz="4000" i="1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3529093" y="1699751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097033" y="2148649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538618" y="290472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544968" y="4154528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112908" y="4603426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554493" y="5359503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6102437" y="3339201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898301" y="1663794"/>
            <a:ext cx="18833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데이터 불러오기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>
          <a:xfrm>
            <a:off x="3914630" y="2195450"/>
            <a:ext cx="5404630" cy="2874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내가 분석해야하는 데이터를 </a:t>
            </a:r>
            <a:r>
              <a:rPr lang="en-US" altLang="ko-KR" sz="1600">
                <a:solidFill>
                  <a:srgbClr val="767171"/>
                </a:solidFill>
                <a:cs typeface="+mn-ea"/>
                <a:sym typeface="+mn-lt"/>
              </a:rPr>
              <a:t>df</a:t>
            </a: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라는 변수에 저장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98301" y="2887819"/>
            <a:ext cx="24643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결측치 대체 또는 제거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>
          <a:xfrm>
            <a:off x="3914630" y="3429000"/>
            <a:ext cx="5404630" cy="282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빈칸인 데이터를 찾아서 대체 또는 제거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14630" y="4130894"/>
            <a:ext cx="14288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중복값 확인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>
          <a:xfrm>
            <a:off x="3930959" y="4576825"/>
            <a:ext cx="5404630" cy="496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같은 행의 데이터가 모두 같은 데이터가 있는지 확인 있으면 제거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30959" y="5314021"/>
            <a:ext cx="2165041" cy="35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잘못된 데이터 수정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>
          <a:xfrm>
            <a:off x="3947288" y="5712327"/>
            <a:ext cx="5404630" cy="8948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잘못된 데이터의 타입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정수여야하는데 소수점이 있는 데이터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숫자만 있어야하는데 문자가 들어가있는 데이터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  <a:p>
            <a:pPr>
              <a:lnSpc>
                <a:spcPts val="1600"/>
              </a:lnSpc>
              <a:defRPr/>
            </a:pPr>
            <a:r>
              <a:rPr lang="ko-KR" altLang="en-US" sz="1600">
                <a:solidFill>
                  <a:srgbClr val="767171"/>
                </a:solidFill>
                <a:cs typeface="+mn-ea"/>
                <a:sym typeface="+mn-lt"/>
              </a:rPr>
              <a:t>등을 수정한다</a:t>
            </a:r>
            <a:endParaRPr lang="ko-KR" altLang="en-US" sz="1600">
              <a:solidFill>
                <a:srgbClr val="767171"/>
              </a:solidFill>
              <a:cs typeface="+mn-ea"/>
              <a:sym typeface="+mn-lt"/>
            </a:endParaRPr>
          </a:p>
        </p:txBody>
      </p:sp>
      <p:grpSp>
        <p:nvGrpSpPr>
          <p:cNvPr id="77" name="组合 5"/>
          <p:cNvGrpSpPr/>
          <p:nvPr/>
        </p:nvGrpSpPr>
        <p:grpSpPr>
          <a:xfrm rot="0">
            <a:off x="3117850" y="330128"/>
            <a:ext cx="5956300" cy="1009650"/>
            <a:chOff x="2958192" y="3025943"/>
            <a:chExt cx="5956300" cy="1009650"/>
          </a:xfrm>
        </p:grpSpPr>
        <p:sp>
          <p:nvSpPr>
            <p:cNvPr id="78" name="矩形 6"/>
            <p:cNvSpPr/>
            <p:nvPr/>
          </p:nvSpPr>
          <p:spPr>
            <a:xfrm>
              <a:off x="2958192" y="3025943"/>
              <a:ext cx="5956300" cy="1009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文本框 7"/>
            <p:cNvSpPr txBox="1"/>
            <p:nvPr/>
          </p:nvSpPr>
          <p:spPr>
            <a:xfrm>
              <a:off x="3150939" y="3086581"/>
              <a:ext cx="5743762" cy="90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데이터 정제</a:t>
              </a:r>
              <a:r>
                <a:rPr lang="en-US" altLang="ko-KR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(EDA)</a:t>
              </a:r>
              <a:endParaRPr lang="en-US" altLang="ko-KR" sz="5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椭圆 60"/>
          <p:cNvSpPr/>
          <p:nvPr/>
        </p:nvSpPr>
        <p:spPr>
          <a:xfrm>
            <a:off x="177429" y="196723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文本框 67"/>
          <p:cNvSpPr txBox="1"/>
          <p:nvPr/>
        </p:nvSpPr>
        <p:spPr>
          <a:xfrm>
            <a:off x="499012" y="160766"/>
            <a:ext cx="18833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데이터 불러오기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7128" y="854916"/>
            <a:ext cx="3381375" cy="695325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>
            <a:off x="5501866" y="874883"/>
            <a:ext cx="4596467" cy="6395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df</a:t>
            </a:r>
            <a:r>
              <a:rPr lang="ko-KR" altLang="en-US"/>
              <a:t>라는 변수에 이미 코랩에 업로드 해놓은 </a:t>
            </a:r>
            <a:r>
              <a:rPr lang="en-US" altLang="ko-KR"/>
              <a:t>csv</a:t>
            </a:r>
            <a:r>
              <a:rPr lang="ko-KR" altLang="en-US"/>
              <a:t>파일 저장</a:t>
            </a:r>
            <a:endParaRPr lang="ko-KR" altLang="en-US"/>
          </a:p>
        </p:txBody>
      </p:sp>
      <p:sp>
        <p:nvSpPr>
          <p:cNvPr id="91" name="椭圆 62"/>
          <p:cNvSpPr/>
          <p:nvPr/>
        </p:nvSpPr>
        <p:spPr>
          <a:xfrm>
            <a:off x="200499" y="2109519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2" name="文本框 69"/>
          <p:cNvSpPr txBox="1"/>
          <p:nvPr/>
        </p:nvSpPr>
        <p:spPr>
          <a:xfrm>
            <a:off x="560182" y="2092612"/>
            <a:ext cx="24643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결측치 대체 또는 제거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1236" y="2772606"/>
            <a:ext cx="3333750" cy="3381375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2749722" y="3338989"/>
            <a:ext cx="393234" cy="180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/>
          <p:nvPr/>
        </p:nvSpPr>
        <p:spPr>
          <a:xfrm>
            <a:off x="3144087" y="3993817"/>
            <a:ext cx="396049" cy="1688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5481637" y="3044918"/>
            <a:ext cx="4596467" cy="63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위의 빨간 네모의 숫자와 밑에 빨간네모의 숫자가 서로 다른 차이만큼 결측치 존재</a:t>
            </a:r>
            <a:endParaRPr lang="ko-KR" altLang="en-US"/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81637" y="4757703"/>
            <a:ext cx="1228725" cy="485775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>
          <a:xfrm>
            <a:off x="6991914" y="4667625"/>
            <a:ext cx="4596468" cy="63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옆의 코드를 입력하므로써 </a:t>
            </a:r>
            <a:endParaRPr lang="ko-KR" altLang="en-US"/>
          </a:p>
          <a:p>
            <a:pPr>
              <a:defRPr/>
            </a:pPr>
            <a:r>
              <a:rPr lang="ko-KR" altLang="en-US"/>
              <a:t>결측치 제거</a:t>
            </a:r>
            <a:endParaRPr lang="ko-KR" altLang="en-US"/>
          </a:p>
        </p:txBody>
      </p:sp>
      <p:sp>
        <p:nvSpPr>
          <p:cNvPr id="100" name="矩形 6"/>
          <p:cNvSpPr/>
          <p:nvPr/>
        </p:nvSpPr>
        <p:spPr>
          <a:xfrm>
            <a:off x="8753695" y="0"/>
            <a:ext cx="3438305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文本框 7"/>
          <p:cNvSpPr txBox="1"/>
          <p:nvPr/>
        </p:nvSpPr>
        <p:spPr>
          <a:xfrm>
            <a:off x="8858668" y="-34613"/>
            <a:ext cx="3360128" cy="56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데이터 정제</a:t>
            </a:r>
            <a:r>
              <a:rPr lang="en-US" altLang="ko-KR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(EDA)</a:t>
            </a:r>
            <a:endParaRPr lang="en-US" altLang="ko-KR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"/>
          <p:cNvSpPr/>
          <p:nvPr/>
        </p:nvSpPr>
        <p:spPr>
          <a:xfrm>
            <a:off x="1392118" y="683240"/>
            <a:ext cx="8749650" cy="1231181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1399539" y="2720756"/>
            <a:ext cx="8749650" cy="3673730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62"/>
          <p:cNvSpPr/>
          <p:nvPr/>
        </p:nvSpPr>
        <p:spPr>
          <a:xfrm>
            <a:off x="191069" y="232811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5" name="文本框 69"/>
          <p:cNvSpPr txBox="1"/>
          <p:nvPr/>
        </p:nvSpPr>
        <p:spPr>
          <a:xfrm>
            <a:off x="550752" y="215904"/>
            <a:ext cx="24643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결측치 대체 또는 제거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3246" y="927273"/>
            <a:ext cx="2943225" cy="3381375"/>
          </a:xfrm>
          <a:prstGeom prst="rect">
            <a:avLst/>
          </a:prstGeom>
        </p:spPr>
      </p:pic>
      <p:sp>
        <p:nvSpPr>
          <p:cNvPr id="97" name=""/>
          <p:cNvSpPr/>
          <p:nvPr/>
        </p:nvSpPr>
        <p:spPr>
          <a:xfrm>
            <a:off x="3325419" y="1529320"/>
            <a:ext cx="393234" cy="180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/>
          <p:nvPr/>
        </p:nvSpPr>
        <p:spPr>
          <a:xfrm>
            <a:off x="3719783" y="2184148"/>
            <a:ext cx="396049" cy="1688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"/>
          <p:cNvSpPr txBox="1"/>
          <p:nvPr/>
        </p:nvSpPr>
        <p:spPr>
          <a:xfrm>
            <a:off x="5864005" y="2330324"/>
            <a:ext cx="6327995" cy="3585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결측치가 없어졌다는것을 알수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3521" y="5485408"/>
            <a:ext cx="2095500" cy="847725"/>
          </a:xfrm>
          <a:prstGeom prst="rect">
            <a:avLst/>
          </a:prstGeom>
        </p:spPr>
      </p:pic>
      <p:sp>
        <p:nvSpPr>
          <p:cNvPr id="101" name="椭圆 63"/>
          <p:cNvSpPr/>
          <p:nvPr/>
        </p:nvSpPr>
        <p:spPr>
          <a:xfrm>
            <a:off x="291378" y="4871258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2" name="文本框 71"/>
          <p:cNvSpPr txBox="1"/>
          <p:nvPr/>
        </p:nvSpPr>
        <p:spPr>
          <a:xfrm>
            <a:off x="661040" y="4847624"/>
            <a:ext cx="14288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중복값 확인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4602743" y="5594854"/>
            <a:ext cx="6327996" cy="64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중복값을 확인하는 코딩을 해서 중복값이 없다는것을 알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4" name="矩形 6"/>
          <p:cNvSpPr/>
          <p:nvPr/>
        </p:nvSpPr>
        <p:spPr>
          <a:xfrm>
            <a:off x="8753695" y="0"/>
            <a:ext cx="3438305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7"/>
          <p:cNvSpPr txBox="1"/>
          <p:nvPr/>
        </p:nvSpPr>
        <p:spPr>
          <a:xfrm>
            <a:off x="8858668" y="-34613"/>
            <a:ext cx="3360128" cy="56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데이터 정제</a:t>
            </a:r>
            <a:r>
              <a:rPr lang="en-US" altLang="ko-KR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(EDA)</a:t>
            </a:r>
            <a:endParaRPr lang="en-US" altLang="ko-KR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"/>
          <p:cNvSpPr/>
          <p:nvPr/>
        </p:nvSpPr>
        <p:spPr>
          <a:xfrm>
            <a:off x="1626942" y="720964"/>
            <a:ext cx="8749650" cy="382462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"/>
          <p:cNvSpPr/>
          <p:nvPr/>
        </p:nvSpPr>
        <p:spPr>
          <a:xfrm>
            <a:off x="1296795" y="5275987"/>
            <a:ext cx="9598410" cy="1231181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8753695" y="0"/>
            <a:ext cx="3438305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7"/>
          <p:cNvSpPr txBox="1"/>
          <p:nvPr/>
        </p:nvSpPr>
        <p:spPr>
          <a:xfrm>
            <a:off x="8858668" y="-34613"/>
            <a:ext cx="3360128" cy="56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데이터 정제</a:t>
            </a:r>
            <a:r>
              <a:rPr lang="en-US" altLang="ko-KR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(EDA)</a:t>
            </a:r>
            <a:endParaRPr lang="en-US" altLang="ko-KR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椭圆 65"/>
          <p:cNvSpPr/>
          <p:nvPr/>
        </p:nvSpPr>
        <p:spPr>
          <a:xfrm>
            <a:off x="282045" y="266927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7" name="文本框 73"/>
          <p:cNvSpPr txBox="1"/>
          <p:nvPr/>
        </p:nvSpPr>
        <p:spPr>
          <a:xfrm>
            <a:off x="658511" y="221445"/>
            <a:ext cx="2165041" cy="35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잘못된 데이터 수정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082" y="1233487"/>
            <a:ext cx="5819917" cy="4391026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3382" y="918691"/>
            <a:ext cx="5677466" cy="776260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52463" y="1819275"/>
            <a:ext cx="3171825" cy="1609725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33400" y="3567208"/>
            <a:ext cx="3409950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8753695" y="0"/>
            <a:ext cx="3438305" cy="5286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7"/>
          <p:cNvSpPr txBox="1"/>
          <p:nvPr/>
        </p:nvSpPr>
        <p:spPr>
          <a:xfrm>
            <a:off x="8858668" y="-34613"/>
            <a:ext cx="3360128" cy="56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데이터 정제</a:t>
            </a:r>
            <a:r>
              <a:rPr lang="en-US" altLang="ko-KR" sz="31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(EDA)</a:t>
            </a:r>
            <a:endParaRPr lang="en-US" altLang="ko-KR" sz="31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椭圆 65"/>
          <p:cNvSpPr/>
          <p:nvPr/>
        </p:nvSpPr>
        <p:spPr>
          <a:xfrm>
            <a:off x="282045" y="266927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7" name="文本框 73"/>
          <p:cNvSpPr txBox="1"/>
          <p:nvPr/>
        </p:nvSpPr>
        <p:spPr>
          <a:xfrm>
            <a:off x="658511" y="221445"/>
            <a:ext cx="2165041" cy="35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b3838"/>
                </a:solidFill>
                <a:cs typeface="+mn-ea"/>
                <a:sym typeface="+mn-lt"/>
              </a:rPr>
              <a:t>잘못된 데이터 수정</a:t>
            </a:r>
            <a:endParaRPr lang="ko-KR" altLang="en-US" b="1">
              <a:solidFill>
                <a:srgbClr val="3b3838"/>
              </a:solidFill>
              <a:cs typeface="+mn-ea"/>
              <a:sym typeface="+mn-lt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9193" y="3565274"/>
            <a:ext cx="3017622" cy="3060731"/>
          </a:xfrm>
          <a:prstGeom prst="rect">
            <a:avLst/>
          </a:prstGeom>
        </p:spPr>
      </p:pic>
      <p:sp>
        <p:nvSpPr>
          <p:cNvPr id="117" name=""/>
          <p:cNvSpPr/>
          <p:nvPr/>
        </p:nvSpPr>
        <p:spPr>
          <a:xfrm>
            <a:off x="4383015" y="4645560"/>
            <a:ext cx="528079" cy="1537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762" y="686318"/>
            <a:ext cx="3819525" cy="2524125"/>
          </a:xfrm>
          <a:prstGeom prst="rect">
            <a:avLst/>
          </a:prstGeom>
        </p:spPr>
      </p:pic>
      <p:sp>
        <p:nvSpPr>
          <p:cNvPr id="119" name=""/>
          <p:cNvSpPr txBox="1"/>
          <p:nvPr/>
        </p:nvSpPr>
        <p:spPr>
          <a:xfrm>
            <a:off x="8283920" y="882713"/>
            <a:ext cx="1999308" cy="9028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 = </a:t>
            </a:r>
            <a:r>
              <a:rPr lang="ko-KR" altLang="en-US"/>
              <a:t>정수형</a:t>
            </a:r>
            <a:endParaRPr lang="ko-KR" altLang="en-US"/>
          </a:p>
          <a:p>
            <a:pPr>
              <a:defRPr/>
            </a:pPr>
            <a:r>
              <a:rPr lang="en-US" altLang="ko-KR"/>
              <a:t>float  = </a:t>
            </a:r>
            <a:r>
              <a:rPr lang="ko-KR" altLang="en-US"/>
              <a:t>실수형</a:t>
            </a:r>
            <a:endParaRPr lang="ko-KR" altLang="en-US"/>
          </a:p>
          <a:p>
            <a:pPr>
              <a:defRPr/>
            </a:pPr>
            <a:r>
              <a:rPr lang="en-US" altLang="ko-KR"/>
              <a:t>object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문자형</a:t>
            </a:r>
            <a:endParaRPr lang="ko-KR" altLang="en-US"/>
          </a:p>
        </p:txBody>
      </p:sp>
      <p:sp>
        <p:nvSpPr>
          <p:cNvPr id="120" name=""/>
          <p:cNvSpPr txBox="1"/>
          <p:nvPr/>
        </p:nvSpPr>
        <p:spPr>
          <a:xfrm>
            <a:off x="4224008" y="712960"/>
            <a:ext cx="3734554" cy="25505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		: </a:t>
            </a:r>
            <a:r>
              <a:rPr lang="ko-KR" altLang="en-US"/>
              <a:t>문자형</a:t>
            </a:r>
            <a:r>
              <a:rPr lang="en-US" altLang="ko-KR"/>
              <a:t>(object)</a:t>
            </a:r>
            <a:endParaRPr lang="en-US" altLang="ko-KR"/>
          </a:p>
          <a:p>
            <a:pPr>
              <a:defRPr/>
            </a:pPr>
            <a:r>
              <a:rPr lang="en-US" altLang="ko-KR"/>
              <a:t>Platform	: </a:t>
            </a:r>
            <a:r>
              <a:rPr lang="ko-KR" altLang="en-US"/>
              <a:t>문자형</a:t>
            </a:r>
            <a:r>
              <a:rPr lang="en-US" altLang="ko-KR"/>
              <a:t>(object)</a:t>
            </a:r>
            <a:endParaRPr lang="en-US" altLang="ko-KR"/>
          </a:p>
          <a:p>
            <a:pPr>
              <a:defRPr/>
            </a:pPr>
            <a:r>
              <a:rPr lang="en-US" altLang="ko-KR"/>
              <a:t>Year		: </a:t>
            </a:r>
            <a:r>
              <a:rPr lang="ko-KR" altLang="en-US"/>
              <a:t>정수형</a:t>
            </a:r>
            <a:r>
              <a:rPr lang="en-US" altLang="ko-KR"/>
              <a:t>(int)</a:t>
            </a:r>
            <a:endParaRPr lang="en-US" altLang="ko-KR"/>
          </a:p>
          <a:p>
            <a:pPr>
              <a:defRPr/>
            </a:pPr>
            <a:r>
              <a:rPr lang="en-US" altLang="ko-KR"/>
              <a:t>Genre		: </a:t>
            </a:r>
            <a:r>
              <a:rPr lang="ko-KR" altLang="en-US"/>
              <a:t>문자형</a:t>
            </a:r>
            <a:r>
              <a:rPr lang="en-US" altLang="ko-KR"/>
              <a:t>(object)</a:t>
            </a:r>
            <a:endParaRPr lang="en-US" altLang="ko-KR"/>
          </a:p>
          <a:p>
            <a:pPr>
              <a:defRPr/>
            </a:pPr>
            <a:r>
              <a:rPr lang="en-US" altLang="ko-KR"/>
              <a:t>Publisher	: </a:t>
            </a:r>
            <a:r>
              <a:rPr lang="ko-KR" altLang="en-US"/>
              <a:t>문자형</a:t>
            </a:r>
            <a:r>
              <a:rPr lang="en-US" altLang="ko-KR"/>
              <a:t>(object)</a:t>
            </a:r>
            <a:endParaRPr lang="en-US" altLang="ko-KR"/>
          </a:p>
          <a:p>
            <a:pPr>
              <a:defRPr/>
            </a:pPr>
            <a:r>
              <a:rPr lang="en-US" altLang="ko-KR"/>
              <a:t>NA_Sales	: </a:t>
            </a:r>
            <a:r>
              <a:rPr lang="ko-KR" altLang="en-US"/>
              <a:t>실수형</a:t>
            </a:r>
            <a:r>
              <a:rPr lang="en-US" altLang="ko-KR"/>
              <a:t>(float)</a:t>
            </a:r>
            <a:endParaRPr lang="en-US" altLang="ko-KR"/>
          </a:p>
          <a:p>
            <a:pPr>
              <a:defRPr/>
            </a:pPr>
            <a:r>
              <a:rPr lang="en-US" altLang="ko-KR"/>
              <a:t>EU_Sales	: </a:t>
            </a:r>
            <a:r>
              <a:rPr lang="ko-KR" altLang="en-US"/>
              <a:t>실수형</a:t>
            </a:r>
            <a:r>
              <a:rPr lang="en-US" altLang="ko-KR"/>
              <a:t>(float)</a:t>
            </a:r>
            <a:endParaRPr lang="en-US" altLang="ko-KR"/>
          </a:p>
          <a:p>
            <a:pPr>
              <a:defRPr/>
            </a:pPr>
            <a:r>
              <a:rPr lang="en-US" altLang="ko-KR"/>
              <a:t>JP_Sales	</a:t>
            </a:r>
            <a:r>
              <a:rPr lang="ko-KR" altLang="en-US"/>
              <a:t>	</a:t>
            </a:r>
            <a:r>
              <a:rPr lang="en-US" altLang="ko-KR"/>
              <a:t>: </a:t>
            </a:r>
            <a:r>
              <a:rPr lang="ko-KR" altLang="en-US"/>
              <a:t>실수형</a:t>
            </a:r>
            <a:r>
              <a:rPr lang="en-US" altLang="ko-KR"/>
              <a:t>(float)</a:t>
            </a:r>
            <a:endParaRPr lang="en-US" altLang="ko-KR"/>
          </a:p>
          <a:p>
            <a:pPr>
              <a:defRPr/>
            </a:pPr>
            <a:r>
              <a:rPr lang="en-US" altLang="ko-KR"/>
              <a:t>Other_Sales	: </a:t>
            </a:r>
            <a:r>
              <a:rPr lang="ko-KR" altLang="en-US"/>
              <a:t>실수형</a:t>
            </a:r>
            <a:r>
              <a:rPr lang="en-US" altLang="ko-KR"/>
              <a:t>(float)</a:t>
            </a:r>
            <a:endParaRPr lang="en-US" altLang="ko-KR"/>
          </a:p>
        </p:txBody>
      </p:sp>
      <p:sp>
        <p:nvSpPr>
          <p:cNvPr id="121" name=""/>
          <p:cNvSpPr txBox="1"/>
          <p:nvPr/>
        </p:nvSpPr>
        <p:spPr>
          <a:xfrm>
            <a:off x="4822856" y="222564"/>
            <a:ext cx="2216742" cy="3604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옳은 데이터 타입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22" name=""/>
          <p:cNvSpPr/>
          <p:nvPr/>
        </p:nvSpPr>
        <p:spPr>
          <a:xfrm>
            <a:off x="8222621" y="854419"/>
            <a:ext cx="1933292" cy="990223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3" name=""/>
          <p:cNvSpPr/>
          <p:nvPr/>
        </p:nvSpPr>
        <p:spPr>
          <a:xfrm>
            <a:off x="4242869" y="222564"/>
            <a:ext cx="3706262" cy="3041398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6360059" y="3702486"/>
            <a:ext cx="4092921" cy="6395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Year, NA_Salse, EU_Salse, JP_Salse, Other_Salse</a:t>
            </a:r>
            <a:r>
              <a:rPr lang="ko-KR" altLang="en-US"/>
              <a:t> 의 데이터형태가 틀렸다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4613" y="4926164"/>
            <a:ext cx="4162425" cy="1419225"/>
          </a:xfrm>
          <a:prstGeom prst="rect">
            <a:avLst/>
          </a:prstGeom>
        </p:spPr>
      </p:pic>
      <p:sp>
        <p:nvSpPr>
          <p:cNvPr id="126" name=""/>
          <p:cNvSpPr txBox="1"/>
          <p:nvPr/>
        </p:nvSpPr>
        <p:spPr>
          <a:xfrm>
            <a:off x="7241829" y="4423933"/>
            <a:ext cx="2235080" cy="3587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데이터 타입 수정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27" name=""/>
          <p:cNvSpPr/>
          <p:nvPr/>
        </p:nvSpPr>
        <p:spPr>
          <a:xfrm>
            <a:off x="156697" y="692672"/>
            <a:ext cx="3817398" cy="2513757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"/>
          <p:cNvSpPr/>
          <p:nvPr/>
        </p:nvSpPr>
        <p:spPr>
          <a:xfrm>
            <a:off x="6096000" y="3653909"/>
            <a:ext cx="4630471" cy="2900413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5400000">
            <a:off x="4597417" y="-4597418"/>
            <a:ext cx="2997165" cy="1219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8177" y="3044279"/>
            <a:ext cx="2915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zh-CN" sz="4400" b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4400" b="1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3031372" y="3869235"/>
            <a:ext cx="5956300" cy="1009650"/>
            <a:chOff x="2958192" y="3025943"/>
            <a:chExt cx="5956300" cy="1009650"/>
          </a:xfrm>
        </p:grpSpPr>
        <p:sp>
          <p:nvSpPr>
            <p:cNvPr id="7" name="矩形 6"/>
            <p:cNvSpPr/>
            <p:nvPr/>
          </p:nvSpPr>
          <p:spPr>
            <a:xfrm>
              <a:off x="2958192" y="3025943"/>
              <a:ext cx="5956300" cy="1009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82975" y="3102832"/>
              <a:ext cx="3294968" cy="90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5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문제 풀이</a:t>
              </a:r>
              <a:endParaRPr lang="ko-KR" altLang="en-US" sz="5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2218576" y="5440207"/>
            <a:ext cx="7578006" cy="387188"/>
            <a:chOff x="2133600" y="4662231"/>
            <a:chExt cx="7578006" cy="387188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2133600" y="4862286"/>
              <a:ext cx="7578006" cy="0"/>
              <a:chOff x="2133600" y="4862286"/>
              <a:chExt cx="7578006" cy="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2133600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839263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791824" y="4662231"/>
              <a:ext cx="2637215" cy="387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problem solving</a:t>
              </a:r>
              <a:endParaRPr lang="en-US" altLang="ko-KR" sz="20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ata Analysis Powerpoint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Data Analysis Powerpoint Template, www.freepptbackgrounds.net</ep:Company>
  <ep:Words>371</ep:Words>
  <ep:PresentationFormat>Geniş ekran</ep:PresentationFormat>
  <ep:Paragraphs>95</ep:Paragraphs>
  <ep:Slides>30</ep:Slides>
  <ep:Notes>30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Data Analysis Powerpoint Template - www.freepptbackgrounds.net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Business</cp:category>
  <dcterms:created xsi:type="dcterms:W3CDTF">2017-10-21T02:46:43.000</dcterms:created>
  <dc:creator>Freepptbackgrounds.net</dc:creator>
  <dc:description>Data Analysis Powerpoint Template
www.freepptbackgrounds.net</dc:description>
  <cp:keywords>www.freepptbackgrounds.net</cp:keywords>
  <cp:lastModifiedBy>최재용</cp:lastModifiedBy>
  <dcterms:modified xsi:type="dcterms:W3CDTF">2023-03-13T03:21:54.912</dcterms:modified>
  <cp:revision>103</cp:revision>
  <dc:title>Data Analysis 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