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4" r:id="rId8"/>
    <p:sldId id="273" r:id="rId9"/>
    <p:sldId id="274" r:id="rId10"/>
    <p:sldId id="276" r:id="rId11"/>
    <p:sldId id="275" r:id="rId12"/>
    <p:sldId id="277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6F39-ED7B-468D-B4F3-CB88860B12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4C35-374F-4EE6-A7EE-6964FA5C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200525"/>
            <a:ext cx="12192000" cy="2657475"/>
            <a:chOff x="0" y="4200525"/>
            <a:chExt cx="12192000" cy="2657475"/>
          </a:xfrm>
        </p:grpSpPr>
        <p:sp>
          <p:nvSpPr>
            <p:cNvPr id="6" name="직사각형 5"/>
            <p:cNvSpPr/>
            <p:nvPr/>
          </p:nvSpPr>
          <p:spPr>
            <a:xfrm>
              <a:off x="0" y="4349750"/>
              <a:ext cx="12192000" cy="2508250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711" t="6141"/>
            <a:stretch/>
          </p:blipFill>
          <p:spPr>
            <a:xfrm>
              <a:off x="1762760" y="4363720"/>
              <a:ext cx="8729028" cy="249428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4200525"/>
              <a:ext cx="12192000" cy="83608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 1">
            <a:extLst>
              <a:ext uri="{FF2B5EF4-FFF2-40B4-BE49-F238E27FC236}">
                <a16:creationId xmlns:a16="http://schemas.microsoft.com/office/drawing/2014/main" id="{C0F703F6-FD37-A648-4AB2-2FE8948AD07A}"/>
              </a:ext>
            </a:extLst>
          </p:cNvPr>
          <p:cNvSpPr>
            <a:spLocks noGrp="1"/>
          </p:cNvSpPr>
          <p:nvPr/>
        </p:nvSpPr>
        <p:spPr>
          <a:xfrm>
            <a:off x="1944722" y="957920"/>
            <a:ext cx="9635703" cy="957706"/>
          </a:xfrm>
        </p:spPr>
        <p:txBody>
          <a:bodyPr vert="horz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5400" b="0" i="0" u="none" strike="noStrike" kern="1200" cap="none" spc="0" normalizeH="0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</a:rPr>
              <a:t>포커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상대방 패 예측하기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A9F04B61-93BF-CE93-9FC1-85C4F1ABD765}"/>
              </a:ext>
            </a:extLst>
          </p:cNvPr>
          <p:cNvSpPr>
            <a:spLocks noGrp="1"/>
          </p:cNvSpPr>
          <p:nvPr/>
        </p:nvSpPr>
        <p:spPr>
          <a:xfrm>
            <a:off x="2235279" y="2398916"/>
            <a:ext cx="9631127" cy="467408"/>
          </a:xfr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 kumimoji="0" sz="2400" b="0" i="0" u="none" strike="noStrike" kern="1200" cap="none" spc="0" normalizeH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/>
              <a:t>AI_18_</a:t>
            </a:r>
            <a:r>
              <a:rPr lang="ko-KR" altLang="en-US" dirty="0"/>
              <a:t>최재용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Section2 Project</a:t>
            </a:r>
          </a:p>
        </p:txBody>
      </p:sp>
    </p:spTree>
    <p:extLst>
      <p:ext uri="{BB962C8B-B14F-4D97-AF65-F5344CB8AC3E}">
        <p14:creationId xmlns:p14="http://schemas.microsoft.com/office/powerpoint/2010/main" val="7797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D5618C-1512-D049-E8EE-F1EBCB72D559}"/>
              </a:ext>
            </a:extLst>
          </p:cNvPr>
          <p:cNvSpPr txBox="1"/>
          <p:nvPr/>
        </p:nvSpPr>
        <p:spPr>
          <a:xfrm>
            <a:off x="1589518" y="675118"/>
            <a:ext cx="6058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상대방은 패를 </a:t>
            </a:r>
            <a:r>
              <a:rPr lang="en-US" altLang="ko-KR" dirty="0"/>
              <a:t>7</a:t>
            </a:r>
            <a:r>
              <a:rPr lang="ko-KR" altLang="en-US" dirty="0"/>
              <a:t>장 가지고 있으나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내가 상대방에게서 얻을 수 있는 정보는 </a:t>
            </a:r>
            <a:r>
              <a:rPr lang="ko-KR" altLang="en-US" dirty="0" err="1"/>
              <a:t>개방패인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장 밖에 없으므로</a:t>
            </a:r>
            <a:r>
              <a:rPr lang="en-US" altLang="ko-KR" dirty="0"/>
              <a:t>, </a:t>
            </a:r>
            <a:r>
              <a:rPr lang="ko-KR" altLang="en-US" dirty="0"/>
              <a:t>규칙대로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 err="1"/>
              <a:t>여섯번째</a:t>
            </a:r>
            <a:r>
              <a:rPr lang="en-US" altLang="ko-KR" dirty="0"/>
              <a:t>, </a:t>
            </a:r>
            <a:r>
              <a:rPr lang="ko-KR" altLang="en-US" dirty="0" err="1"/>
              <a:t>일곱번째카드는</a:t>
            </a:r>
            <a:r>
              <a:rPr lang="ko-KR" altLang="en-US" dirty="0"/>
              <a:t> 확인 할 수가 없으므로</a:t>
            </a:r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 err="1"/>
              <a:t>여섯번째</a:t>
            </a:r>
            <a:r>
              <a:rPr lang="en-US" altLang="ko-KR" dirty="0"/>
              <a:t>, </a:t>
            </a:r>
            <a:r>
              <a:rPr lang="ko-KR" altLang="en-US" dirty="0" err="1"/>
              <a:t>일곱번째카드</a:t>
            </a:r>
            <a:r>
              <a:rPr lang="ko-KR" altLang="en-US" dirty="0"/>
              <a:t> 컬럼은 제거 하였다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9461C6-DDC4-7A35-CC7A-1443B977A6D7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50D50-1109-17C0-4963-0172DDCE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16" y="2361844"/>
            <a:ext cx="9048750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F3C429-AC4A-8EA1-1CB4-A9F3EA30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535" y="3703859"/>
            <a:ext cx="8628405" cy="27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1C63F0-EF1E-1CA9-542E-D8064DC071B8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A02B1-3F8E-343C-4E59-E508930F90D1}"/>
              </a:ext>
            </a:extLst>
          </p:cNvPr>
          <p:cNvSpPr txBox="1"/>
          <p:nvPr/>
        </p:nvSpPr>
        <p:spPr>
          <a:xfrm>
            <a:off x="3049424" y="1741918"/>
            <a:ext cx="645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만든 데이터로 </a:t>
            </a:r>
            <a:r>
              <a:rPr lang="en-US" altLang="ko-KR" dirty="0"/>
              <a:t>csv</a:t>
            </a:r>
            <a:r>
              <a:rPr lang="ko-KR" altLang="en-US" dirty="0"/>
              <a:t>파일로 저장하여 새 노트에다가 작업하였다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827F32-7803-24B7-B251-B348B1488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37" y="2507345"/>
            <a:ext cx="3657600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5C6AF-DAE1-EEC5-F952-9B94D639D8EB}"/>
              </a:ext>
            </a:extLst>
          </p:cNvPr>
          <p:cNvSpPr txBox="1"/>
          <p:nvPr/>
        </p:nvSpPr>
        <p:spPr>
          <a:xfrm>
            <a:off x="3047999" y="843185"/>
            <a:ext cx="645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데이터셋에 적용했던 모든 함수들과 작업들은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데이터셋에도 똑같이 적용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85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1C63F0-EF1E-1CA9-542E-D8064DC071B8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4.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머신러닝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학습 및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튜닝</a:t>
            </a:r>
            <a:endParaRPr lang="en-US" altLang="ko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780A3-B24E-851F-6DA7-1D92B17DD63B}"/>
              </a:ext>
            </a:extLst>
          </p:cNvPr>
          <p:cNvSpPr txBox="1"/>
          <p:nvPr/>
        </p:nvSpPr>
        <p:spPr>
          <a:xfrm>
            <a:off x="1743341" y="555476"/>
            <a:ext cx="5870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(target) </a:t>
            </a:r>
            <a:r>
              <a:rPr lang="ko-KR" altLang="en-US" dirty="0"/>
              <a:t>데이터를 </a:t>
            </a:r>
            <a:r>
              <a:rPr lang="en-US" altLang="ko-KR" dirty="0"/>
              <a:t>‘G Hand’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X_test</a:t>
            </a:r>
            <a:r>
              <a:rPr lang="en-US" altLang="ko-KR" dirty="0"/>
              <a:t>(features) </a:t>
            </a:r>
            <a:r>
              <a:rPr lang="ko-KR" altLang="en-US" dirty="0"/>
              <a:t>데이터를 나머지 컬럼으로 지정</a:t>
            </a:r>
            <a:endParaRPr lang="en-US" altLang="ko-KR" dirty="0"/>
          </a:p>
          <a:p>
            <a:r>
              <a:rPr lang="en-US" altLang="ko-KR" dirty="0"/>
              <a:t>train</a:t>
            </a:r>
            <a:r>
              <a:rPr lang="ko-KR" altLang="en-US" dirty="0"/>
              <a:t>데이터 셋이 </a:t>
            </a:r>
            <a:r>
              <a:rPr lang="en-US" altLang="ko-KR" dirty="0"/>
              <a:t>test </a:t>
            </a:r>
            <a:r>
              <a:rPr lang="ko-KR" altLang="en-US" dirty="0"/>
              <a:t>데이터 셋보다 </a:t>
            </a:r>
            <a:r>
              <a:rPr lang="en-US" altLang="ko-KR" dirty="0"/>
              <a:t>4</a:t>
            </a:r>
            <a:r>
              <a:rPr lang="ko-KR" altLang="en-US" dirty="0"/>
              <a:t>배 많아서</a:t>
            </a:r>
            <a:endParaRPr lang="en-US" altLang="ko-KR" dirty="0"/>
          </a:p>
          <a:p>
            <a:r>
              <a:rPr lang="ko-KR" altLang="en-US" dirty="0"/>
              <a:t>나눌 비율을 </a:t>
            </a:r>
            <a:r>
              <a:rPr lang="en-US" altLang="ko-KR" dirty="0"/>
              <a:t>25</a:t>
            </a:r>
            <a:r>
              <a:rPr lang="ko-KR" altLang="en-US" dirty="0"/>
              <a:t>프로로 지정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54DAA-74BD-429F-F73F-20D9C87A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77" y="1792836"/>
            <a:ext cx="8039100" cy="190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007F0C-0A81-A2BD-6C87-3D9DC84AA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30" y="4683317"/>
            <a:ext cx="4162425" cy="61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4268F1-D49D-545D-04E2-892D0EA0F388}"/>
              </a:ext>
            </a:extLst>
          </p:cNvPr>
          <p:cNvSpPr txBox="1"/>
          <p:nvPr/>
        </p:nvSpPr>
        <p:spPr>
          <a:xfrm>
            <a:off x="1776100" y="4262926"/>
            <a:ext cx="58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비율이 잘 분리 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166523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8353F7-E7E1-E851-A355-E9904DEB258B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4.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머신러닝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학습 및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튜닝</a:t>
            </a:r>
            <a:endParaRPr lang="en-US" altLang="ko-KR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F3F96-4164-9F5C-BE5B-FBDFFCDA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98" y="214980"/>
            <a:ext cx="3848100" cy="5514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69108-DD89-DD7A-8F10-AADA7BF7B5FE}"/>
              </a:ext>
            </a:extLst>
          </p:cNvPr>
          <p:cNvSpPr txBox="1"/>
          <p:nvPr/>
        </p:nvSpPr>
        <p:spPr>
          <a:xfrm>
            <a:off x="1922802" y="2375730"/>
            <a:ext cx="375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RandomizedsearchCV</a:t>
            </a:r>
            <a:r>
              <a:rPr lang="en-US" altLang="ko-KR" dirty="0"/>
              <a:t> </a:t>
            </a:r>
            <a:r>
              <a:rPr lang="ko-KR" altLang="en-US" dirty="0"/>
              <a:t>를 이용해서</a:t>
            </a:r>
            <a:endParaRPr lang="en-US" altLang="ko-KR" dirty="0"/>
          </a:p>
          <a:p>
            <a:r>
              <a:rPr lang="ko-KR" altLang="en-US" dirty="0"/>
              <a:t>최적의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탐색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0B1862-AFEB-2DE9-F7B7-0CFE110EF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049" y="5995860"/>
            <a:ext cx="6321039" cy="6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E3F3EB-1A25-098E-685B-D1FD32EC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77" y="2623915"/>
            <a:ext cx="4610100" cy="23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3F2AE-8E5E-688A-6A87-7B24D74FF007}"/>
              </a:ext>
            </a:extLst>
          </p:cNvPr>
          <p:cNvSpPr txBox="1"/>
          <p:nvPr/>
        </p:nvSpPr>
        <p:spPr>
          <a:xfrm>
            <a:off x="3888336" y="1726251"/>
            <a:ext cx="544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다중분류 모델을 지원하는 </a:t>
            </a:r>
            <a:r>
              <a:rPr lang="en-US" altLang="ko-KR" dirty="0" err="1"/>
              <a:t>RandomForestClassifier</a:t>
            </a:r>
            <a:r>
              <a:rPr lang="ko-KR" altLang="en-US" dirty="0"/>
              <a:t>을 이용하여 </a:t>
            </a:r>
            <a:r>
              <a:rPr lang="en-US" altLang="ko-KR" dirty="0"/>
              <a:t>model </a:t>
            </a:r>
            <a:r>
              <a:rPr lang="ko-KR" altLang="en-US" dirty="0"/>
              <a:t>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CC9235-48D5-9105-255D-EB0C1F86ABBE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4.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머신러닝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학습 및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튜닝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85885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B6AF73-11AF-3FA1-C15B-F45A9EA4D4B4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4.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머신러닝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학습 및 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하이퍼파라미터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튜닝</a:t>
            </a:r>
            <a:endParaRPr lang="en-US" altLang="ko-KR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0B529-5FEF-8636-24B5-776D3FA5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20" y="2390863"/>
            <a:ext cx="40005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54FF1-AC43-AFAD-BDDB-C4DCC10D9AF1}"/>
              </a:ext>
            </a:extLst>
          </p:cNvPr>
          <p:cNvSpPr txBox="1"/>
          <p:nvPr/>
        </p:nvSpPr>
        <p:spPr>
          <a:xfrm>
            <a:off x="5409489" y="1743342"/>
            <a:ext cx="385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정확도는 </a:t>
            </a:r>
            <a:r>
              <a:rPr lang="en-US" altLang="ko-KR" dirty="0"/>
              <a:t>44%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00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03648-2033-0D6E-FC91-1B8100D8118D}"/>
              </a:ext>
            </a:extLst>
          </p:cNvPr>
          <p:cNvSpPr txBox="1"/>
          <p:nvPr/>
        </p:nvSpPr>
        <p:spPr>
          <a:xfrm>
            <a:off x="3025212" y="3050848"/>
            <a:ext cx="678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Thank you!</a:t>
            </a:r>
            <a:endParaRPr lang="ko-KR" altLang="en-US" sz="8800" dirty="0"/>
          </a:p>
        </p:txBody>
      </p:sp>
      <p:pic>
        <p:nvPicPr>
          <p:cNvPr id="1026" name="Picture 2" descr="포커 족보 순서,포커 룰 잘치는 방법">
            <a:extLst>
              <a:ext uri="{FF2B5EF4-FFF2-40B4-BE49-F238E27FC236}">
                <a16:creationId xmlns:a16="http://schemas.microsoft.com/office/drawing/2014/main" id="{766CE1A5-D22C-70B9-5D65-53361F36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15" y="1560365"/>
            <a:ext cx="4752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88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491" y="44053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3566" y="1499386"/>
            <a:ext cx="736976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내가 예측하고자 하는 것</a:t>
            </a:r>
            <a:endParaRPr lang="en-US" altLang="ko-KR" dirty="0"/>
          </a:p>
          <a:p>
            <a:r>
              <a:rPr kumimoji="0" lang="en-US" altLang="ko-KR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2.</a:t>
            </a:r>
            <a:r>
              <a:rPr kumimoji="0" lang="ko-KR" altLang="en-US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선정</a:t>
            </a:r>
            <a:endParaRPr kumimoji="0" lang="en-US" altLang="ko-KR" sz="28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  <a:p>
            <a:r>
              <a:rPr kumimoji="0" lang="en-US" altLang="ko-KR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en-US" altLang="ko-KR" sz="2800" b="0" i="0" u="none" strike="noStrike" kern="1200" cap="none" spc="0" normalizeH="0" baseline="0" dirty="0"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r>
              <a:rPr lang="en-US" altLang="ko-KR" dirty="0"/>
              <a:t>4</a:t>
            </a:r>
            <a:r>
              <a:rPr kumimoji="0" lang="en-US" altLang="ko-KR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머신러닝</a:t>
            </a:r>
            <a:r>
              <a:rPr kumimoji="0" lang="ko-KR" altLang="en-US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학습 및 </a:t>
            </a:r>
            <a:r>
              <a:rPr kumimoji="0" lang="ko-KR" altLang="en-US" sz="28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하이퍼파라미터</a:t>
            </a:r>
            <a:r>
              <a:rPr kumimoji="0" lang="ko-KR" altLang="en-US" sz="28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튜닝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7" name=" 6">
            <a:extLst>
              <a:ext uri="{FF2B5EF4-FFF2-40B4-BE49-F238E27FC236}">
                <a16:creationId xmlns:a16="http://schemas.microsoft.com/office/drawing/2014/main" id="{79957759-0834-35C5-B66F-6B6DECB8A407}"/>
              </a:ext>
            </a:extLst>
          </p:cNvPr>
          <p:cNvSpPr>
            <a:spLocks noGrp="1"/>
          </p:cNvSpPr>
          <p:nvPr/>
        </p:nvSpPr>
        <p:spPr>
          <a:xfrm>
            <a:off x="1289906" y="75100"/>
            <a:ext cx="9631127" cy="467408"/>
          </a:xfr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 kumimoji="0" sz="2400" b="0" i="0" u="none" strike="noStrike" kern="1200" cap="none" spc="0" normalizeH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내가 예측하고자 </a:t>
            </a:r>
            <a:r>
              <a:rPr lang="ko-KR" altLang="en-US" dirty="0" err="1">
                <a:solidFill>
                  <a:schemeClr val="tx1"/>
                </a:solidFill>
              </a:rPr>
              <a:t>하는것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9974F-216F-2F22-1EB4-A059088955AE}"/>
              </a:ext>
            </a:extLst>
          </p:cNvPr>
          <p:cNvSpPr txBox="1"/>
          <p:nvPr/>
        </p:nvSpPr>
        <p:spPr>
          <a:xfrm>
            <a:off x="2367031" y="660651"/>
            <a:ext cx="9367887" cy="9024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dirty="0"/>
              <a:t>평소에 가끔씩 포커게임</a:t>
            </a:r>
            <a:r>
              <a:rPr lang="en-US" altLang="ko-KR" dirty="0"/>
              <a:t>(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할때마다</a:t>
            </a:r>
            <a:r>
              <a:rPr lang="ko-KR" altLang="en-US" dirty="0"/>
              <a:t> </a:t>
            </a:r>
            <a:r>
              <a:rPr lang="ko-KR" altLang="en-US" dirty="0" err="1"/>
              <a:t>내패와</a:t>
            </a:r>
            <a:r>
              <a:rPr lang="en-US" altLang="ko-KR" dirty="0"/>
              <a:t>(7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 상대방의 </a:t>
            </a:r>
            <a:r>
              <a:rPr lang="ko-KR" altLang="en-US" dirty="0" err="1"/>
              <a:t>개방패</a:t>
            </a:r>
            <a:r>
              <a:rPr lang="en-US" altLang="ko-KR" dirty="0"/>
              <a:t>(4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을 확인하고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그 데이터를 기반으로 상대방이 </a:t>
            </a:r>
            <a:r>
              <a:rPr lang="ko-KR" altLang="en-US" dirty="0" err="1"/>
              <a:t>가지고있는</a:t>
            </a:r>
            <a:r>
              <a:rPr lang="ko-KR" altLang="en-US" dirty="0"/>
              <a:t> 카드 족보를 확률적으로 알아</a:t>
            </a:r>
            <a:r>
              <a:rPr lang="en-US" altLang="ko-KR" dirty="0"/>
              <a:t> </a:t>
            </a:r>
            <a:r>
              <a:rPr lang="ko-KR" altLang="en-US" dirty="0"/>
              <a:t>낼 수 </a:t>
            </a:r>
            <a:r>
              <a:rPr lang="ko-KR" altLang="en-US" dirty="0" err="1"/>
              <a:t>있을것</a:t>
            </a:r>
            <a:r>
              <a:rPr lang="ko-KR" altLang="en-US" dirty="0"/>
              <a:t> 같다는 생각을 했었다</a:t>
            </a:r>
            <a:r>
              <a:rPr lang="en-US" altLang="ko-KR" dirty="0"/>
              <a:t>.</a:t>
            </a:r>
            <a:r>
              <a:rPr lang="ko-KR" altLang="en-US" dirty="0"/>
              <a:t> 그 생각을 기반으로 상대방의 </a:t>
            </a:r>
            <a:r>
              <a:rPr lang="ko-KR" altLang="en-US" dirty="0" err="1"/>
              <a:t>카드패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족보를 예측하는 </a:t>
            </a:r>
            <a:r>
              <a:rPr lang="ko-KR" altLang="en-US" dirty="0" err="1"/>
              <a:t>머신러닝으로</a:t>
            </a:r>
            <a:r>
              <a:rPr lang="ko-KR" altLang="en-US" dirty="0"/>
              <a:t> 결정하였다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8E354-BF03-3A75-26F4-164D122BCACE}"/>
              </a:ext>
            </a:extLst>
          </p:cNvPr>
          <p:cNvSpPr txBox="1"/>
          <p:nvPr/>
        </p:nvSpPr>
        <p:spPr>
          <a:xfrm>
            <a:off x="4236931" y="3321796"/>
            <a:ext cx="222541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간단한 게임 규칙</a:t>
            </a:r>
            <a:r>
              <a:rPr lang="en-US" altLang="ko-KR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E77D3-00C5-364F-E057-7159F9669D90}"/>
              </a:ext>
            </a:extLst>
          </p:cNvPr>
          <p:cNvSpPr txBox="1"/>
          <p:nvPr/>
        </p:nvSpPr>
        <p:spPr>
          <a:xfrm>
            <a:off x="2683228" y="3864584"/>
            <a:ext cx="5599125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최소 </a:t>
            </a:r>
            <a:r>
              <a:rPr lang="en-US" altLang="ko-KR" dirty="0"/>
              <a:t>2</a:t>
            </a:r>
            <a:r>
              <a:rPr lang="ko-KR" altLang="en-US" dirty="0"/>
              <a:t>명에서 최대 </a:t>
            </a:r>
            <a:r>
              <a:rPr lang="en-US" altLang="ko-KR" dirty="0"/>
              <a:t>7</a:t>
            </a:r>
            <a:r>
              <a:rPr lang="ko-KR" altLang="en-US" dirty="0"/>
              <a:t>명까지 게임이 가능하다</a:t>
            </a:r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각각 </a:t>
            </a:r>
            <a:r>
              <a:rPr lang="en-US" altLang="ko-KR" dirty="0"/>
              <a:t>7</a:t>
            </a:r>
            <a:r>
              <a:rPr lang="ko-KR" altLang="en-US" dirty="0"/>
              <a:t>장씩 카드를 나눠 갖고</a:t>
            </a:r>
            <a:r>
              <a:rPr lang="en-US" altLang="ko-KR" dirty="0"/>
              <a:t>,</a:t>
            </a:r>
            <a:r>
              <a:rPr lang="ko-KR" altLang="en-US" dirty="0"/>
              <a:t> 자신의 패를 확인한다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상대방에게 보여줄 패</a:t>
            </a:r>
            <a:r>
              <a:rPr lang="en-US" altLang="ko-KR" dirty="0"/>
              <a:t>(</a:t>
            </a:r>
            <a:r>
              <a:rPr lang="ko-KR" altLang="en-US" dirty="0"/>
              <a:t>개방 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장을 선택하여</a:t>
            </a:r>
          </a:p>
          <a:p>
            <a:pPr>
              <a:defRPr/>
            </a:pPr>
            <a:r>
              <a:rPr lang="ko-KR" altLang="en-US" dirty="0"/>
              <a:t>    테이블 위에 오픈한다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4.</a:t>
            </a:r>
            <a:r>
              <a:rPr lang="ko-KR" altLang="en-US" dirty="0"/>
              <a:t> 카드 조합</a:t>
            </a:r>
            <a:r>
              <a:rPr lang="en-US" altLang="ko-KR" dirty="0"/>
              <a:t>(</a:t>
            </a:r>
            <a:r>
              <a:rPr lang="ko-KR" altLang="en-US" dirty="0"/>
              <a:t>족보</a:t>
            </a:r>
            <a:r>
              <a:rPr lang="en-US" altLang="ko-KR" dirty="0"/>
              <a:t>)</a:t>
            </a:r>
            <a:r>
              <a:rPr lang="ko-KR" altLang="en-US" dirty="0"/>
              <a:t>를 보고 더 높은 족보를 가진 사람이 </a:t>
            </a:r>
          </a:p>
          <a:p>
            <a:pPr>
              <a:defRPr/>
            </a:pPr>
            <a:r>
              <a:rPr lang="ko-KR" altLang="en-US" dirty="0"/>
              <a:t>   승리한다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84C07-0088-53A3-73E4-DB28C4AE6FDF}"/>
              </a:ext>
            </a:extLst>
          </p:cNvPr>
          <p:cNvSpPr/>
          <p:nvPr/>
        </p:nvSpPr>
        <p:spPr>
          <a:xfrm>
            <a:off x="2507927" y="3145948"/>
            <a:ext cx="5803375" cy="2630597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91FAF2-D67D-BC65-9F79-92E8DA16B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29483" y="1903860"/>
            <a:ext cx="3504255" cy="49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765FDD-38E0-D0A3-A591-91731F707EE4}"/>
              </a:ext>
            </a:extLst>
          </p:cNvPr>
          <p:cNvSpPr/>
          <p:nvPr/>
        </p:nvSpPr>
        <p:spPr>
          <a:xfrm>
            <a:off x="1356460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2.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9B131-546E-7A41-AEC3-8D3D7D40CE38}"/>
              </a:ext>
            </a:extLst>
          </p:cNvPr>
          <p:cNvSpPr txBox="1"/>
          <p:nvPr/>
        </p:nvSpPr>
        <p:spPr>
          <a:xfrm>
            <a:off x="2108693" y="2443531"/>
            <a:ext cx="11619517" cy="20313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>
              <a:buAutoNum type="arabicPeriod"/>
              <a:defRPr/>
            </a:pPr>
            <a:r>
              <a:rPr lang="ko-KR" altLang="en-US" dirty="0" err="1"/>
              <a:t>캐글</a:t>
            </a:r>
            <a:r>
              <a:rPr lang="ko-KR" altLang="en-US" dirty="0"/>
              <a:t> 및 다양한 사이트에서 포커에 대한 데이터를 찾아봤는데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ko-KR" altLang="en-US" dirty="0"/>
              <a:t>       </a:t>
            </a:r>
            <a:r>
              <a:rPr lang="en-US" altLang="ko-KR" dirty="0"/>
              <a:t>5</a:t>
            </a:r>
            <a:r>
              <a:rPr lang="ko-KR" altLang="en-US" dirty="0"/>
              <a:t>장으로 하는 포커의 한 플레이어의 데이터밖에 구하지 못함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2.    5</a:t>
            </a:r>
            <a:r>
              <a:rPr lang="ko-KR" altLang="en-US" dirty="0"/>
              <a:t>장으로 하는 포커의 규칙은 개방패가 없어서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 </a:t>
            </a:r>
            <a:r>
              <a:rPr lang="en-US" altLang="ko-KR" dirty="0"/>
              <a:t>      </a:t>
            </a:r>
            <a:r>
              <a:rPr lang="ko-KR" altLang="en-US" dirty="0"/>
              <a:t>플레이어 수가 아무리 많아도 내가 가지고 있는 </a:t>
            </a:r>
            <a:r>
              <a:rPr lang="en-US" altLang="ko-KR" dirty="0"/>
              <a:t>5</a:t>
            </a:r>
            <a:r>
              <a:rPr lang="ko-KR" altLang="en-US" dirty="0"/>
              <a:t>장 밖에 확인을 못함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3.    </a:t>
            </a:r>
            <a:r>
              <a:rPr lang="ko-KR" altLang="en-US" dirty="0"/>
              <a:t>따라서 </a:t>
            </a:r>
            <a:r>
              <a:rPr lang="en-US" altLang="ko-KR" dirty="0"/>
              <a:t>5</a:t>
            </a:r>
            <a:r>
              <a:rPr lang="ko-KR" altLang="en-US" dirty="0"/>
              <a:t>장의 데이터를 이용해서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장으로 하는 </a:t>
            </a:r>
            <a:r>
              <a:rPr lang="en-US" altLang="ko-KR" dirty="0"/>
              <a:t>7</a:t>
            </a:r>
            <a:r>
              <a:rPr lang="ko-KR" altLang="en-US" dirty="0"/>
              <a:t>명의 플레이어의 데이터를 만들기로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5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17EFCF-B692-6CE4-95AC-A8D786335BF9}"/>
              </a:ext>
            </a:extLst>
          </p:cNvPr>
          <p:cNvSpPr/>
          <p:nvPr/>
        </p:nvSpPr>
        <p:spPr>
          <a:xfrm>
            <a:off x="1266551" y="-25636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58A350-4920-BABA-F157-2828163D1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1769" y="584200"/>
            <a:ext cx="8664039" cy="2826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E8C40F-B24C-4D31-60F1-1F0BE06CB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41770" y="3835551"/>
            <a:ext cx="8664037" cy="281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07A8E5-35E3-62D1-79E7-10208FEF5041}"/>
              </a:ext>
            </a:extLst>
          </p:cNvPr>
          <p:cNvSpPr txBox="1"/>
          <p:nvPr/>
        </p:nvSpPr>
        <p:spPr>
          <a:xfrm>
            <a:off x="5570387" y="82629"/>
            <a:ext cx="1806804" cy="35936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/>
              <a:t>&lt;train dataset&gt;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EA50A-128A-264C-3498-BB19C692C613}"/>
              </a:ext>
            </a:extLst>
          </p:cNvPr>
          <p:cNvSpPr txBox="1"/>
          <p:nvPr/>
        </p:nvSpPr>
        <p:spPr>
          <a:xfrm>
            <a:off x="5629304" y="3410474"/>
            <a:ext cx="1688969" cy="36493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&lt;test dataset&gt;</a:t>
            </a:r>
          </a:p>
        </p:txBody>
      </p:sp>
    </p:spTree>
    <p:extLst>
      <p:ext uri="{BB962C8B-B14F-4D97-AF65-F5344CB8AC3E}">
        <p14:creationId xmlns:p14="http://schemas.microsoft.com/office/powerpoint/2010/main" val="39080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18746E-9880-31DF-7AAB-1C551387EBF3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9572F-0918-A635-A990-BB72E2E6EEA4}"/>
              </a:ext>
            </a:extLst>
          </p:cNvPr>
          <p:cNvSpPr txBox="1"/>
          <p:nvPr/>
        </p:nvSpPr>
        <p:spPr>
          <a:xfrm>
            <a:off x="1758912" y="864643"/>
            <a:ext cx="339420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각각의 데이터의 중복 값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37371-B669-78E2-E82B-4C47AF5C1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1013" y="1340083"/>
            <a:ext cx="2590800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81749-956F-8856-0BFE-2391C16CCA56}"/>
              </a:ext>
            </a:extLst>
          </p:cNvPr>
          <p:cNvSpPr txBox="1"/>
          <p:nvPr/>
        </p:nvSpPr>
        <p:spPr>
          <a:xfrm>
            <a:off x="6363670" y="871767"/>
            <a:ext cx="3394201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defRPr/>
            </a:pPr>
            <a:r>
              <a:rPr lang="en-US" altLang="ko-KR" dirty="0"/>
              <a:t>2. </a:t>
            </a:r>
            <a:r>
              <a:rPr lang="ko-KR" altLang="en-US" dirty="0"/>
              <a:t>포커 카드게임에서는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 </a:t>
            </a:r>
            <a:r>
              <a:rPr lang="ko-KR" altLang="en-US" dirty="0" err="1"/>
              <a:t>중복값</a:t>
            </a:r>
            <a:r>
              <a:rPr lang="ko-KR" altLang="en-US" dirty="0"/>
              <a:t> 은 필요 없으므로 제거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D85318-53D8-4691-B76D-CBCBE8F1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766" y="1680095"/>
            <a:ext cx="2590800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C40441-8F24-E2E1-5A9B-0EC49E89F5E8}"/>
              </a:ext>
            </a:extLst>
          </p:cNvPr>
          <p:cNvSpPr txBox="1"/>
          <p:nvPr/>
        </p:nvSpPr>
        <p:spPr>
          <a:xfrm>
            <a:off x="1748942" y="3102217"/>
            <a:ext cx="339420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dirty="0" err="1"/>
              <a:t>결측치</a:t>
            </a:r>
            <a:r>
              <a:rPr lang="ko-KR" altLang="en-US" dirty="0"/>
              <a:t> 확인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0ED31C-8834-9772-695B-60BA45B8A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619" y="3858024"/>
            <a:ext cx="1466850" cy="2543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BD861E-9E0A-16CB-E181-D9E00ECAC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135" y="3845608"/>
            <a:ext cx="1418601" cy="2555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EC1B9-E333-84AC-028C-2D96314C4524}"/>
              </a:ext>
            </a:extLst>
          </p:cNvPr>
          <p:cNvSpPr txBox="1"/>
          <p:nvPr/>
        </p:nvSpPr>
        <p:spPr>
          <a:xfrm>
            <a:off x="6413522" y="2981152"/>
            <a:ext cx="339420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/>
              <a:t>인덱스 초기화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657637-00EA-573C-CCA8-1B3B00EEE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517" y="3518418"/>
            <a:ext cx="2952750" cy="504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23DDA3-22F1-D5FC-4D8F-68C58B1A8276}"/>
              </a:ext>
            </a:extLst>
          </p:cNvPr>
          <p:cNvSpPr txBox="1"/>
          <p:nvPr/>
        </p:nvSpPr>
        <p:spPr>
          <a:xfrm>
            <a:off x="6430614" y="4433938"/>
            <a:ext cx="33942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/>
              <a:t>5. 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데이터의 데이터수가 </a:t>
            </a:r>
            <a:r>
              <a:rPr lang="en-US" altLang="ko-KR" dirty="0"/>
              <a:t>train</a:t>
            </a:r>
            <a:r>
              <a:rPr lang="ko-KR" altLang="en-US" dirty="0"/>
              <a:t>데이터의 </a:t>
            </a:r>
            <a:r>
              <a:rPr lang="ko-KR" altLang="en-US" dirty="0" err="1"/>
              <a:t>데이터수</a:t>
            </a:r>
            <a:r>
              <a:rPr lang="ko-KR" altLang="en-US" dirty="0"/>
              <a:t> 보다 압도적으로 많아서 </a:t>
            </a:r>
            <a:r>
              <a:rPr lang="en-US" altLang="ko-KR" dirty="0"/>
              <a:t>97873</a:t>
            </a:r>
            <a:r>
              <a:rPr lang="ko-KR" altLang="en-US" dirty="0"/>
              <a:t>번째 행부터 제거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D05D29-4714-2461-F130-B6D0CDA10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1494" y="5796632"/>
            <a:ext cx="3552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6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1C63F0-EF1E-1CA9-542E-D8064DC071B8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25A1F-9A35-79C7-0925-9F284405EA4B}"/>
              </a:ext>
            </a:extLst>
          </p:cNvPr>
          <p:cNvSpPr txBox="1"/>
          <p:nvPr/>
        </p:nvSpPr>
        <p:spPr>
          <a:xfrm>
            <a:off x="1606609" y="726393"/>
            <a:ext cx="61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카드는 총 </a:t>
            </a:r>
            <a:r>
              <a:rPr lang="en-US" altLang="ko-KR" dirty="0"/>
              <a:t>7</a:t>
            </a:r>
            <a:r>
              <a:rPr lang="ko-KR" altLang="en-US" dirty="0"/>
              <a:t>장을 가지고 있어야 하므로  </a:t>
            </a:r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라는 함수를 제작하여 </a:t>
            </a:r>
            <a:r>
              <a:rPr lang="ko-KR" altLang="en-US" dirty="0" err="1"/>
              <a:t>여섯번째</a:t>
            </a:r>
            <a:r>
              <a:rPr lang="ko-KR" altLang="en-US" dirty="0"/>
              <a:t> 패와 </a:t>
            </a:r>
            <a:r>
              <a:rPr lang="en-US" altLang="ko-KR" dirty="0"/>
              <a:t>7</a:t>
            </a:r>
            <a:r>
              <a:rPr lang="ko-KR" altLang="en-US" dirty="0"/>
              <a:t>번째 패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DED448-8812-1FBB-2D44-E383291E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69" y="1464881"/>
            <a:ext cx="9460195" cy="31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1C63F0-EF1E-1CA9-542E-D8064DC071B8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7E620-996B-41F0-8817-18E6FDEC83D4}"/>
              </a:ext>
            </a:extLst>
          </p:cNvPr>
          <p:cNvSpPr txBox="1"/>
          <p:nvPr/>
        </p:nvSpPr>
        <p:spPr>
          <a:xfrm>
            <a:off x="1606609" y="726393"/>
            <a:ext cx="61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상대방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장의 패를 만드는 </a:t>
            </a:r>
            <a:r>
              <a:rPr lang="en-US" altLang="ko-KR" dirty="0" err="1"/>
              <a:t>create_X</a:t>
            </a:r>
            <a:r>
              <a:rPr lang="ko-KR" altLang="en-US" dirty="0"/>
              <a:t>함수를 제작하여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명분의 </a:t>
            </a:r>
            <a:r>
              <a:rPr lang="en-US" altLang="ko-KR" dirty="0"/>
              <a:t>7</a:t>
            </a:r>
            <a:r>
              <a:rPr lang="ko-KR" altLang="en-US" dirty="0"/>
              <a:t>장의 패를 각각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EADE82-ECA9-404A-C66D-CAEC22BE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90" y="2050412"/>
            <a:ext cx="1590675" cy="1133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9E0EA0-E904-1215-7F6A-02F976ED3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56" y="1502417"/>
            <a:ext cx="7961832" cy="23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705" t="1396" r="1" b="2031"/>
          <a:stretch/>
        </p:blipFill>
        <p:spPr>
          <a:xfrm>
            <a:off x="0" y="1"/>
            <a:ext cx="14564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1C63F0-EF1E-1CA9-542E-D8064DC071B8}"/>
              </a:ext>
            </a:extLst>
          </p:cNvPr>
          <p:cNvSpPr/>
          <p:nvPr/>
        </p:nvSpPr>
        <p:spPr>
          <a:xfrm>
            <a:off x="1186432" y="0"/>
            <a:ext cx="9631127" cy="46740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 데이터셋 만들기 및 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EDA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84A2E-7B94-6458-87A2-121668F8A74E}"/>
              </a:ext>
            </a:extLst>
          </p:cNvPr>
          <p:cNvSpPr txBox="1"/>
          <p:nvPr/>
        </p:nvSpPr>
        <p:spPr>
          <a:xfrm>
            <a:off x="1596639" y="733514"/>
            <a:ext cx="611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내가 타겟 데이터로 지정할 </a:t>
            </a:r>
            <a:r>
              <a:rPr lang="en-US" altLang="ko-KR" dirty="0"/>
              <a:t>G</a:t>
            </a:r>
            <a:r>
              <a:rPr lang="ko-KR" altLang="en-US" dirty="0"/>
              <a:t>플레이어의 족보를 계산하는 함수 </a:t>
            </a:r>
            <a:r>
              <a:rPr lang="en-US" altLang="ko-KR" dirty="0" err="1"/>
              <a:t>Poker_G</a:t>
            </a:r>
            <a:r>
              <a:rPr lang="ko-KR" altLang="en-US" dirty="0"/>
              <a:t>를 이용하여 </a:t>
            </a:r>
            <a:r>
              <a:rPr lang="en-US" altLang="ko-KR" dirty="0"/>
              <a:t>G</a:t>
            </a:r>
            <a:r>
              <a:rPr lang="ko-KR" altLang="en-US" dirty="0"/>
              <a:t>플레이어의 족보를</a:t>
            </a:r>
            <a:endParaRPr lang="en-US" altLang="ko-KR" dirty="0"/>
          </a:p>
          <a:p>
            <a:r>
              <a:rPr lang="ko-KR" altLang="en-US" dirty="0"/>
              <a:t>계산하였다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8E5A79-7B5F-5A21-6851-FF086679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5" y="2596453"/>
            <a:ext cx="2371725" cy="485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463B95-9579-2ABB-E463-69F488A65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01" y="1623701"/>
            <a:ext cx="7649030" cy="2451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445339-9D3A-67C2-2CB9-62320C17F382}"/>
              </a:ext>
            </a:extLst>
          </p:cNvPr>
          <p:cNvSpPr txBox="1"/>
          <p:nvPr/>
        </p:nvSpPr>
        <p:spPr>
          <a:xfrm>
            <a:off x="3998009" y="4109102"/>
            <a:ext cx="61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ko-KR" altLang="en-US" dirty="0"/>
              <a:t>플레이어의 족보</a:t>
            </a:r>
            <a:r>
              <a:rPr lang="en-US" altLang="ko-KR" dirty="0"/>
              <a:t>(G Hand)</a:t>
            </a:r>
            <a:r>
              <a:rPr lang="ko-KR" altLang="en-US" dirty="0"/>
              <a:t>의 분포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B771E1-1BCA-E987-3488-4AED9C46C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418" y="4618013"/>
            <a:ext cx="2486926" cy="20947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A10BB0-3A52-A5EB-4842-48737413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214" y="4617259"/>
            <a:ext cx="2570433" cy="21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5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538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Arial</vt:lpstr>
      <vt:lpstr>Calibri</vt:lpstr>
      <vt:lpstr>Calibri Light</vt:lpstr>
      <vt:lpstr>Wingdings 3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 재용</cp:lastModifiedBy>
  <cp:revision>14</cp:revision>
  <dcterms:created xsi:type="dcterms:W3CDTF">2023-04-12T05:43:36Z</dcterms:created>
  <dcterms:modified xsi:type="dcterms:W3CDTF">2023-04-12T07:13:51Z</dcterms:modified>
</cp:coreProperties>
</file>