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304" r:id="rId4"/>
    <p:sldId id="258" r:id="rId5"/>
    <p:sldId id="277" r:id="rId6"/>
    <p:sldId id="280" r:id="rId7"/>
    <p:sldId id="281" r:id="rId8"/>
    <p:sldId id="279" r:id="rId9"/>
    <p:sldId id="283" r:id="rId10"/>
    <p:sldId id="285" r:id="rId11"/>
    <p:sldId id="286" r:id="rId12"/>
    <p:sldId id="287" r:id="rId13"/>
    <p:sldId id="289" r:id="rId14"/>
    <p:sldId id="292" r:id="rId15"/>
    <p:sldId id="294" r:id="rId16"/>
    <p:sldId id="295" r:id="rId17"/>
    <p:sldId id="296" r:id="rId18"/>
    <p:sldId id="293" r:id="rId19"/>
    <p:sldId id="290" r:id="rId20"/>
    <p:sldId id="297" r:id="rId21"/>
    <p:sldId id="299" r:id="rId22"/>
    <p:sldId id="300" r:id="rId23"/>
    <p:sldId id="301" r:id="rId24"/>
    <p:sldId id="305" r:id="rId25"/>
    <p:sldId id="30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혁 최" initials="지최" lastIdx="1" clrIdx="0">
    <p:extLst>
      <p:ext uri="{19B8F6BF-5375-455C-9EA6-DF929625EA0E}">
        <p15:presenceInfo xmlns:p15="http://schemas.microsoft.com/office/powerpoint/2012/main" userId="8117876a6f5b2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8641"/>
    <a:srgbClr val="FFFFFF"/>
    <a:srgbClr val="5B9BD5"/>
    <a:srgbClr val="70AD47"/>
    <a:srgbClr val="AEAAAA"/>
    <a:srgbClr val="7030A0"/>
    <a:srgbClr val="BF8F00"/>
    <a:srgbClr val="FFFF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6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6711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3585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0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4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591E-3EA0-4244-AAF6-D91524ECDF76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E8CA-C59B-4C67-877E-2FB35ED68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z.co.kr/" TargetMode="External"/><Relationship Id="rId2" Type="http://schemas.openxmlformats.org/officeDocument/2006/relationships/hyperlink" Target="https://www.koreabasebal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z.co.kr/stat.php?mid=stat&amp;re=0&amp;ys=1982&amp;ye=2023&amp;se=0&amp;te=&amp;tm=&amp;ty=0&amp;qu=auto&amp;po=0&amp;as=&amp;ae=&amp;hi=&amp;un=&amp;pl=&amp;da=1&amp;o1=WAR_ALL_ADJ&amp;o2=TPA&amp;de=1&amp;tr=&amp;cv=&amp;ml=1&amp;sn=30&amp;pa=0&amp;si=&amp;cn=&amp;lr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E3AC-CA45-489A-AF8F-C5105C25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58028-F838-4819-B7C5-1E7495B9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30" name="Picture 6" descr="aerial photography of baseball stadium">
            <a:extLst>
              <a:ext uri="{FF2B5EF4-FFF2-40B4-BE49-F238E27FC236}">
                <a16:creationId xmlns:a16="http://schemas.microsoft.com/office/drawing/2014/main" id="{1107B443-6869-425B-858D-B8E8E4A6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F4375E-D3D4-42C7-BEE9-61505AD3F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C017F-8481-44B6-B120-C6261674B5C8}"/>
              </a:ext>
            </a:extLst>
          </p:cNvPr>
          <p:cNvSpPr/>
          <p:nvPr/>
        </p:nvSpPr>
        <p:spPr>
          <a:xfrm>
            <a:off x="574765" y="3668800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7BD3-8EA8-4949-94A9-CBCA9623C55D}"/>
              </a:ext>
            </a:extLst>
          </p:cNvPr>
          <p:cNvSpPr txBox="1"/>
          <p:nvPr/>
        </p:nvSpPr>
        <p:spPr>
          <a:xfrm>
            <a:off x="481513" y="1560548"/>
            <a:ext cx="2781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b="1" spc="3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무엇</a:t>
            </a:r>
            <a:r>
              <a:rPr lang="ko-KR" altLang="en-US" sz="4400" spc="3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이 </a:t>
            </a:r>
            <a:r>
              <a:rPr lang="en-US" altLang="ko-KR" sz="4400" spc="3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KBO</a:t>
            </a:r>
          </a:p>
          <a:p>
            <a:pPr algn="dist"/>
            <a:r>
              <a:rPr lang="ko-KR" altLang="en-US" sz="4400" spc="3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순위와</a:t>
            </a:r>
          </a:p>
          <a:p>
            <a:pPr algn="dist"/>
            <a:r>
              <a:rPr lang="ko-KR" altLang="en-US" sz="4400" spc="300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타자부문</a:t>
            </a:r>
            <a:endParaRPr lang="en-US" altLang="ko-KR" sz="4400" spc="300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063A-0777-49EC-BC13-4C393D916991}"/>
              </a:ext>
            </a:extLst>
          </p:cNvPr>
          <p:cNvCxnSpPr/>
          <p:nvPr/>
        </p:nvCxnSpPr>
        <p:spPr>
          <a:xfrm>
            <a:off x="574766" y="1560548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F031A-3141-436F-9E9C-041D184FE4F3}"/>
              </a:ext>
            </a:extLst>
          </p:cNvPr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5B47D6-B848-478A-8DA7-1A28A15F89C1}"/>
              </a:ext>
            </a:extLst>
          </p:cNvPr>
          <p:cNvSpPr txBox="1"/>
          <p:nvPr/>
        </p:nvSpPr>
        <p:spPr>
          <a:xfrm>
            <a:off x="481513" y="4670424"/>
            <a:ext cx="303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컴퓨터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정보과</a:t>
            </a:r>
            <a:r>
              <a:rPr lang="ko-KR" altLang="en-US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</a:t>
            </a:r>
            <a:r>
              <a:rPr lang="ko-KR" altLang="en-US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반 </a:t>
            </a:r>
            <a:endParaRPr lang="en-US" altLang="ko-KR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202144023 </a:t>
            </a:r>
            <a:r>
              <a:rPr lang="ko-KR" altLang="en-US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최지혁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A3CC7-43D0-6183-0960-0F240D0B9519}"/>
              </a:ext>
            </a:extLst>
          </p:cNvPr>
          <p:cNvSpPr txBox="1"/>
          <p:nvPr/>
        </p:nvSpPr>
        <p:spPr>
          <a:xfrm>
            <a:off x="481513" y="5566909"/>
            <a:ext cx="424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Github</a:t>
            </a:r>
            <a:r>
              <a:rPr lang="en-US" altLang="ko-KR" sz="14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</a:t>
            </a:r>
            <a:r>
              <a:rPr lang="en-US" altLang="ko-KR" sz="12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https://github.com/choiji12/BigData-Baseball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6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AF105D97-AA79-9583-7EE9-5A52C2C0AA73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E5CED6-C2DF-4183-2475-DC7B6217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82" y="4557523"/>
            <a:ext cx="6967333" cy="1528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52203-CC37-96DB-C071-2943840ECF19}"/>
              </a:ext>
            </a:extLst>
          </p:cNvPr>
          <p:cNvSpPr txBox="1"/>
          <p:nvPr/>
        </p:nvSpPr>
        <p:spPr>
          <a:xfrm>
            <a:off x="8461047" y="1657775"/>
            <a:ext cx="194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 이유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253B3C9-2CDC-411E-3E5F-D7D7C8736F9C}"/>
              </a:ext>
            </a:extLst>
          </p:cNvPr>
          <p:cNvSpPr/>
          <p:nvPr/>
        </p:nvSpPr>
        <p:spPr>
          <a:xfrm>
            <a:off x="3978684" y="3526238"/>
            <a:ext cx="507591" cy="685800"/>
          </a:xfrm>
          <a:prstGeom prst="downArrow">
            <a:avLst>
              <a:gd name="adj1" fmla="val 33134"/>
              <a:gd name="adj2" fmla="val 542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C58A4-2700-9924-339D-ED6090DDE38E}"/>
              </a:ext>
            </a:extLst>
          </p:cNvPr>
          <p:cNvSpPr txBox="1"/>
          <p:nvPr/>
        </p:nvSpPr>
        <p:spPr>
          <a:xfrm>
            <a:off x="8461047" y="2122273"/>
            <a:ext cx="273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KBO 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야구경기는 모든 년도의 </a:t>
            </a:r>
            <a:r>
              <a:rPr lang="ko-KR" altLang="en-US" sz="1200" b="1" dirty="0">
                <a:solidFill>
                  <a:srgbClr val="00864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경기 수가 동일하지 않고 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야구가 발전하면서 구단의 수가 증가하고 그에 따라 경기수가 변경 되었다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다음 </a:t>
            </a:r>
            <a:r>
              <a:rPr lang="ko-KR" altLang="en-US" sz="1200" b="1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과정에서 필요하므로 해당 년도에 경기 수 데이터를 추가 해주었다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ko-KR" altLang="en-US" sz="12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6180D-37C3-D1B5-8F0D-8DC360F6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4" y="1865706"/>
            <a:ext cx="6967332" cy="1315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88C59-AAB1-B9A2-5356-2F677E526F7D}"/>
              </a:ext>
            </a:extLst>
          </p:cNvPr>
          <p:cNvSpPr txBox="1"/>
          <p:nvPr/>
        </p:nvSpPr>
        <p:spPr>
          <a:xfrm>
            <a:off x="8461047" y="4027878"/>
            <a:ext cx="2731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2015~2023 : 144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2013~2014: 128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2009~2012: 133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2005~2008: 126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2000~2004: 133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1999~1999: 132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1991~1998: 126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1989~1990: 120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1986~1988: 108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1985~1985: 110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1983~1984: 100</a:t>
            </a: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1982~1982:  80</a:t>
            </a:r>
          </a:p>
          <a:p>
            <a:endParaRPr lang="ko-KR" altLang="en-US" sz="12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386A0-E431-68C5-9E68-7647E11BFE4D}"/>
              </a:ext>
            </a:extLst>
          </p:cNvPr>
          <p:cNvSpPr txBox="1"/>
          <p:nvPr/>
        </p:nvSpPr>
        <p:spPr>
          <a:xfrm>
            <a:off x="8461047" y="3642013"/>
            <a:ext cx="194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경기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1EAFD-E634-9833-4677-B8A184F5C9F2}"/>
              </a:ext>
            </a:extLst>
          </p:cNvPr>
          <p:cNvSpPr txBox="1"/>
          <p:nvPr/>
        </p:nvSpPr>
        <p:spPr>
          <a:xfrm>
            <a:off x="826696" y="1349998"/>
            <a:ext cx="29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내용 </a:t>
            </a:r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경기 수 컬럼 삽입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9A1AD4-B029-A298-6A20-DF64407E5124}"/>
              </a:ext>
            </a:extLst>
          </p:cNvPr>
          <p:cNvSpPr/>
          <p:nvPr/>
        </p:nvSpPr>
        <p:spPr>
          <a:xfrm>
            <a:off x="2139739" y="4557523"/>
            <a:ext cx="388858" cy="1528952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0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AF105D97-AA79-9583-7EE9-5A52C2C0AA73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E5CED6-C2DF-4183-2475-DC7B6217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84" y="1852531"/>
            <a:ext cx="7060096" cy="1528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52203-CC37-96DB-C071-2943840ECF19}"/>
              </a:ext>
            </a:extLst>
          </p:cNvPr>
          <p:cNvSpPr txBox="1"/>
          <p:nvPr/>
        </p:nvSpPr>
        <p:spPr>
          <a:xfrm>
            <a:off x="8461047" y="1657775"/>
            <a:ext cx="194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 이유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253B3C9-2CDC-411E-3E5F-D7D7C8736F9C}"/>
              </a:ext>
            </a:extLst>
          </p:cNvPr>
          <p:cNvSpPr/>
          <p:nvPr/>
        </p:nvSpPr>
        <p:spPr>
          <a:xfrm>
            <a:off x="3978684" y="3526238"/>
            <a:ext cx="507591" cy="685800"/>
          </a:xfrm>
          <a:prstGeom prst="downArrow">
            <a:avLst>
              <a:gd name="adj1" fmla="val 33134"/>
              <a:gd name="adj2" fmla="val 542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C58A4-2700-9924-339D-ED6090DDE38E}"/>
              </a:ext>
            </a:extLst>
          </p:cNvPr>
          <p:cNvSpPr txBox="1"/>
          <p:nvPr/>
        </p:nvSpPr>
        <p:spPr>
          <a:xfrm>
            <a:off x="8461047" y="2122273"/>
            <a:ext cx="2731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당연하게도 득점이나 안타 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  <a:r>
              <a:rPr lang="ko-KR" altLang="en-US" sz="1200" b="1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루타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r>
              <a:rPr lang="ko-KR" altLang="en-US" sz="1200" b="1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루타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등 다양한 지표에서 </a:t>
            </a:r>
            <a:r>
              <a:rPr lang="ko-KR" altLang="en-US" sz="1200" b="1" dirty="0">
                <a:solidFill>
                  <a:srgbClr val="00864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경기수가 많을 수록 지표의 수가 높아지므로 경기수가 많은 년도에게 유리하게 작용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할 수 있다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이를 공평하게 하기 위해서 데이터 값들을 경기 수로 나누어 비율로 바꿔 경기당 비율로 바꿈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1D65A-ED5F-614B-6593-45E0D44E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5" y="4332127"/>
            <a:ext cx="7108624" cy="1470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C2511-1E4A-D26D-3B7E-1DBF8E37799B}"/>
              </a:ext>
            </a:extLst>
          </p:cNvPr>
          <p:cNvSpPr txBox="1"/>
          <p:nvPr/>
        </p:nvSpPr>
        <p:spPr>
          <a:xfrm>
            <a:off x="814247" y="1330821"/>
            <a:ext cx="51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내용 </a:t>
            </a:r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값들을 경기수로 나누어 경기 당 값으로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8902C6-0796-F306-5934-B7CD893693A9}"/>
              </a:ext>
            </a:extLst>
          </p:cNvPr>
          <p:cNvSpPr/>
          <p:nvPr/>
        </p:nvSpPr>
        <p:spPr>
          <a:xfrm>
            <a:off x="3088433" y="4332127"/>
            <a:ext cx="5019516" cy="1528952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9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AF105D97-AA79-9583-7EE9-5A52C2C0AA73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52203-CC37-96DB-C071-2943840ECF19}"/>
              </a:ext>
            </a:extLst>
          </p:cNvPr>
          <p:cNvSpPr txBox="1"/>
          <p:nvPr/>
        </p:nvSpPr>
        <p:spPr>
          <a:xfrm>
            <a:off x="8594397" y="4296907"/>
            <a:ext cx="194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순위 색상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253B3C9-2CDC-411E-3E5F-D7D7C8736F9C}"/>
              </a:ext>
            </a:extLst>
          </p:cNvPr>
          <p:cNvSpPr/>
          <p:nvPr/>
        </p:nvSpPr>
        <p:spPr>
          <a:xfrm>
            <a:off x="3978684" y="3526238"/>
            <a:ext cx="507591" cy="685800"/>
          </a:xfrm>
          <a:prstGeom prst="downArrow">
            <a:avLst>
              <a:gd name="adj1" fmla="val 33134"/>
              <a:gd name="adj2" fmla="val 542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C58A4-2700-9924-339D-ED6090DDE38E}"/>
              </a:ext>
            </a:extLst>
          </p:cNvPr>
          <p:cNvSpPr txBox="1"/>
          <p:nvPr/>
        </p:nvSpPr>
        <p:spPr>
          <a:xfrm>
            <a:off x="8461047" y="2091005"/>
            <a:ext cx="273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해당 데이터들의 </a:t>
            </a:r>
            <a:r>
              <a:rPr lang="ko-KR" altLang="en-US" sz="1200" b="1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값들에서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200" b="1" dirty="0">
                <a:solidFill>
                  <a:srgbClr val="00864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오류 데이터 값이 있는지 확인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하기 위해서 각각의 순위에 색상을 입혀 한눈에 들어오게끔 시각화를 적용함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1D65A-ED5F-614B-6593-45E0D44E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0" y="1852531"/>
            <a:ext cx="7108624" cy="14700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DA1E63-71DB-B203-5E51-285D4CB89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735" y="4604684"/>
            <a:ext cx="7296394" cy="1586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3A70D-2298-8771-1760-F3C13E714D49}"/>
              </a:ext>
            </a:extLst>
          </p:cNvPr>
          <p:cNvSpPr txBox="1"/>
          <p:nvPr/>
        </p:nvSpPr>
        <p:spPr>
          <a:xfrm>
            <a:off x="8461047" y="1631967"/>
            <a:ext cx="194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D967A-325D-0697-DCAC-9165E3E9EEFA}"/>
              </a:ext>
            </a:extLst>
          </p:cNvPr>
          <p:cNvSpPr txBox="1"/>
          <p:nvPr/>
        </p:nvSpPr>
        <p:spPr>
          <a:xfrm>
            <a:off x="8661637" y="4810421"/>
            <a:ext cx="1664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</a:t>
            </a:r>
            <a:r>
              <a:rPr lang="ko-KR" altLang="en-US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	</a:t>
            </a:r>
            <a:r>
              <a:rPr lang="en-US" altLang="ko-KR" sz="1200" b="1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6</a:t>
            </a:r>
            <a:r>
              <a:rPr lang="ko-KR" altLang="en-US" sz="1200" b="1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0070C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FFC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  <a:r>
              <a:rPr lang="ko-KR" altLang="en-US" sz="1200" b="1" dirty="0">
                <a:solidFill>
                  <a:srgbClr val="FFC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	</a:t>
            </a:r>
            <a:r>
              <a:rPr lang="en-US" altLang="ko-KR" sz="1200" b="1" dirty="0">
                <a:solidFill>
                  <a:srgbClr val="00206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7</a:t>
            </a:r>
            <a:r>
              <a:rPr lang="ko-KR" altLang="en-US" sz="1200" b="1" dirty="0">
                <a:solidFill>
                  <a:srgbClr val="00206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00206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FFF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r>
              <a:rPr lang="ko-KR" altLang="en-US" sz="1200" b="1" dirty="0">
                <a:solidFill>
                  <a:srgbClr val="FFF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	</a:t>
            </a:r>
            <a:r>
              <a:rPr lang="en-US" altLang="ko-KR" sz="1200" b="1" dirty="0">
                <a:solidFill>
                  <a:srgbClr val="BF8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8</a:t>
            </a:r>
            <a:r>
              <a:rPr lang="ko-KR" altLang="en-US" sz="1200" b="1" dirty="0">
                <a:solidFill>
                  <a:srgbClr val="BF8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BF8F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92D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4</a:t>
            </a:r>
            <a:r>
              <a:rPr lang="ko-KR" altLang="en-US" sz="1200" b="1" dirty="0">
                <a:solidFill>
                  <a:srgbClr val="92D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	</a:t>
            </a:r>
            <a:r>
              <a:rPr lang="en-US" altLang="ko-KR" sz="1200" b="1" dirty="0">
                <a:solidFill>
                  <a:srgbClr val="7030A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9</a:t>
            </a:r>
            <a:r>
              <a:rPr lang="ko-KR" altLang="en-US" sz="1200" b="1" dirty="0">
                <a:solidFill>
                  <a:srgbClr val="7030A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7030A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</a:t>
            </a:r>
            <a:r>
              <a:rPr lang="ko-KR" altLang="en-US" sz="1200" b="1" dirty="0">
                <a:solidFill>
                  <a:srgbClr val="00B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	</a:t>
            </a:r>
            <a:r>
              <a:rPr lang="en-US" altLang="ko-KR" sz="1200" b="1" dirty="0">
                <a:solidFill>
                  <a:srgbClr val="AEAAA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10</a:t>
            </a:r>
            <a:r>
              <a:rPr lang="ko-KR" altLang="en-US" sz="1200" b="1" dirty="0">
                <a:solidFill>
                  <a:srgbClr val="AEAAA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FFFFFF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B6763-E2D8-70C3-49DB-00FFAB5B8A50}"/>
              </a:ext>
            </a:extLst>
          </p:cNvPr>
          <p:cNvSpPr txBox="1"/>
          <p:nvPr/>
        </p:nvSpPr>
        <p:spPr>
          <a:xfrm>
            <a:off x="814247" y="1330821"/>
            <a:ext cx="51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내용 </a:t>
            </a:r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순위에 색상을 입힘</a:t>
            </a:r>
          </a:p>
        </p:txBody>
      </p:sp>
    </p:spTree>
    <p:extLst>
      <p:ext uri="{BB962C8B-B14F-4D97-AF65-F5344CB8AC3E}">
        <p14:creationId xmlns:p14="http://schemas.microsoft.com/office/powerpoint/2010/main" val="379810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709C018F-50A2-E540-1141-0B21824B35CD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공정 </a:t>
            </a:r>
            <a:r>
              <a:rPr lang="en-US" altLang="ko-KR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18ED98-028B-4740-1275-4D87B066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37" y="4064298"/>
            <a:ext cx="8320735" cy="25104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C82515-6F61-DF0D-F3A5-DA0F5AB40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37" y="1172367"/>
            <a:ext cx="8320734" cy="2510447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EE1B14E-12EC-7952-92A2-5A2DD10A069A}"/>
              </a:ext>
            </a:extLst>
          </p:cNvPr>
          <p:cNvSpPr/>
          <p:nvPr/>
        </p:nvSpPr>
        <p:spPr>
          <a:xfrm>
            <a:off x="7096650" y="3617783"/>
            <a:ext cx="367508" cy="308161"/>
          </a:xfrm>
          <a:prstGeom prst="downArrow">
            <a:avLst>
              <a:gd name="adj1" fmla="val 33134"/>
              <a:gd name="adj2" fmla="val 542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96BF1-A5F7-58BC-B451-BC80BDCF5182}"/>
              </a:ext>
            </a:extLst>
          </p:cNvPr>
          <p:cNvSpPr txBox="1"/>
          <p:nvPr/>
        </p:nvSpPr>
        <p:spPr>
          <a:xfrm>
            <a:off x="638175" y="1358811"/>
            <a:ext cx="21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가공 및 </a:t>
            </a:r>
            <a:r>
              <a:rPr lang="ko-KR" altLang="en-US" sz="1400" b="1" dirty="0" err="1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r>
              <a:rPr lang="ko-KR" altLang="en-US" sz="1400" b="1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</a:t>
            </a:r>
            <a:endParaRPr lang="en-US" altLang="ko-KR" sz="900" b="1" dirty="0">
              <a:solidFill>
                <a:srgbClr val="00864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Colab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데이터 모습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2A2E8-8B6D-5EF9-F7CC-5488D0D76E51}"/>
              </a:ext>
            </a:extLst>
          </p:cNvPr>
          <p:cNvSpPr txBox="1"/>
          <p:nvPr/>
        </p:nvSpPr>
        <p:spPr>
          <a:xfrm>
            <a:off x="638175" y="4064298"/>
            <a:ext cx="21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가공 및 </a:t>
            </a:r>
            <a:r>
              <a:rPr lang="ko-KR" altLang="en-US" sz="1400" b="1" dirty="0" err="1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r>
              <a:rPr lang="ko-KR" altLang="en-US" sz="1400" b="1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후</a:t>
            </a:r>
            <a:endParaRPr lang="en-US" altLang="ko-KR" sz="900" b="1" dirty="0">
              <a:solidFill>
                <a:srgbClr val="00864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Colab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데이터 모습</a:t>
            </a:r>
          </a:p>
        </p:txBody>
      </p:sp>
    </p:spTree>
    <p:extLst>
      <p:ext uri="{BB962C8B-B14F-4D97-AF65-F5344CB8AC3E}">
        <p14:creationId xmlns:p14="http://schemas.microsoft.com/office/powerpoint/2010/main" val="67967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A0B3205C-B239-51CF-7905-6E8075EC64E7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kern="0" dirty="0">
                <a:ln w="15875">
                  <a:noFill/>
                </a:ln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Scatter plot</a:t>
            </a:r>
            <a:endParaRPr lang="ko-KR" altLang="en-US" sz="11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06DBBF-4592-170B-E50E-A91D94DC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1774" y="2062418"/>
            <a:ext cx="8178598" cy="40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3840C-43FD-467E-6575-06CBC7B8B03D}"/>
              </a:ext>
            </a:extLst>
          </p:cNvPr>
          <p:cNvSpPr txBox="1"/>
          <p:nvPr/>
        </p:nvSpPr>
        <p:spPr>
          <a:xfrm>
            <a:off x="1835685" y="1378517"/>
            <a:ext cx="703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scatter plot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그래프로 표현을 했지만 스포츠 경기의 특성상 각각의 순위에서 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예상치 못한 변수들이 많이</a:t>
            </a:r>
            <a:endParaRPr lang="en-US" altLang="ko-KR" sz="1200" dirty="0">
              <a:solidFill>
                <a:srgbClr val="00864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발생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 이상치가 두드러지게 나와 시각적으로 </a:t>
            </a:r>
            <a:r>
              <a:rPr lang="ko-KR" altLang="en-US" sz="12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어느정도의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유의미함은 보이나 그래프 분석에 방해를 받음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A01ED-15D5-1561-562D-009F23ECF919}"/>
              </a:ext>
            </a:extLst>
          </p:cNvPr>
          <p:cNvSpPr txBox="1"/>
          <p:nvPr/>
        </p:nvSpPr>
        <p:spPr>
          <a:xfrm>
            <a:off x="9072111" y="5759473"/>
            <a:ext cx="871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</a:t>
            </a:r>
            <a:r>
              <a:rPr lang="ko-KR" altLang="en-US" sz="10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득점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8AEA26DB-6D9A-2D15-2F04-976CE3B52054}"/>
              </a:ext>
            </a:extLst>
          </p:cNvPr>
          <p:cNvSpPr/>
          <p:nvPr/>
        </p:nvSpPr>
        <p:spPr>
          <a:xfrm>
            <a:off x="9989046" y="1467860"/>
            <a:ext cx="1814280" cy="744645"/>
          </a:xfrm>
          <a:prstGeom prst="wedgeRoundRectCallout">
            <a:avLst>
              <a:gd name="adj1" fmla="val -69015"/>
              <a:gd name="adj2" fmla="val 1064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1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프로야구는 시대가 지남에 따라 전략 구축으로 인해 상대적으로 점수를 낼 확률이 높다 이를 참고</a:t>
            </a:r>
          </a:p>
        </p:txBody>
      </p:sp>
    </p:spTree>
    <p:extLst>
      <p:ext uri="{BB962C8B-B14F-4D97-AF65-F5344CB8AC3E}">
        <p14:creationId xmlns:p14="http://schemas.microsoft.com/office/powerpoint/2010/main" val="338980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A0B3205C-B239-51CF-7905-6E8075EC64E7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Box</a:t>
            </a:r>
            <a:r>
              <a:rPr lang="ko-KR" altLang="en-US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06DBBF-4592-170B-E50E-A91D94DC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3526" y="2031057"/>
            <a:ext cx="7332506" cy="4160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3840C-43FD-467E-6575-06CBC7B8B03D}"/>
              </a:ext>
            </a:extLst>
          </p:cNvPr>
          <p:cNvSpPr txBox="1"/>
          <p:nvPr/>
        </p:nvSpPr>
        <p:spPr>
          <a:xfrm>
            <a:off x="1829990" y="1469439"/>
            <a:ext cx="711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scatter plot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그래프의 이상치 표현이 두드러지게 나오는 단점을 보완하여 </a:t>
            </a:r>
            <a:r>
              <a:rPr lang="en-US" altLang="ko-KR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boxplot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 이상치 표현을 제거해 보다 직관적으로 그래프를 보기 편하게끔 그래프 표현 방식을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A01ED-15D5-1561-562D-009F23ECF919}"/>
              </a:ext>
            </a:extLst>
          </p:cNvPr>
          <p:cNvSpPr txBox="1"/>
          <p:nvPr/>
        </p:nvSpPr>
        <p:spPr>
          <a:xfrm>
            <a:off x="8751291" y="5720926"/>
            <a:ext cx="871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</a:t>
            </a:r>
            <a:r>
              <a:rPr lang="ko-KR" altLang="en-US" sz="10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득점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1670E-B7AF-AA48-25A6-54C0F3F1D1DF}"/>
              </a:ext>
            </a:extLst>
          </p:cNvPr>
          <p:cNvSpPr txBox="1"/>
          <p:nvPr/>
        </p:nvSpPr>
        <p:spPr>
          <a:xfrm>
            <a:off x="9507672" y="3635815"/>
            <a:ext cx="6416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</a:t>
            </a:r>
            <a:r>
              <a:rPr lang="ko-KR" altLang="en-US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C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FFC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  <a:r>
              <a:rPr lang="ko-KR" altLang="en-US" sz="1200" b="1" dirty="0">
                <a:solidFill>
                  <a:srgbClr val="FFC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FFC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FFF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r>
              <a:rPr lang="ko-KR" altLang="en-US" sz="1200" b="1" dirty="0">
                <a:solidFill>
                  <a:srgbClr val="FFF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FFFF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92D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4</a:t>
            </a:r>
            <a:r>
              <a:rPr lang="ko-KR" altLang="en-US" sz="1200" b="1" dirty="0">
                <a:solidFill>
                  <a:srgbClr val="92D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92D05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</a:t>
            </a:r>
            <a:r>
              <a:rPr lang="ko-KR" altLang="en-US" sz="1200" b="1" dirty="0">
                <a:solidFill>
                  <a:srgbClr val="00B05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00B05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6</a:t>
            </a:r>
            <a:r>
              <a:rPr lang="ko-KR" altLang="en-US" sz="1200" b="1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0070C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00206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7</a:t>
            </a:r>
            <a:r>
              <a:rPr lang="ko-KR" altLang="en-US" sz="1200" b="1" dirty="0">
                <a:solidFill>
                  <a:srgbClr val="00206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00206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BF8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8</a:t>
            </a:r>
            <a:r>
              <a:rPr lang="ko-KR" altLang="en-US" sz="1200" b="1" dirty="0">
                <a:solidFill>
                  <a:srgbClr val="BF8F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BF8F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solidFill>
                  <a:srgbClr val="7030A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9</a:t>
            </a:r>
            <a:r>
              <a:rPr lang="ko-KR" altLang="en-US" sz="1200" b="1" dirty="0">
                <a:solidFill>
                  <a:srgbClr val="7030A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endParaRPr lang="en-US" altLang="ko-KR" sz="1200" b="1" dirty="0">
              <a:solidFill>
                <a:srgbClr val="7030A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000" b="1" dirty="0">
                <a:solidFill>
                  <a:srgbClr val="AEAAA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10</a:t>
            </a:r>
            <a:r>
              <a:rPr lang="ko-KR" altLang="en-US" sz="1000" b="1" dirty="0">
                <a:solidFill>
                  <a:srgbClr val="AEAAA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</a:t>
            </a:r>
            <a:r>
              <a:rPr lang="ko-KR" altLang="en-US" sz="1100" b="1" dirty="0">
                <a:solidFill>
                  <a:srgbClr val="AEAAA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	</a:t>
            </a:r>
            <a:endParaRPr lang="en-US" altLang="ko-KR" sz="1200" b="1" dirty="0">
              <a:solidFill>
                <a:srgbClr val="FFFFFF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B7C72-5DCF-675F-9184-81928512460E}"/>
              </a:ext>
            </a:extLst>
          </p:cNvPr>
          <p:cNvSpPr txBox="1"/>
          <p:nvPr/>
        </p:nvSpPr>
        <p:spPr>
          <a:xfrm>
            <a:off x="9532465" y="3222185"/>
            <a:ext cx="125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순위 색상표</a:t>
            </a:r>
          </a:p>
        </p:txBody>
      </p:sp>
    </p:spTree>
    <p:extLst>
      <p:ext uri="{BB962C8B-B14F-4D97-AF65-F5344CB8AC3E}">
        <p14:creationId xmlns:p14="http://schemas.microsoft.com/office/powerpoint/2010/main" val="77324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A0B3205C-B239-51CF-7905-6E8075EC64E7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Box Plot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06DBBF-4592-170B-E50E-A91D94DC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6662" y="2557808"/>
            <a:ext cx="7229369" cy="39201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9A01ED-15D5-1561-562D-009F23ECF919}"/>
              </a:ext>
            </a:extLst>
          </p:cNvPr>
          <p:cNvSpPr txBox="1"/>
          <p:nvPr/>
        </p:nvSpPr>
        <p:spPr>
          <a:xfrm>
            <a:off x="8831274" y="5950387"/>
            <a:ext cx="871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</a:t>
            </a:r>
            <a:r>
              <a:rPr lang="ko-KR" altLang="en-US" sz="10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DA5BCB-C63A-4E1D-1FFA-1AAD9287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2025365"/>
            <a:ext cx="1895475" cy="267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039947-200D-C56E-957C-27F41220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450" y="2557808"/>
            <a:ext cx="1629574" cy="3113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7A288-52C5-4657-DC03-05C060C52BB8}"/>
              </a:ext>
            </a:extLst>
          </p:cNvPr>
          <p:cNvSpPr txBox="1"/>
          <p:nvPr/>
        </p:nvSpPr>
        <p:spPr>
          <a:xfrm>
            <a:off x="1829990" y="1469439"/>
            <a:ext cx="711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컬럼 수가 </a:t>
            </a:r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개로서 컬럼 값을 일일이 변경 해주는 거 보다 카테고리 안에 컬럼 값을 넣어 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드롭다운 위젯을 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사용하여 데이터를 편하게 볼 수 있게 끔 수정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D1E82E-6D9D-6B6B-ECE9-20AE339277A7}"/>
              </a:ext>
            </a:extLst>
          </p:cNvPr>
          <p:cNvCxnSpPr>
            <a:cxnSpLocks/>
          </p:cNvCxnSpPr>
          <p:nvPr/>
        </p:nvCxnSpPr>
        <p:spPr>
          <a:xfrm>
            <a:off x="8720359" y="2173175"/>
            <a:ext cx="653185" cy="1097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6E67B7-D9BF-3815-9D30-CFC34D28DD7A}"/>
              </a:ext>
            </a:extLst>
          </p:cNvPr>
          <p:cNvSpPr txBox="1"/>
          <p:nvPr/>
        </p:nvSpPr>
        <p:spPr>
          <a:xfrm>
            <a:off x="9473778" y="2159104"/>
            <a:ext cx="153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드롭다운 위젯</a:t>
            </a:r>
          </a:p>
        </p:txBody>
      </p:sp>
    </p:spTree>
    <p:extLst>
      <p:ext uri="{BB962C8B-B14F-4D97-AF65-F5344CB8AC3E}">
        <p14:creationId xmlns:p14="http://schemas.microsoft.com/office/powerpoint/2010/main" val="102924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A0B3205C-B239-51CF-7905-6E8075EC64E7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Box Plot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06DBBF-4592-170B-E50E-A91D94DC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9125" y="2456517"/>
            <a:ext cx="5320721" cy="3041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3840C-43FD-467E-6575-06CBC7B8B03D}"/>
              </a:ext>
            </a:extLst>
          </p:cNvPr>
          <p:cNvSpPr txBox="1"/>
          <p:nvPr/>
        </p:nvSpPr>
        <p:spPr>
          <a:xfrm>
            <a:off x="1356305" y="1490452"/>
            <a:ext cx="62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위젯을 사용하기 전에는 한국 폰트 설정이 정상 작동 했지만 위젯을 사용하면 적용이 안되는 원인 모를 이류로 인해 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 값들을 영어로 변경 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그에 따라 해당 용어들에 대한 컬럼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A01ED-15D5-1561-562D-009F23ECF919}"/>
              </a:ext>
            </a:extLst>
          </p:cNvPr>
          <p:cNvSpPr txBox="1"/>
          <p:nvPr/>
        </p:nvSpPr>
        <p:spPr>
          <a:xfrm>
            <a:off x="6553200" y="5498509"/>
            <a:ext cx="87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</a:t>
            </a:r>
            <a:r>
              <a:rPr lang="ko-KR" altLang="en-US" sz="10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13B6D-9EC9-C04C-B10B-93F6EB3D305A}"/>
              </a:ext>
            </a:extLst>
          </p:cNvPr>
          <p:cNvSpPr txBox="1"/>
          <p:nvPr/>
        </p:nvSpPr>
        <p:spPr>
          <a:xfrm>
            <a:off x="7791505" y="2074165"/>
            <a:ext cx="4936013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    'WAR'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승리 기여도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대체 선수 대비 선수의 전체적인 가치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'Rank'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팀 순위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'PA'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타석 수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타석에 들어선 총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'AB'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타수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실제로 공을 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'Runs'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득점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팀에 득점을 기여한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'Hits'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안타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공을 치고 나가서 베이스에 도착한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'2B'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2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루타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2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루까지 도달한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'3B'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3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루타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3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루까지 도달한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'HR'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홈런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한 번에 모든 베이스를 도전해서 홈에 도착한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'TB'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총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루타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친 모든 안타의 베이스 합계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'RBI'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타점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상대팀에게 득점을 기여한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'SB'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도루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주자가 베이스를 한 개 이상 넘어가는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'CS'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도루실패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도루를 시도했지만 실패한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'BB'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볼넷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투수가 너무 좋은 공을 던져 볼로 판단한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'HBP'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사구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공을 맞아 베이스를 얻은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'IBB'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고의사구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고의로 볼넷을 주는 경우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'SO'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삼진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세 번 째 스트라이크로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아웃되는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'GIDP'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병살타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쓰리 아웃을 생성하는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‘SP’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희생타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자신이 희생하면서 팀의 주자를 전진 시킨 횟수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‘SF'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희생플라이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희생플라이로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득점시킨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 횟수 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'Avg'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타자의 안타 비율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'OBP'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베이스에 나가는 비율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'SLG'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장타율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안타의 평균적인 베이스 수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'OPS'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+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장타율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출루율과 장타율의 합계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wOBA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</a:t>
            </a:r>
            <a:r>
              <a:rPr lang="en-US" altLang="ko-KR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가중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각종 타격 기여도를 반영하여 계산한 </a:t>
            </a:r>
            <a:r>
              <a:rPr lang="ko-KR" altLang="en-US" sz="85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</a:t>
            </a:r>
            <a:r>
              <a:rPr lang="en-US" altLang="ko-KR" sz="850" b="0" dirty="0" err="1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wRC</a:t>
            </a:r>
            <a:r>
              <a:rPr lang="en-US" altLang="ko-KR" sz="85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+'</a:t>
            </a:r>
            <a:r>
              <a:rPr lang="ko-KR" altLang="en-US" sz="85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   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가중 득점 창출 지수</a:t>
            </a:r>
            <a:r>
              <a:rPr lang="en-US" altLang="ko-KR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5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타자의 전반적인 득점 창출 능력을 평가</a:t>
            </a:r>
            <a:endParaRPr lang="ko-KR" altLang="en-US" sz="85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ko-KR" altLang="en-US" sz="850" dirty="0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FD203-5F7E-C3CC-9598-7CB6F179DE05}"/>
              </a:ext>
            </a:extLst>
          </p:cNvPr>
          <p:cNvSpPr txBox="1"/>
          <p:nvPr/>
        </p:nvSpPr>
        <p:spPr>
          <a:xfrm>
            <a:off x="7797991" y="1721284"/>
            <a:ext cx="1140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컬럼 용어 설명</a:t>
            </a:r>
          </a:p>
        </p:txBody>
      </p:sp>
    </p:spTree>
    <p:extLst>
      <p:ext uri="{BB962C8B-B14F-4D97-AF65-F5344CB8AC3E}">
        <p14:creationId xmlns:p14="http://schemas.microsoft.com/office/powerpoint/2010/main" val="192523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8FAA8FCD-9BF8-023A-3D05-4806A73A85BB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Box Plot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519A95-245B-5664-323A-FFB1C23A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35" y="1651972"/>
            <a:ext cx="6676559" cy="438681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9A5F90-0811-86B0-30A1-2E8B7B6E3F95}"/>
              </a:ext>
            </a:extLst>
          </p:cNvPr>
          <p:cNvCxnSpPr>
            <a:cxnSpLocks/>
          </p:cNvCxnSpPr>
          <p:nvPr/>
        </p:nvCxnSpPr>
        <p:spPr>
          <a:xfrm flipH="1">
            <a:off x="1800717" y="1966089"/>
            <a:ext cx="518751" cy="1314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647E93-8FA8-E0B4-7D8C-9C92CEBD44FA}"/>
              </a:ext>
            </a:extLst>
          </p:cNvPr>
          <p:cNvSpPr txBox="1"/>
          <p:nvPr/>
        </p:nvSpPr>
        <p:spPr>
          <a:xfrm>
            <a:off x="618937" y="2185283"/>
            <a:ext cx="1097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슬라이드 위젯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D79DAE-7542-D466-E8BB-BFCB78003E42}"/>
              </a:ext>
            </a:extLst>
          </p:cNvPr>
          <p:cNvCxnSpPr>
            <a:cxnSpLocks/>
          </p:cNvCxnSpPr>
          <p:nvPr/>
        </p:nvCxnSpPr>
        <p:spPr>
          <a:xfrm>
            <a:off x="6241436" y="5939028"/>
            <a:ext cx="579150" cy="997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758879-4637-9642-3762-34781BCE966A}"/>
              </a:ext>
            </a:extLst>
          </p:cNvPr>
          <p:cNvSpPr txBox="1"/>
          <p:nvPr/>
        </p:nvSpPr>
        <p:spPr>
          <a:xfrm>
            <a:off x="7071300" y="5955495"/>
            <a:ext cx="2675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순위와 선택 컬럼의 상관계수를 통해서 컬럼과 순위와의 연관성을 보여줌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610F3-8FDF-8EF9-806B-7E42959AFE58}"/>
              </a:ext>
            </a:extLst>
          </p:cNvPr>
          <p:cNvSpPr txBox="1"/>
          <p:nvPr/>
        </p:nvSpPr>
        <p:spPr>
          <a:xfrm>
            <a:off x="9319372" y="3464510"/>
            <a:ext cx="1699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1982~1985 : 6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endParaRPr lang="en-US" altLang="ko-KR" sz="12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1986~1990 : 7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endParaRPr lang="en-US" altLang="ko-KR" sz="12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1991~2012 : 8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endParaRPr lang="en-US" altLang="ko-KR" sz="12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2013~2014 : 9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endParaRPr lang="en-US" altLang="ko-KR" sz="1200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2015~ : 10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6E3631-CFE8-9DBA-8252-E93BB0879D15}"/>
              </a:ext>
            </a:extLst>
          </p:cNvPr>
          <p:cNvSpPr txBox="1"/>
          <p:nvPr/>
        </p:nvSpPr>
        <p:spPr>
          <a:xfrm>
            <a:off x="4715235" y="1421139"/>
            <a:ext cx="649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KBO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</a:t>
            </a:r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구단이 </a:t>
            </a:r>
            <a:r>
              <a:rPr lang="ko-KR" altLang="en-US" sz="12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된지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시간이 얼마 되지 않았고 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시간이 지남에 따라 전술의 변화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통해 수치가 다를 수 있기 때문에 순위 범위를 지정하여 구단의 개수에 따라 다양하게 볼 수 있게끔 설정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3A8F02-2A65-D171-ABAA-3E1279F62B8E}"/>
              </a:ext>
            </a:extLst>
          </p:cNvPr>
          <p:cNvSpPr txBox="1"/>
          <p:nvPr/>
        </p:nvSpPr>
        <p:spPr>
          <a:xfrm>
            <a:off x="9351349" y="3169487"/>
            <a:ext cx="1097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KBO </a:t>
            </a:r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구단 수</a:t>
            </a:r>
          </a:p>
        </p:txBody>
      </p:sp>
    </p:spTree>
    <p:extLst>
      <p:ext uri="{BB962C8B-B14F-4D97-AF65-F5344CB8AC3E}">
        <p14:creationId xmlns:p14="http://schemas.microsoft.com/office/powerpoint/2010/main" val="202926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한쪽 모서리 20">
            <a:extLst>
              <a:ext uri="{FF2B5EF4-FFF2-40B4-BE49-F238E27FC236}">
                <a16:creationId xmlns:a16="http://schemas.microsoft.com/office/drawing/2014/main" id="{E179C4BA-4CFA-C394-8AF6-118D3CA72F03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Box Plot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1109B7-3073-9FCA-F4C6-F01556A9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89" y="2626122"/>
            <a:ext cx="5423902" cy="3681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9AC055-0CBD-4B81-BB0B-E5D15B13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82" y="2626122"/>
            <a:ext cx="5067300" cy="36816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C7EC7B-4506-3EC9-4B1C-14010E738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475" y="2591898"/>
            <a:ext cx="781159" cy="2476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494D77-EEE6-9F87-BABD-C1FF27F7E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289" y="2591898"/>
            <a:ext cx="790685" cy="2476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3689AD-308C-4EF8-18F3-A728DD2E4652}"/>
              </a:ext>
            </a:extLst>
          </p:cNvPr>
          <p:cNvSpPr txBox="1"/>
          <p:nvPr/>
        </p:nvSpPr>
        <p:spPr>
          <a:xfrm>
            <a:off x="558682" y="1309845"/>
            <a:ext cx="10516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순위와 </a:t>
            </a:r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순위의 데이터는 기간이 짧은 만큼 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데이터가 적어 </a:t>
            </a:r>
            <a:r>
              <a:rPr lang="ko-KR" altLang="en-US" sz="1200" dirty="0" err="1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유의미</a:t>
            </a:r>
            <a:r>
              <a:rPr lang="ko-KR" altLang="en-US" sz="1200" dirty="0">
                <a:solidFill>
                  <a:srgbClr val="00864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하지 않을 수 있음</a:t>
            </a:r>
            <a:endParaRPr lang="en-US" altLang="ko-KR" sz="1200" dirty="0">
              <a:solidFill>
                <a:srgbClr val="00864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200" dirty="0">
              <a:solidFill>
                <a:srgbClr val="2C190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물론 여러 컬럼에 따라 차이는 있을 수 있으나 야구팬이라면 누구나 아는 중요한 지표인 안타의 컬럼의 경우에는 </a:t>
            </a:r>
            <a:r>
              <a:rPr lang="en-US" altLang="ko-KR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구단 시절이 상관계수가 </a:t>
            </a:r>
            <a:r>
              <a:rPr lang="ko-KR" altLang="en-US" sz="12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유의미</a:t>
            </a:r>
            <a:r>
              <a:rPr lang="ko-KR" altLang="en-US" sz="12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하게 나옴</a:t>
            </a:r>
            <a:endParaRPr lang="en-US" altLang="ko-KR" sz="1200" dirty="0">
              <a:solidFill>
                <a:srgbClr val="2C190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*안타의 지표의 경우로 </a:t>
            </a:r>
            <a:r>
              <a:rPr lang="ko-KR" altLang="en-US" sz="1000" dirty="0" err="1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본것이므로</a:t>
            </a:r>
            <a:r>
              <a:rPr lang="ko-KR" altLang="en-US" sz="10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다른 컬럼에는 다르게 나올 수 있음*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4B91F-BCC2-30D1-2721-C03D93423454}"/>
              </a:ext>
            </a:extLst>
          </p:cNvPr>
          <p:cNvSpPr txBox="1"/>
          <p:nvPr/>
        </p:nvSpPr>
        <p:spPr>
          <a:xfrm>
            <a:off x="457200" y="2330288"/>
            <a:ext cx="2528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창단 후부터 </a:t>
            </a:r>
            <a:r>
              <a:rPr lang="en-US" altLang="ko-KR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구단 시절의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590F9-E1AE-8AA1-E7F0-747ED892DAF2}"/>
              </a:ext>
            </a:extLst>
          </p:cNvPr>
          <p:cNvSpPr txBox="1"/>
          <p:nvPr/>
        </p:nvSpPr>
        <p:spPr>
          <a:xfrm>
            <a:off x="6248018" y="2364512"/>
            <a:ext cx="2528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창단 후부터 </a:t>
            </a:r>
            <a:r>
              <a:rPr lang="en-US" altLang="ko-KR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11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구단 시절의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AA970-0967-9C45-8CFC-BDA08086E66D}"/>
              </a:ext>
            </a:extLst>
          </p:cNvPr>
          <p:cNvSpPr txBox="1"/>
          <p:nvPr/>
        </p:nvSpPr>
        <p:spPr>
          <a:xfrm>
            <a:off x="5660437" y="6055567"/>
            <a:ext cx="7963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</a:t>
            </a:r>
            <a:r>
              <a:rPr lang="ko-KR" altLang="en-US" sz="95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안타</a:t>
            </a:r>
          </a:p>
        </p:txBody>
      </p:sp>
    </p:spTree>
    <p:extLst>
      <p:ext uri="{BB962C8B-B14F-4D97-AF65-F5344CB8AC3E}">
        <p14:creationId xmlns:p14="http://schemas.microsoft.com/office/powerpoint/2010/main" val="407197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D5C37B9C-9DF5-C0E4-DBD8-31197C4BC86F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주제 선정 이유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A98128-DE31-D0DF-6C44-6600AA82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000">
            <a:off x="6687509" y="935692"/>
            <a:ext cx="5015743" cy="4986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9814BC-AC24-EE2E-3239-15A5B705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80000">
            <a:off x="374686" y="4113175"/>
            <a:ext cx="6760124" cy="22311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F6AF3-4A44-F472-17B0-5A1B530D51BF}"/>
              </a:ext>
            </a:extLst>
          </p:cNvPr>
          <p:cNvSpPr txBox="1"/>
          <p:nvPr/>
        </p:nvSpPr>
        <p:spPr>
          <a:xfrm>
            <a:off x="729330" y="1428804"/>
            <a:ext cx="509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야구의 팬으로써 많은 </a:t>
            </a:r>
            <a:r>
              <a:rPr lang="ko-KR" altLang="en-US" sz="2400" dirty="0" err="1">
                <a:solidFill>
                  <a:srgbClr val="00864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지표</a:t>
            </a:r>
            <a:r>
              <a:rPr lang="ko-KR" altLang="en-US" sz="2400" dirty="0" err="1">
                <a:solidFill>
                  <a:srgbClr val="FFC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중에</a:t>
            </a:r>
            <a:r>
              <a:rPr lang="ko-KR" altLang="en-US" sz="2400" dirty="0">
                <a:solidFill>
                  <a:srgbClr val="FFC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과연 무엇이 순위와 가장 연관이 되어있는지 무엇을 가장 우선시 생각하면서 플레이 해야 하는지 궁금하여 주제 선정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1F383D-CDA4-3EBD-EDC2-E67CC668BD39}"/>
              </a:ext>
            </a:extLst>
          </p:cNvPr>
          <p:cNvSpPr/>
          <p:nvPr/>
        </p:nvSpPr>
        <p:spPr>
          <a:xfrm rot="-180000">
            <a:off x="1134773" y="4248439"/>
            <a:ext cx="5895212" cy="35677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한쪽 모서리 13">
            <a:extLst>
              <a:ext uri="{FF2B5EF4-FFF2-40B4-BE49-F238E27FC236}">
                <a16:creationId xmlns:a16="http://schemas.microsoft.com/office/drawing/2014/main" id="{663CCC59-22B1-AE91-CE08-F8E040680725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Corr</a:t>
            </a: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Graph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055312-4BF9-AF7B-6C71-38A7A5BE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866" y="1988125"/>
            <a:ext cx="1129901" cy="39358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573F2-BCE2-9C29-0CD9-BF61A992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16" y="1837051"/>
            <a:ext cx="6383304" cy="44029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58108-3D26-BA6D-BC56-A2B78F070D78}"/>
              </a:ext>
            </a:extLst>
          </p:cNvPr>
          <p:cNvSpPr txBox="1"/>
          <p:nvPr/>
        </p:nvSpPr>
        <p:spPr>
          <a:xfrm>
            <a:off x="3828918" y="1314236"/>
            <a:ext cx="299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C190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순위와의 상관계수를 그래프로 시각화</a:t>
            </a: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5422E94B-BFE1-3612-F418-8F900BA52D03}"/>
              </a:ext>
            </a:extLst>
          </p:cNvPr>
          <p:cNvSpPr/>
          <p:nvPr/>
        </p:nvSpPr>
        <p:spPr>
          <a:xfrm>
            <a:off x="10530638" y="1081661"/>
            <a:ext cx="1375222" cy="509574"/>
          </a:xfrm>
          <a:prstGeom prst="wedgeRoundRectCallout">
            <a:avLst>
              <a:gd name="adj1" fmla="val -69015"/>
              <a:gd name="adj2" fmla="val 1064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절대 값이 </a:t>
            </a:r>
            <a:r>
              <a:rPr lang="en-US" altLang="ko-KR" sz="8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8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가까울수록 </a:t>
            </a:r>
            <a:r>
              <a:rPr lang="ko-KR" altLang="en-US" sz="800" dirty="0">
                <a:solidFill>
                  <a:schemeClr val="bg2">
                    <a:lumMod val="1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순위와 상관성이 높은 타격 요소이다</a:t>
            </a:r>
            <a:r>
              <a:rPr lang="en-US" altLang="ko-KR" sz="800" dirty="0">
                <a:solidFill>
                  <a:schemeClr val="bg2">
                    <a:lumMod val="1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800" dirty="0">
              <a:solidFill>
                <a:schemeClr val="bg2">
                  <a:lumMod val="1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82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42316F23-211C-223C-6054-4256FA4316CB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000" i="1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Corr</a:t>
            </a:r>
            <a:r>
              <a:rPr lang="en-US" altLang="ko-KR" sz="2000" i="1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Graph</a:t>
            </a:r>
            <a:endParaRPr lang="ko-KR" altLang="en-US" sz="2000" i="1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055312-4BF9-AF7B-6C71-38A7A5BE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8384" y="1996769"/>
            <a:ext cx="1190706" cy="41091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9573F2-BCE2-9C29-0CD9-BF61A9925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868" y="1810272"/>
            <a:ext cx="7611655" cy="4450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1448E-274C-8BE4-C495-477A23FF01FB}"/>
              </a:ext>
            </a:extLst>
          </p:cNvPr>
          <p:cNvSpPr txBox="1"/>
          <p:nvPr/>
        </p:nvSpPr>
        <p:spPr>
          <a:xfrm>
            <a:off x="2960124" y="1322170"/>
            <a:ext cx="598303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50" b="1" dirty="0">
                <a:solidFill>
                  <a:srgbClr val="2C190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순위와의 상관계수를 그래프로 시각화 </a:t>
            </a:r>
            <a:r>
              <a:rPr lang="en-US" altLang="ko-KR" sz="1250" b="1" dirty="0">
                <a:solidFill>
                  <a:srgbClr val="2C190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1250" b="1" dirty="0">
                <a:solidFill>
                  <a:srgbClr val="2C190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 디자인 </a:t>
            </a:r>
            <a:r>
              <a:rPr lang="en-US" altLang="ko-KR" sz="1250" b="1" dirty="0">
                <a:solidFill>
                  <a:srgbClr val="2C190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1250" b="1" dirty="0">
                <a:solidFill>
                  <a:srgbClr val="2C190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 범위 슬라이드 위젯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DCC76E5D-110F-4E25-1EF5-8FCC7CE081CE}"/>
              </a:ext>
            </a:extLst>
          </p:cNvPr>
          <p:cNvSpPr/>
          <p:nvPr/>
        </p:nvSpPr>
        <p:spPr>
          <a:xfrm>
            <a:off x="10844229" y="1207314"/>
            <a:ext cx="1000477" cy="399549"/>
          </a:xfrm>
          <a:prstGeom prst="wedgeRoundRectCallout">
            <a:avLst>
              <a:gd name="adj1" fmla="val -69015"/>
              <a:gd name="adj2" fmla="val 1064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8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 순위 범위</a:t>
            </a:r>
            <a:r>
              <a:rPr lang="ko-KR" altLang="en-US" sz="800" dirty="0">
                <a:solidFill>
                  <a:schemeClr val="bg2">
                    <a:lumMod val="1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상관계수</a:t>
            </a:r>
          </a:p>
        </p:txBody>
      </p:sp>
    </p:spTree>
    <p:extLst>
      <p:ext uri="{BB962C8B-B14F-4D97-AF65-F5344CB8AC3E}">
        <p14:creationId xmlns:p14="http://schemas.microsoft.com/office/powerpoint/2010/main" val="292975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38651DFD-49F3-F6B2-BC25-208139A4BD89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 선정범위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41D4F0-277A-5DAB-1D0F-8E7C8A3F6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71"/>
          <a:stretch/>
        </p:blipFill>
        <p:spPr>
          <a:xfrm>
            <a:off x="2626482" y="2188894"/>
            <a:ext cx="2207164" cy="40221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0EED4C-BD1A-2D4A-4042-4F6658F5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26" y="2262017"/>
            <a:ext cx="2210108" cy="3982006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481A010-FB7B-DB04-D396-5B4C510EE12F}"/>
              </a:ext>
            </a:extLst>
          </p:cNvPr>
          <p:cNvSpPr/>
          <p:nvPr/>
        </p:nvSpPr>
        <p:spPr>
          <a:xfrm rot="1490236" flipH="1">
            <a:off x="7483047" y="1972367"/>
            <a:ext cx="118859" cy="127416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AA4535D-0756-67B9-40D2-0B960B05410A}"/>
              </a:ext>
            </a:extLst>
          </p:cNvPr>
          <p:cNvSpPr/>
          <p:nvPr/>
        </p:nvSpPr>
        <p:spPr>
          <a:xfrm rot="1490236" flipH="1">
            <a:off x="7703649" y="1925033"/>
            <a:ext cx="118859" cy="127416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76D0AC1-565D-8C97-5089-80832C695722}"/>
              </a:ext>
            </a:extLst>
          </p:cNvPr>
          <p:cNvSpPr/>
          <p:nvPr/>
        </p:nvSpPr>
        <p:spPr>
          <a:xfrm rot="1490236" flipH="1">
            <a:off x="7644432" y="2115530"/>
            <a:ext cx="118859" cy="127416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F60CFB19-BE53-DC35-4794-24674DCC655D}"/>
              </a:ext>
            </a:extLst>
          </p:cNvPr>
          <p:cNvSpPr/>
          <p:nvPr/>
        </p:nvSpPr>
        <p:spPr>
          <a:xfrm>
            <a:off x="7358355" y="1881023"/>
            <a:ext cx="3143250" cy="4662061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5C7A91-2A01-4A7D-8E74-DFD08ABBEAF5}"/>
              </a:ext>
            </a:extLst>
          </p:cNvPr>
          <p:cNvGrpSpPr/>
          <p:nvPr/>
        </p:nvGrpSpPr>
        <p:grpSpPr>
          <a:xfrm>
            <a:off x="9929731" y="1730882"/>
            <a:ext cx="257859" cy="257859"/>
            <a:chOff x="8060346" y="1488344"/>
            <a:chExt cx="257859" cy="25785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C07AB68-B52F-BF81-585E-6EEE804E2FDD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4D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431EC50-7370-CC37-6DB1-A147194EF1B2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34D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CBEBCF-A70F-FC4E-288E-10E0470EF51B}"/>
              </a:ext>
            </a:extLst>
          </p:cNvPr>
          <p:cNvSpPr txBox="1"/>
          <p:nvPr/>
        </p:nvSpPr>
        <p:spPr>
          <a:xfrm>
            <a:off x="2193737" y="1021123"/>
            <a:ext cx="773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글쓴이는 순위범위가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구단보다는 </a:t>
            </a:r>
            <a:r>
              <a:rPr lang="en-US" altLang="ko-KR" sz="14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4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개구단의 정보가 보다 더 </a:t>
            </a:r>
            <a:r>
              <a:rPr lang="ko-KR" altLang="en-US" sz="1400" dirty="0" err="1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유의미</a:t>
            </a:r>
            <a:r>
              <a:rPr lang="ko-KR" altLang="en-US" sz="1400" dirty="0">
                <a:solidFill>
                  <a:srgbClr val="00864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할거라고 판단하여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구단 데이터로 해당 프로젝트의 목적인 무엇이 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KBO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순위와 가장 밀접한지 비교 할 예정</a:t>
            </a:r>
          </a:p>
        </p:txBody>
      </p:sp>
    </p:spTree>
    <p:extLst>
      <p:ext uri="{BB962C8B-B14F-4D97-AF65-F5344CB8AC3E}">
        <p14:creationId xmlns:p14="http://schemas.microsoft.com/office/powerpoint/2010/main" val="13268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한쪽 모서리 96">
            <a:extLst>
              <a:ext uri="{FF2B5EF4-FFF2-40B4-BE49-F238E27FC236}">
                <a16:creationId xmlns:a16="http://schemas.microsoft.com/office/drawing/2014/main" id="{F5288333-676C-0164-E51D-0CB59DB7005C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864ABCE4-3940-BDE6-D9F8-99E49A04BB94}"/>
              </a:ext>
            </a:extLst>
          </p:cNvPr>
          <p:cNvSpPr/>
          <p:nvPr/>
        </p:nvSpPr>
        <p:spPr>
          <a:xfrm>
            <a:off x="5486342" y="1589316"/>
            <a:ext cx="5962320" cy="4727599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38C63-28F0-4600-7F4F-D1E545C0C7CF}"/>
              </a:ext>
            </a:extLst>
          </p:cNvPr>
          <p:cNvSpPr txBox="1"/>
          <p:nvPr/>
        </p:nvSpPr>
        <p:spPr>
          <a:xfrm>
            <a:off x="5798038" y="1887166"/>
            <a:ext cx="52083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</a:t>
            </a:r>
            <a:r>
              <a:rPr lang="en-US" altLang="ko-KR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wRC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가중 득점 창출 지수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WAR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승리 기여도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</a:t>
            </a:r>
            <a:r>
              <a:rPr lang="en-US" altLang="ko-KR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wOBA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가중 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출루율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OBP ( 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출루율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Runs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득점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RBI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타점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OPS ( 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출루율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 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장타율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Avg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타율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SLG ( 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장타율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SF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희생 플라이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TB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 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루타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Hits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안타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13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BB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볼넷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14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PA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타석 수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SB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도루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16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HR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홈런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17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HBP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사구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18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SO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삼진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IBB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고의사구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2B ( 2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루타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3B ( 3</a:t>
            </a:r>
            <a:r>
              <a:rPr lang="ko-KR" altLang="en-US" sz="105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루타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22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AB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타수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23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CS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도루 실패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24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SP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희생타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25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GIDP ( </a:t>
            </a:r>
            <a:r>
              <a:rPr lang="ko-KR" altLang="en-US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병살타 </a:t>
            </a:r>
            <a:r>
              <a:rPr lang="en-US" altLang="ko-KR" sz="10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B0DFF-A1E5-D73E-FE8B-EE019C5653F3}"/>
              </a:ext>
            </a:extLst>
          </p:cNvPr>
          <p:cNvSpPr txBox="1"/>
          <p:nvPr/>
        </p:nvSpPr>
        <p:spPr>
          <a:xfrm>
            <a:off x="7826935" y="2283209"/>
            <a:ext cx="3910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    'WAR'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승리 기여도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대체 선수 대비 선수의 전체적인 가치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'Rank'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팀 순위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'PA'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타석 수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타석에 들어선 총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'AB'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타수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실제로 공을 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'Runs'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득점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팀에 득점을 기여한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'Hits'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안타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공을 치고 나가서 베이스에 도착한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'2B'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2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루타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2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루까지 도달한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'3B'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3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루타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3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루까지 도달한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'HR'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홈런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한 번에 모든 베이스를 도전해서 홈에 도착한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'TB'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총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루타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친 모든 안타의 베이스 합계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'RBI'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타점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상대팀에게 득점을 기여한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'SB'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도루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주자가 베이스를 한 개 이상 넘어가는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'CS'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도루실패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도루를 시도했지만 실패한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'BB'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볼넷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투수가 너무 좋은 공을 던져 볼로 판단한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'HBP'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사구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공을 맞아 베이스를 얻은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'IBB'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고의사구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고의로 볼넷을 주는 경우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'SO'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삼진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세 번 째 스트라이크로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아웃되는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'GIDP'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병살타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타자가 쓰리 아웃을 생성하는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‘SP’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희생타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자신이 희생하면서 팀의 주자를 전진 시킨 횟수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‘SF'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희생플라이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희생플라이로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득점시킨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 횟수 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'Avg'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타자의 안타 비율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'OBP'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베이스에 나가는 비율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'SLG'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장타율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안타의 평균적인 베이스 수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'OPS'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+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장타율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출루율과 장타율의 합계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wOBA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가중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각종 타격 기여도를 반영하여 계산한 </a:t>
            </a:r>
            <a:r>
              <a:rPr lang="ko-KR" altLang="en-US" sz="800" b="0" dirty="0" err="1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출루율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  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wRC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Aptos" panose="020B0004020202020204" pitchFamily="34" charset="0"/>
              </a:rPr>
              <a:t>+'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   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#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가중 득점 창출 지수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ko-KR" altLang="en-US" sz="800" b="0" dirty="0">
                <a:solidFill>
                  <a:srgbClr val="008000"/>
                </a:solidFill>
                <a:effectLst/>
                <a:latin typeface="Aptos" panose="020B0004020202020204" pitchFamily="34" charset="0"/>
              </a:rPr>
              <a:t>타자의 전반적인 득점 창출 능력을 평가</a:t>
            </a:r>
            <a:endParaRPr lang="ko-KR" altLang="en-US" sz="8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ko-KR" altLang="en-US" sz="800" dirty="0">
              <a:latin typeface="Aptos" panose="020B0004020202020204" pitchFamily="34" charset="0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E3474E5-560E-636C-B3C7-DB944929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84" y="1864445"/>
            <a:ext cx="2210108" cy="3982006"/>
          </a:xfrm>
          <a:prstGeom prst="rect">
            <a:avLst/>
          </a:prstGeom>
        </p:spPr>
      </p:pic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2FAFB8BA-AC37-9FE1-C4EC-67C231A472C3}"/>
              </a:ext>
            </a:extLst>
          </p:cNvPr>
          <p:cNvSpPr/>
          <p:nvPr/>
        </p:nvSpPr>
        <p:spPr>
          <a:xfrm rot="1490236" flipH="1">
            <a:off x="1758361" y="2299487"/>
            <a:ext cx="118859" cy="127416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6">
            <a:extLst>
              <a:ext uri="{FF2B5EF4-FFF2-40B4-BE49-F238E27FC236}">
                <a16:creationId xmlns:a16="http://schemas.microsoft.com/office/drawing/2014/main" id="{F53D8D58-C06B-7FF9-05AB-453173FDF06F}"/>
              </a:ext>
            </a:extLst>
          </p:cNvPr>
          <p:cNvSpPr/>
          <p:nvPr/>
        </p:nvSpPr>
        <p:spPr>
          <a:xfrm>
            <a:off x="1399593" y="1629750"/>
            <a:ext cx="2920481" cy="4646732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53F75DE2-D48C-A1F8-E453-D84F56FDD9EE}"/>
              </a:ext>
            </a:extLst>
          </p:cNvPr>
          <p:cNvSpPr/>
          <p:nvPr/>
        </p:nvSpPr>
        <p:spPr>
          <a:xfrm rot="1490236" flipH="1">
            <a:off x="5738608" y="1800737"/>
            <a:ext cx="118859" cy="127416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568E55-9D03-1CB0-4D87-6393F948757E}"/>
              </a:ext>
            </a:extLst>
          </p:cNvPr>
          <p:cNvSpPr txBox="1"/>
          <p:nvPr/>
        </p:nvSpPr>
        <p:spPr>
          <a:xfrm>
            <a:off x="3169555" y="1034932"/>
            <a:ext cx="644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KBO </a:t>
            </a:r>
            <a:r>
              <a:rPr lang="ko-KR" altLang="en-US" sz="12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타격 부문 순위와 가장 밀접한 지표는 </a:t>
            </a:r>
            <a:r>
              <a:rPr lang="en-US" altLang="ko-KR" sz="1200" b="1" dirty="0">
                <a:solidFill>
                  <a:srgbClr val="00864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en-US" altLang="ko-KR" sz="1200" b="1" dirty="0" err="1">
                <a:solidFill>
                  <a:srgbClr val="00864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wRC</a:t>
            </a:r>
            <a:r>
              <a:rPr lang="en-US" altLang="ko-KR" sz="1200" b="1" dirty="0">
                <a:solidFill>
                  <a:srgbClr val="00864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en-US" altLang="ko-KR" sz="12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가중 득점 창출 지수</a:t>
            </a:r>
            <a:r>
              <a:rPr lang="en-US" altLang="ko-KR" sz="12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473B783B-8D4F-64A7-0A87-86BAF899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6255">
            <a:off x="2820862" y="747085"/>
            <a:ext cx="365354" cy="36535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F3D897A-1145-3C8D-F1A5-371F452AB835}"/>
              </a:ext>
            </a:extLst>
          </p:cNvPr>
          <p:cNvSpPr txBox="1"/>
          <p:nvPr/>
        </p:nvSpPr>
        <p:spPr>
          <a:xfrm>
            <a:off x="8105971" y="6395392"/>
            <a:ext cx="37634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*</a:t>
            </a:r>
            <a:r>
              <a:rPr lang="en-US" altLang="ko-KR" sz="9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8</a:t>
            </a:r>
            <a:r>
              <a:rPr lang="ko-KR" altLang="en-US" sz="9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위 순위 범위로 본 지표이므로 순위 범위에 따라 값이 달라질 수 있음*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D07385D1-E92F-5F89-7B7D-F3655394B2D3}"/>
              </a:ext>
            </a:extLst>
          </p:cNvPr>
          <p:cNvSpPr/>
          <p:nvPr/>
        </p:nvSpPr>
        <p:spPr>
          <a:xfrm>
            <a:off x="10359259" y="785517"/>
            <a:ext cx="1629412" cy="569243"/>
          </a:xfrm>
          <a:prstGeom prst="wedgeRoundRectCallout">
            <a:avLst>
              <a:gd name="adj1" fmla="val -39811"/>
              <a:gd name="adj2" fmla="val 752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순위와 </a:t>
            </a:r>
            <a:r>
              <a:rPr lang="ko-KR" altLang="en-US" sz="1000" b="1" dirty="0" err="1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지표간의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연관성</a:t>
            </a:r>
          </a:p>
        </p:txBody>
      </p:sp>
    </p:spTree>
    <p:extLst>
      <p:ext uri="{BB962C8B-B14F-4D97-AF65-F5344CB8AC3E}">
        <p14:creationId xmlns:p14="http://schemas.microsoft.com/office/powerpoint/2010/main" val="160358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한쪽 모서리 34">
            <a:extLst>
              <a:ext uri="{FF2B5EF4-FFF2-40B4-BE49-F238E27FC236}">
                <a16:creationId xmlns:a16="http://schemas.microsoft.com/office/drawing/2014/main" id="{F0FE307A-228A-6B0F-7375-367099C7E5FA}"/>
              </a:ext>
            </a:extLst>
          </p:cNvPr>
          <p:cNvSpPr/>
          <p:nvPr/>
        </p:nvSpPr>
        <p:spPr>
          <a:xfrm flipH="1">
            <a:off x="89820" y="95684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61215-73BE-40FB-A801-36EFFD46890B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987884" y="3054703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987884" y="4008207"/>
            <a:ext cx="2042102" cy="205921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70AD4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521168" y="3419528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0.1~0.3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608789" y="3012138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0.3~0.5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664367" y="2552678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0.5~0.7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98833" y="2111940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0.7~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595582" y="4146645"/>
            <a:ext cx="10417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TB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ko-KR" altLang="en-US" sz="900" b="1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루타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Hits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안타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BB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볼넷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타석 수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SB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도루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HR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홈런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HBP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사구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삼진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IBB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고의사구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2B ( 2</a:t>
            </a:r>
            <a:r>
              <a:rPr lang="ko-KR" altLang="en-US" sz="900" b="1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루타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3B ( 3</a:t>
            </a:r>
            <a:r>
              <a:rPr lang="ko-KR" altLang="en-US" sz="900" b="1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루타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AB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타수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algn="ctr"/>
            <a:r>
              <a:rPr lang="en-US" altLang="ko-KR" sz="1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5482595" y="4064549"/>
            <a:ext cx="15362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wOBA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가중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출루율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OBP (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출루율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Runs (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득점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RBI (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타점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OPS (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출루율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장타율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Avg (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타율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SLG (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장타율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SF (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희생 플라이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algn="ctr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itchFamily="34" charset="0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7299544" y="3647997"/>
            <a:ext cx="186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wRC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가중 득점 창출 지수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WAR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승리 기여도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2DC6-D6E9-4575-BF0F-203D44212D11}"/>
              </a:ext>
            </a:extLst>
          </p:cNvPr>
          <p:cNvSpPr txBox="1"/>
          <p:nvPr/>
        </p:nvSpPr>
        <p:spPr>
          <a:xfrm>
            <a:off x="9364668" y="3012138"/>
            <a:ext cx="171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RANK(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순위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*순위는 자기자신임*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8782A6-734F-4E51-B4AC-17F9504BFA5B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1317F2-12CF-5FE4-DAB8-2E3BC9C61F34}"/>
              </a:ext>
            </a:extLst>
          </p:cNvPr>
          <p:cNvSpPr txBox="1"/>
          <p:nvPr/>
        </p:nvSpPr>
        <p:spPr>
          <a:xfrm>
            <a:off x="1195994" y="1647995"/>
            <a:ext cx="332765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0.1 </a:t>
            </a:r>
            <a:r>
              <a:rPr lang="ko-KR" altLang="en-US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</a:t>
            </a:r>
            <a:r>
              <a:rPr lang="en-US" altLang="ko-KR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매우 약한 상관관계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0.1</a:t>
            </a:r>
            <a:r>
              <a:rPr lang="ko-KR" altLang="en-US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</a:t>
            </a: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0.3</a:t>
            </a:r>
            <a:r>
              <a:rPr lang="en-US" altLang="ko-KR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약한 상관관계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0.3</a:t>
            </a:r>
            <a:r>
              <a:rPr lang="ko-KR" altLang="en-US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</a:t>
            </a: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0.5</a:t>
            </a:r>
            <a:r>
              <a:rPr lang="en-US" altLang="ko-KR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보통의 상관관계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0.5</a:t>
            </a:r>
            <a:r>
              <a:rPr lang="ko-KR" altLang="en-US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</a:t>
            </a: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0.7</a:t>
            </a:r>
            <a:r>
              <a:rPr lang="en-US" altLang="ko-KR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뚜렷한 상관관계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0.7 </a:t>
            </a:r>
            <a:r>
              <a:rPr lang="ko-KR" altLang="en-US" sz="1100" b="1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</a:t>
            </a:r>
            <a:r>
              <a:rPr lang="en-US" altLang="ko-KR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b="0" i="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강한 상관관계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77E60-C665-6ED5-1DFC-F8407207588B}"/>
              </a:ext>
            </a:extLst>
          </p:cNvPr>
          <p:cNvSpPr txBox="1"/>
          <p:nvPr/>
        </p:nvSpPr>
        <p:spPr>
          <a:xfrm>
            <a:off x="1195994" y="111606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0F0F0F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RANK</a:t>
            </a:r>
            <a:r>
              <a:rPr lang="ko-KR" altLang="en-US" sz="1600" b="0" i="0" dirty="0">
                <a:solidFill>
                  <a:srgbClr val="0F0F0F"/>
                </a:solidFill>
                <a:effectLst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와 상관관계 강도의 범주</a:t>
            </a:r>
            <a:endParaRPr lang="ko-KR" altLang="en-US" sz="16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21A433-9D18-37CF-76AD-329AC21B39E1}"/>
              </a:ext>
            </a:extLst>
          </p:cNvPr>
          <p:cNvSpPr txBox="1"/>
          <p:nvPr/>
        </p:nvSpPr>
        <p:spPr>
          <a:xfrm>
            <a:off x="1452114" y="3860268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~0.1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B5092-F288-4649-14A0-1F91F4036BAF}"/>
              </a:ext>
            </a:extLst>
          </p:cNvPr>
          <p:cNvSpPr txBox="1"/>
          <p:nvPr/>
        </p:nvSpPr>
        <p:spPr>
          <a:xfrm>
            <a:off x="1391984" y="4804310"/>
            <a:ext cx="1354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도루 실패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SP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희생타 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GIDP ( </a:t>
            </a:r>
            <a:r>
              <a:rPr lang="ko-KR" altLang="en-US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병살타</a:t>
            </a:r>
            <a:r>
              <a:rPr lang="en-US" altLang="ko-KR" sz="9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itchFamily="34" charset="0"/>
              </a:rPr>
              <a:t> 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5B6F79-1D6C-9B4B-8921-0CE1B00BF60D}"/>
              </a:ext>
            </a:extLst>
          </p:cNvPr>
          <p:cNvSpPr txBox="1"/>
          <p:nvPr/>
        </p:nvSpPr>
        <p:spPr>
          <a:xfrm>
            <a:off x="7405048" y="1195681"/>
            <a:ext cx="39192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* 같은 범위 내에서는 상관관계가 </a:t>
            </a:r>
            <a:r>
              <a:rPr lang="ko-KR" altLang="en-US" sz="900" dirty="0" err="1">
                <a:solidFill>
                  <a:schemeClr val="tx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높은게</a:t>
            </a:r>
            <a:r>
              <a:rPr lang="ko-KR" altLang="en-US" sz="900" dirty="0">
                <a:solidFill>
                  <a:schemeClr val="tx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위에 있는 내림차순으로 정렬함*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BC5257-7FF5-92D1-0120-26262BA6E6E1}"/>
              </a:ext>
            </a:extLst>
          </p:cNvPr>
          <p:cNvSpPr txBox="1"/>
          <p:nvPr/>
        </p:nvSpPr>
        <p:spPr>
          <a:xfrm>
            <a:off x="7664367" y="6353357"/>
            <a:ext cx="41429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*</a:t>
            </a:r>
            <a:r>
              <a:rPr lang="en-US" altLang="ko-KR" sz="9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8</a:t>
            </a:r>
            <a:r>
              <a:rPr lang="ko-KR" altLang="en-US" sz="900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위 순위 범위로 본 지표이므로 순위 범위에 따라 값이 달라질 수 있음*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3E3144-213D-4CEC-9B1B-311C293B8CF9}"/>
              </a:ext>
            </a:extLst>
          </p:cNvPr>
          <p:cNvGrpSpPr/>
          <p:nvPr/>
        </p:nvGrpSpPr>
        <p:grpSpPr>
          <a:xfrm>
            <a:off x="4635681" y="2590370"/>
            <a:ext cx="2920639" cy="1677260"/>
            <a:chOff x="4706982" y="2491047"/>
            <a:chExt cx="2920639" cy="167726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685E2A-3293-4816-958D-185829848372}"/>
                </a:ext>
              </a:extLst>
            </p:cNvPr>
            <p:cNvCxnSpPr/>
            <p:nvPr/>
          </p:nvCxnSpPr>
          <p:spPr>
            <a:xfrm>
              <a:off x="4798422" y="2537293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4D9798C-2664-492C-889A-09C506ABE6F0}"/>
                </a:ext>
              </a:extLst>
            </p:cNvPr>
            <p:cNvCxnSpPr/>
            <p:nvPr/>
          </p:nvCxnSpPr>
          <p:spPr>
            <a:xfrm>
              <a:off x="4820194" y="3793289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BB8CDE-526E-450B-85A9-669172DFA44D}"/>
                </a:ext>
              </a:extLst>
            </p:cNvPr>
            <p:cNvSpPr txBox="1"/>
            <p:nvPr/>
          </p:nvSpPr>
          <p:spPr>
            <a:xfrm>
              <a:off x="4706982" y="2491047"/>
              <a:ext cx="2464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F9FAFD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야구</a:t>
              </a:r>
              <a:r>
                <a:rPr lang="en-US" altLang="ko-KR" sz="6000" dirty="0">
                  <a:solidFill>
                    <a:srgbClr val="F9FAFD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4F3BEE-947C-4D46-A049-61883FA311DB}"/>
                </a:ext>
              </a:extLst>
            </p:cNvPr>
            <p:cNvSpPr txBox="1"/>
            <p:nvPr/>
          </p:nvSpPr>
          <p:spPr>
            <a:xfrm>
              <a:off x="4774475" y="3798975"/>
              <a:ext cx="285314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9FAFD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rPr>
                <a:t>Thank you for listening</a:t>
              </a:r>
              <a:endParaRPr lang="ko-KR" altLang="en-US" sz="1000" dirty="0"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FC137C-A1C4-418E-8931-27B9B66740E6}"/>
                </a:ext>
              </a:extLst>
            </p:cNvPr>
            <p:cNvSpPr/>
            <p:nvPr/>
          </p:nvSpPr>
          <p:spPr>
            <a:xfrm>
              <a:off x="4736374" y="3366897"/>
              <a:ext cx="2476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rgbClr val="F9FAFD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당신은 즐기고 있나요</a:t>
              </a:r>
              <a:r>
                <a:rPr lang="en-US" altLang="ko-KR" sz="2000" dirty="0">
                  <a:solidFill>
                    <a:srgbClr val="F9FAFD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?</a:t>
              </a:r>
              <a:endParaRPr lang="ko-KR" altLang="en-US" sz="2000" dirty="0">
                <a:solidFill>
                  <a:srgbClr val="F9FAF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7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D5C37B9C-9DF5-C0E4-DBD8-31197C4BC86F}"/>
              </a:ext>
            </a:extLst>
          </p:cNvPr>
          <p:cNvSpPr/>
          <p:nvPr/>
        </p:nvSpPr>
        <p:spPr>
          <a:xfrm flipH="1">
            <a:off x="89819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세부 주제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C8DC1B-ECD6-4B60-6032-7FC5DBB135C5}"/>
              </a:ext>
            </a:extLst>
          </p:cNvPr>
          <p:cNvSpPr/>
          <p:nvPr/>
        </p:nvSpPr>
        <p:spPr>
          <a:xfrm>
            <a:off x="89819" y="3597164"/>
            <a:ext cx="12012359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893338E-3A7F-4E80-4AEB-BD610227FB4B}"/>
              </a:ext>
            </a:extLst>
          </p:cNvPr>
          <p:cNvSpPr/>
          <p:nvPr/>
        </p:nvSpPr>
        <p:spPr>
          <a:xfrm>
            <a:off x="3971651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A020F11-2523-6A93-71E9-2D355BA0ACEA}"/>
              </a:ext>
            </a:extLst>
          </p:cNvPr>
          <p:cNvSpPr/>
          <p:nvPr/>
        </p:nvSpPr>
        <p:spPr>
          <a:xfrm>
            <a:off x="1413334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DC3C4-8B00-0551-08F7-EA10FE97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36" y="3338960"/>
            <a:ext cx="1151663" cy="1151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437B3F-4463-4C05-D1E6-3B160293A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14" y="3389259"/>
            <a:ext cx="1123354" cy="11233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D09626E-AFB8-EFB6-EEE4-AD699FCF6A02}"/>
              </a:ext>
            </a:extLst>
          </p:cNvPr>
          <p:cNvSpPr/>
          <p:nvPr/>
        </p:nvSpPr>
        <p:spPr>
          <a:xfrm>
            <a:off x="6529968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60E63F9-724B-D8D1-BEC2-2729257A88BC}"/>
              </a:ext>
            </a:extLst>
          </p:cNvPr>
          <p:cNvSpPr/>
          <p:nvPr/>
        </p:nvSpPr>
        <p:spPr>
          <a:xfrm>
            <a:off x="9088285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96043D-0F2B-497F-6B08-9CFC7E51F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61" y="3248411"/>
            <a:ext cx="1222728" cy="1222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BF268E-B56F-F30E-9C74-FFCD945C9707}"/>
              </a:ext>
            </a:extLst>
          </p:cNvPr>
          <p:cNvSpPr txBox="1"/>
          <p:nvPr/>
        </p:nvSpPr>
        <p:spPr>
          <a:xfrm>
            <a:off x="4343465" y="1423322"/>
            <a:ext cx="367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C190A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야구의 주요요소</a:t>
            </a:r>
            <a:endParaRPr lang="en-US" altLang="ko-KR" sz="3200" dirty="0">
              <a:solidFill>
                <a:srgbClr val="2C190A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E4102-493A-F379-92F2-9775C90D8935}"/>
              </a:ext>
            </a:extLst>
          </p:cNvPr>
          <p:cNvSpPr txBox="1"/>
          <p:nvPr/>
        </p:nvSpPr>
        <p:spPr>
          <a:xfrm>
            <a:off x="949553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B4A04-872A-4DAD-0B3C-8BE10A433F5D}"/>
              </a:ext>
            </a:extLst>
          </p:cNvPr>
          <p:cNvSpPr txBox="1"/>
          <p:nvPr/>
        </p:nvSpPr>
        <p:spPr>
          <a:xfrm>
            <a:off x="935274" y="5215027"/>
            <a:ext cx="267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C190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Hitting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C190A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CA1550-E6E8-7227-FF08-715F300A4AF8}"/>
              </a:ext>
            </a:extLst>
          </p:cNvPr>
          <p:cNvSpPr txBox="1"/>
          <p:nvPr/>
        </p:nvSpPr>
        <p:spPr>
          <a:xfrm>
            <a:off x="3523034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49D38-A737-869E-3FC4-33780B438811}"/>
              </a:ext>
            </a:extLst>
          </p:cNvPr>
          <p:cNvSpPr txBox="1"/>
          <p:nvPr/>
        </p:nvSpPr>
        <p:spPr>
          <a:xfrm>
            <a:off x="3516375" y="5215027"/>
            <a:ext cx="267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C190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Defencing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C190A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AB776-24B2-38F1-A294-1C86F0D67983}"/>
              </a:ext>
            </a:extLst>
          </p:cNvPr>
          <p:cNvSpPr txBox="1"/>
          <p:nvPr/>
        </p:nvSpPr>
        <p:spPr>
          <a:xfrm>
            <a:off x="6044255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투구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7DD87-47E0-0BE7-3856-E1C4D1C30E28}"/>
              </a:ext>
            </a:extLst>
          </p:cNvPr>
          <p:cNvSpPr txBox="1"/>
          <p:nvPr/>
        </p:nvSpPr>
        <p:spPr>
          <a:xfrm>
            <a:off x="6037596" y="5215027"/>
            <a:ext cx="267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C190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Pitching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C190A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002DC-CE62-FAEA-382D-08F739E8AF50}"/>
              </a:ext>
            </a:extLst>
          </p:cNvPr>
          <p:cNvSpPr txBox="1"/>
          <p:nvPr/>
        </p:nvSpPr>
        <p:spPr>
          <a:xfrm>
            <a:off x="8599606" y="4903459"/>
            <a:ext cx="26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69644-3A0E-9320-E8C6-003CD7238A9E}"/>
              </a:ext>
            </a:extLst>
          </p:cNvPr>
          <p:cNvSpPr txBox="1"/>
          <p:nvPr/>
        </p:nvSpPr>
        <p:spPr>
          <a:xfrm>
            <a:off x="8592947" y="5215027"/>
            <a:ext cx="267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C190A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Team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C190A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27" name="그림 2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6991F25A-C21A-005C-40B5-7D9E99E3A2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86" y="3540424"/>
            <a:ext cx="853285" cy="85328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449B7-D4E8-6AAC-74D1-BF61632B8B0F}"/>
              </a:ext>
            </a:extLst>
          </p:cNvPr>
          <p:cNvGrpSpPr/>
          <p:nvPr/>
        </p:nvGrpSpPr>
        <p:grpSpPr>
          <a:xfrm>
            <a:off x="2057918" y="2561398"/>
            <a:ext cx="380482" cy="359844"/>
            <a:chOff x="8060346" y="1488344"/>
            <a:chExt cx="257859" cy="2578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34958A1-6D63-583D-1161-699D892F7146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86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F66BE4-8072-00E8-7E59-7A9849886668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0086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8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43C59168-407A-3D96-C205-6CF5266DFEC6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kern="0" dirty="0">
                <a:ln w="15875">
                  <a:noFill/>
                </a:ln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개요</a:t>
            </a:r>
            <a:endParaRPr lang="ko-KR" altLang="en-US" sz="105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7998473-BA05-6B73-F267-158DA0BCD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37003"/>
              </p:ext>
            </p:extLst>
          </p:nvPr>
        </p:nvGraphicFramePr>
        <p:xfrm>
          <a:off x="1055076" y="2112813"/>
          <a:ext cx="10374924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EXPLANS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DETAILS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사용하는 데이터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KBO </a:t>
                      </a:r>
                      <a:r>
                        <a:rPr lang="ko-KR" altLang="en-US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정규시즌 순위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KBO </a:t>
                      </a:r>
                      <a:r>
                        <a:rPr lang="ko-KR" altLang="en-US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팀들의 타격부문 지표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https://www.koreabaseball.com/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 KBO </a:t>
                      </a:r>
                      <a:r>
                        <a:rPr lang="ko-KR" altLang="en-US" sz="7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홈페이지 </a:t>
                      </a:r>
                      <a:r>
                        <a:rPr lang="en-US" altLang="ko-KR" sz="7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http://www.statiz.co.kr/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 STATIZ 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rgbClr val="2C190A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데이터 수집 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크롤링</a:t>
                      </a:r>
                      <a:r>
                        <a:rPr lang="ko-KR" altLang="en-US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(Crawling)</a:t>
                      </a:r>
                      <a:endParaRPr lang="ko-KR" altLang="en-US" sz="1000" b="0" dirty="0">
                        <a:solidFill>
                          <a:srgbClr val="2C190A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2C190A"/>
                          </a:solidFill>
                          <a:ea typeface="HY견고딕" panose="02030600000101010101" pitchFamily="18" charset="-127"/>
                          <a:hlinkClick r:id="rId4"/>
                        </a:rPr>
                        <a:t>http://www.statiz.co.kr/stat.php?mid=stat&amp;re=0&amp;ys=1982&amp;ye=2023&amp;se=0&amp;te=&amp;tm=&amp;ty=0&amp;qu=auto&amp;po=0&amp;as=&amp;ae=&amp;hi=&amp;un=&amp;pl=&amp;da=1&amp;o1=WAR_ALL_ADJ&amp;o2=TPA&amp;de=1&amp;tr=&amp;cv=&amp;ml=1&amp;sn=30&amp;pa=0&amp;si=&amp;cn=&amp;lr=1</a:t>
                      </a:r>
                      <a:r>
                        <a:rPr lang="en-US" altLang="ko-KR" sz="700" dirty="0">
                          <a:solidFill>
                            <a:srgbClr val="2C190A"/>
                          </a:solidFill>
                          <a:ea typeface="HY견고딕" panose="02030600000101010101" pitchFamily="18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2C190A"/>
                        </a:solidFill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rgbClr val="2C190A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분석 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KBO </a:t>
                      </a:r>
                      <a:r>
                        <a:rPr lang="ko-KR" altLang="en-US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정규 시즌 순위와 타격부문 지표들의 관련성</a:t>
                      </a:r>
                      <a:endParaRPr lang="en-US" altLang="ko-KR" sz="1000" b="0" dirty="0">
                        <a:solidFill>
                          <a:srgbClr val="2C190A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dirty="0">
                          <a:solidFill>
                            <a:srgbClr val="2C190A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지난 </a:t>
                      </a:r>
                      <a:r>
                        <a:rPr lang="en-US" altLang="ko-KR" sz="950" b="0" dirty="0">
                          <a:solidFill>
                            <a:srgbClr val="2C190A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20</a:t>
                      </a:r>
                      <a:r>
                        <a:rPr lang="ko-KR" altLang="en-US" sz="950" b="0" dirty="0">
                          <a:solidFill>
                            <a:srgbClr val="2C190A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년 </a:t>
                      </a:r>
                      <a:r>
                        <a:rPr lang="en-US" altLang="ko-KR" sz="950" b="0" dirty="0">
                          <a:solidFill>
                            <a:srgbClr val="2C190A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(1982~2022)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rgbClr val="2C190A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목적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KBO </a:t>
                      </a:r>
                      <a:r>
                        <a:rPr lang="ko-KR" altLang="en-US" sz="1000" b="0" dirty="0">
                          <a:solidFill>
                            <a:srgbClr val="2C190A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정규시즌 순위에 가장 밀접하게 연관되어 있는 지표를 구하는 것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  <a:cs typeface="+mn-cs"/>
                        </a:rPr>
                        <a:t>포스트 시즌을 포함한 최종순위 제외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B18A7B-714B-98B0-158A-5E4083B7889A}"/>
              </a:ext>
            </a:extLst>
          </p:cNvPr>
          <p:cNvSpPr txBox="1"/>
          <p:nvPr/>
        </p:nvSpPr>
        <p:spPr>
          <a:xfrm>
            <a:off x="3207154" y="959758"/>
            <a:ext cx="660928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지난 </a:t>
            </a:r>
            <a:r>
              <a:rPr lang="en-US" altLang="ko-KR" sz="13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13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년간 </a:t>
            </a:r>
            <a:r>
              <a:rPr lang="en-US" altLang="ko-KR" sz="13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KBO </a:t>
            </a:r>
            <a:r>
              <a:rPr lang="ko-KR" altLang="en-US" sz="13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정규 시즌 순위와 타격부문 지표들의 관련성</a:t>
            </a:r>
            <a:r>
              <a:rPr lang="en-US" altLang="ko-KR" sz="1300" b="1" dirty="0">
                <a:solidFill>
                  <a:srgbClr val="2C190A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(1982~2022)</a:t>
            </a:r>
          </a:p>
          <a:p>
            <a:pPr algn="ctr"/>
            <a:endParaRPr lang="en-US" altLang="ko-KR" sz="1000" b="1" dirty="0">
              <a:solidFill>
                <a:srgbClr val="2C190A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500" b="1" dirty="0">
              <a:solidFill>
                <a:srgbClr val="2C190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타격부문 지표 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WAR,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타석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타수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득점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안타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2</a:t>
            </a:r>
            <a:r>
              <a:rPr lang="ko-KR" altLang="en-US" sz="10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루타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3</a:t>
            </a:r>
            <a:r>
              <a:rPr lang="ko-KR" altLang="en-US" sz="10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루타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홈런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ko-KR" altLang="en-US" sz="10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루타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타점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도루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도루 실패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</a:p>
          <a:p>
            <a:pPr algn="ctr"/>
            <a:endParaRPr lang="en-US" altLang="ko-KR" sz="500" dirty="0">
              <a:solidFill>
                <a:srgbClr val="2C190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볼넷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사구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고의사구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삼진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병살타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희생플라이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희생타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Avg, OBP, SLG, OPS, </a:t>
            </a:r>
            <a:r>
              <a:rPr lang="en-US" altLang="ko-KR" sz="1000" dirty="0" err="1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wOBA</a:t>
            </a:r>
            <a:r>
              <a:rPr lang="en-US" altLang="ko-KR" sz="1000" dirty="0">
                <a:solidFill>
                  <a:srgbClr val="2C190A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WRC+ )</a:t>
            </a:r>
            <a:endParaRPr lang="en-US" altLang="ko-KR" sz="1200" b="1" dirty="0">
              <a:solidFill>
                <a:srgbClr val="2C190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ko-KR" altLang="en-US" sz="1200" b="1" dirty="0">
              <a:solidFill>
                <a:srgbClr val="2C190A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5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사각형: 둥근 한쪽 모서리 122">
            <a:extLst>
              <a:ext uri="{FF2B5EF4-FFF2-40B4-BE49-F238E27FC236}">
                <a16:creationId xmlns:a16="http://schemas.microsoft.com/office/drawing/2014/main" id="{636D2C01-0D49-4CA5-6359-00B6D6212096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도구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</a:t>
            </a:r>
            <a:br>
              <a:rPr lang="en-US" altLang="ko-KR" sz="1100" dirty="0"/>
            </a:b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4712102" y="1784506"/>
            <a:ext cx="2495247" cy="108637"/>
          </a:xfrm>
          <a:prstGeom prst="rect">
            <a:avLst/>
          </a:prstGeom>
          <a:solidFill>
            <a:srgbClr val="F39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8104356" y="1794771"/>
            <a:ext cx="2501651" cy="108637"/>
          </a:xfrm>
          <a:prstGeom prst="rect">
            <a:avLst/>
          </a:prstGeom>
          <a:solidFill>
            <a:srgbClr val="00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1541358" y="4605053"/>
            <a:ext cx="2501651" cy="108637"/>
          </a:xfrm>
          <a:prstGeom prst="rect">
            <a:avLst/>
          </a:prstGeom>
          <a:solidFill>
            <a:srgbClr val="26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8896385" y="1474708"/>
            <a:ext cx="781746" cy="724247"/>
          </a:xfrm>
          <a:prstGeom prst="ellipse">
            <a:avLst/>
          </a:prstGeom>
          <a:solidFill>
            <a:srgbClr val="00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5501183" y="1464443"/>
            <a:ext cx="781746" cy="724247"/>
          </a:xfrm>
          <a:prstGeom prst="ellipse">
            <a:avLst/>
          </a:prstGeom>
          <a:solidFill>
            <a:srgbClr val="F39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2333387" y="4284990"/>
            <a:ext cx="781746" cy="724247"/>
          </a:xfrm>
          <a:prstGeom prst="ellipse">
            <a:avLst/>
          </a:prstGeom>
          <a:solidFill>
            <a:srgbClr val="26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1433789" y="1794771"/>
            <a:ext cx="2495247" cy="108637"/>
          </a:xfrm>
          <a:prstGeom prst="rect">
            <a:avLst/>
          </a:prstGeom>
          <a:solidFill>
            <a:srgbClr val="67D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2222870" y="1474708"/>
            <a:ext cx="781746" cy="724247"/>
          </a:xfrm>
          <a:prstGeom prst="ellipse">
            <a:avLst/>
          </a:prstGeom>
          <a:solidFill>
            <a:srgbClr val="67D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682770" y="2276425"/>
            <a:ext cx="1954582" cy="524956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Collection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rgbClr val="31645C"/>
                  </a:solidFill>
                  <a:cs typeface="Arial" pitchFamily="34" charset="0"/>
                </a:rPr>
                <a:t>수집</a:t>
              </a:r>
              <a:endParaRPr lang="en-US" sz="1200" dirty="0">
                <a:solidFill>
                  <a:srgbClr val="31645C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4914763" y="2266159"/>
            <a:ext cx="2000901" cy="535221"/>
            <a:chOff x="2809103" y="3796461"/>
            <a:chExt cx="1842656" cy="532083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Storage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09103" y="409645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rgbClr val="F39911"/>
                  </a:solidFill>
                </a:rPr>
                <a:t>저장</a:t>
              </a:r>
            </a:p>
          </p:txBody>
        </p: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8356285" y="2276425"/>
            <a:ext cx="1954582" cy="524956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Pretreatment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 err="1">
                  <a:solidFill>
                    <a:srgbClr val="008641"/>
                  </a:solidFill>
                </a:rPr>
                <a:t>전처리</a:t>
              </a:r>
              <a:endParaRPr lang="en-US" altLang="ko-KR" sz="1200" dirty="0">
                <a:solidFill>
                  <a:srgbClr val="008641"/>
                </a:solidFill>
              </a:endParaRPr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1793287" y="5086707"/>
            <a:ext cx="1954582" cy="524954"/>
            <a:chOff x="2851759" y="3796461"/>
            <a:chExt cx="1800000" cy="521876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Processing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rgbClr val="262165"/>
                  </a:solidFill>
                </a:rPr>
                <a:t>가공</a:t>
              </a:r>
              <a:endParaRPr lang="en-US" altLang="ko-KR" sz="1200" dirty="0">
                <a:solidFill>
                  <a:srgbClr val="262165"/>
                </a:solidFill>
              </a:endParaRPr>
            </a:p>
          </p:txBody>
        </p:sp>
      </p:grpSp>
      <p:sp>
        <p:nvSpPr>
          <p:cNvPr id="71" name="Rectangle 9">
            <a:extLst>
              <a:ext uri="{FF2B5EF4-FFF2-40B4-BE49-F238E27FC236}">
                <a16:creationId xmlns:a16="http://schemas.microsoft.com/office/drawing/2014/main" id="{A3F6DED1-129D-5735-0FB8-CDE5FD47AC97}"/>
              </a:ext>
            </a:extLst>
          </p:cNvPr>
          <p:cNvSpPr/>
          <p:nvPr/>
        </p:nvSpPr>
        <p:spPr>
          <a:xfrm>
            <a:off x="4822857" y="4592622"/>
            <a:ext cx="2501651" cy="10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0700D9F7-D46D-CE5F-FA51-AC91483A386A}"/>
              </a:ext>
            </a:extLst>
          </p:cNvPr>
          <p:cNvSpPr/>
          <p:nvPr/>
        </p:nvSpPr>
        <p:spPr>
          <a:xfrm>
            <a:off x="5614886" y="4272559"/>
            <a:ext cx="781746" cy="7242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7" name="Group 36">
            <a:extLst>
              <a:ext uri="{FF2B5EF4-FFF2-40B4-BE49-F238E27FC236}">
                <a16:creationId xmlns:a16="http://schemas.microsoft.com/office/drawing/2014/main" id="{E32A662C-C76A-B278-607B-7B6D441458A3}"/>
              </a:ext>
            </a:extLst>
          </p:cNvPr>
          <p:cNvGrpSpPr/>
          <p:nvPr/>
        </p:nvGrpSpPr>
        <p:grpSpPr>
          <a:xfrm>
            <a:off x="5074786" y="5074276"/>
            <a:ext cx="1954582" cy="524956"/>
            <a:chOff x="2851759" y="3796461"/>
            <a:chExt cx="1800000" cy="521878"/>
          </a:xfrm>
        </p:grpSpPr>
        <p:sp>
          <p:nvSpPr>
            <p:cNvPr id="78" name="Text Placeholder 3">
              <a:extLst>
                <a:ext uri="{FF2B5EF4-FFF2-40B4-BE49-F238E27FC236}">
                  <a16:creationId xmlns:a16="http://schemas.microsoft.com/office/drawing/2014/main" id="{B442AE57-6607-410D-EAAB-F9DDB44FCEA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Visualization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 Placeholder 5">
              <a:extLst>
                <a:ext uri="{FF2B5EF4-FFF2-40B4-BE49-F238E27FC236}">
                  <a16:creationId xmlns:a16="http://schemas.microsoft.com/office/drawing/2014/main" id="{6BC3ED42-84FD-B276-E10B-FD461F1FC9D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accent1"/>
                  </a:solidFill>
                </a:rPr>
                <a:t>시각화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2" name="Rectangle 9">
            <a:extLst>
              <a:ext uri="{FF2B5EF4-FFF2-40B4-BE49-F238E27FC236}">
                <a16:creationId xmlns:a16="http://schemas.microsoft.com/office/drawing/2014/main" id="{6D1A2EC3-19A4-6067-B6F5-FDC7E411DEC6}"/>
              </a:ext>
            </a:extLst>
          </p:cNvPr>
          <p:cNvSpPr/>
          <p:nvPr/>
        </p:nvSpPr>
        <p:spPr>
          <a:xfrm>
            <a:off x="8104356" y="4585430"/>
            <a:ext cx="2501651" cy="108637"/>
          </a:xfrm>
          <a:prstGeom prst="rect">
            <a:avLst/>
          </a:prstGeom>
          <a:solidFill>
            <a:srgbClr val="D24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12">
            <a:extLst>
              <a:ext uri="{FF2B5EF4-FFF2-40B4-BE49-F238E27FC236}">
                <a16:creationId xmlns:a16="http://schemas.microsoft.com/office/drawing/2014/main" id="{06EE44DB-AED7-A741-CEB6-06250E71F97E}"/>
              </a:ext>
            </a:extLst>
          </p:cNvPr>
          <p:cNvSpPr/>
          <p:nvPr/>
        </p:nvSpPr>
        <p:spPr>
          <a:xfrm>
            <a:off x="8896385" y="4265367"/>
            <a:ext cx="781746" cy="724247"/>
          </a:xfrm>
          <a:prstGeom prst="ellipse">
            <a:avLst/>
          </a:prstGeom>
          <a:solidFill>
            <a:srgbClr val="D24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8" name="Group 36">
            <a:extLst>
              <a:ext uri="{FF2B5EF4-FFF2-40B4-BE49-F238E27FC236}">
                <a16:creationId xmlns:a16="http://schemas.microsoft.com/office/drawing/2014/main" id="{AE3A80D8-A94F-05DB-7E49-CCE9F4E07C44}"/>
              </a:ext>
            </a:extLst>
          </p:cNvPr>
          <p:cNvGrpSpPr/>
          <p:nvPr/>
        </p:nvGrpSpPr>
        <p:grpSpPr>
          <a:xfrm>
            <a:off x="8356285" y="5067084"/>
            <a:ext cx="1954582" cy="524956"/>
            <a:chOff x="2851759" y="3796461"/>
            <a:chExt cx="1800000" cy="521878"/>
          </a:xfrm>
        </p:grpSpPr>
        <p:sp>
          <p:nvSpPr>
            <p:cNvPr id="89" name="Text Placeholder 3">
              <a:extLst>
                <a:ext uri="{FF2B5EF4-FFF2-40B4-BE49-F238E27FC236}">
                  <a16:creationId xmlns:a16="http://schemas.microsoft.com/office/drawing/2014/main" id="{677813E3-E408-9203-BA78-896421BA92A6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 Placeholder 5">
              <a:extLst>
                <a:ext uri="{FF2B5EF4-FFF2-40B4-BE49-F238E27FC236}">
                  <a16:creationId xmlns:a16="http://schemas.microsoft.com/office/drawing/2014/main" id="{A84C0E3D-F07A-FE35-DE7A-CB1FADBC561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rgbClr val="D24625"/>
                  </a:solidFill>
                </a:rPr>
                <a:t>발표</a:t>
              </a:r>
              <a:endParaRPr lang="en-US" altLang="ko-KR" sz="1200" dirty="0">
                <a:solidFill>
                  <a:srgbClr val="D24625"/>
                </a:solidFill>
              </a:endParaRPr>
            </a:p>
          </p:txBody>
        </p:sp>
      </p:grpSp>
      <p:pic>
        <p:nvPicPr>
          <p:cNvPr id="2065" name="Picture 17">
            <a:extLst>
              <a:ext uri="{FF2B5EF4-FFF2-40B4-BE49-F238E27FC236}">
                <a16:creationId xmlns:a16="http://schemas.microsoft.com/office/drawing/2014/main" id="{2A389E99-7931-06F7-EA76-5BC112D9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99" y="2954387"/>
            <a:ext cx="1277313" cy="5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엑셀 로고">
            <a:extLst>
              <a:ext uri="{FF2B5EF4-FFF2-40B4-BE49-F238E27FC236}">
                <a16:creationId xmlns:a16="http://schemas.microsoft.com/office/drawing/2014/main" id="{7082B8F0-CDE0-5BD3-1821-A71D85CA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17" y="2949506"/>
            <a:ext cx="1234928" cy="5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>
            <a:extLst>
              <a:ext uri="{FF2B5EF4-FFF2-40B4-BE49-F238E27FC236}">
                <a16:creationId xmlns:a16="http://schemas.microsoft.com/office/drawing/2014/main" id="{73503590-5E0B-E354-A50F-065DC9FA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82" y="5725997"/>
            <a:ext cx="1440685" cy="5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Banner">
            <a:extLst>
              <a:ext uri="{FF2B5EF4-FFF2-40B4-BE49-F238E27FC236}">
                <a16:creationId xmlns:a16="http://schemas.microsoft.com/office/drawing/2014/main" id="{C8B14FA3-DEDE-74D2-07E2-2CF18AE1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99" y="5774685"/>
            <a:ext cx="1471347" cy="55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powerpoint-logo-feature-image">
            <a:extLst>
              <a:ext uri="{FF2B5EF4-FFF2-40B4-BE49-F238E27FC236}">
                <a16:creationId xmlns:a16="http://schemas.microsoft.com/office/drawing/2014/main" id="{3CAC0681-A37E-FCCF-ABBA-C35A7343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92" y="5725998"/>
            <a:ext cx="1285178" cy="5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Understanding the Art of Web Scraping with Selenium and BeautifulSoup | by  Josep Ferrer | ForCodeSake | Medium">
            <a:extLst>
              <a:ext uri="{FF2B5EF4-FFF2-40B4-BE49-F238E27FC236}">
                <a16:creationId xmlns:a16="http://schemas.microsoft.com/office/drawing/2014/main" id="{C77472ED-E070-BCFB-00CA-3A22D0AF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04" y="2902726"/>
            <a:ext cx="1277314" cy="5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Oval 21">
            <a:extLst>
              <a:ext uri="{FF2B5EF4-FFF2-40B4-BE49-F238E27FC236}">
                <a16:creationId xmlns:a16="http://schemas.microsoft.com/office/drawing/2014/main" id="{62F444C3-7521-46D0-4295-A0456FFD9556}"/>
              </a:ext>
            </a:extLst>
          </p:cNvPr>
          <p:cNvSpPr>
            <a:spLocks noChangeAspect="1"/>
          </p:cNvSpPr>
          <p:nvPr/>
        </p:nvSpPr>
        <p:spPr>
          <a:xfrm>
            <a:off x="2500347" y="4428640"/>
            <a:ext cx="433078" cy="434102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eeform 38">
            <a:extLst>
              <a:ext uri="{FF2B5EF4-FFF2-40B4-BE49-F238E27FC236}">
                <a16:creationId xmlns:a16="http://schemas.microsoft.com/office/drawing/2014/main" id="{2C1637DF-4A87-A366-C52C-EAFF81430A14}"/>
              </a:ext>
            </a:extLst>
          </p:cNvPr>
          <p:cNvSpPr>
            <a:spLocks noChangeAspect="1"/>
          </p:cNvSpPr>
          <p:nvPr/>
        </p:nvSpPr>
        <p:spPr>
          <a:xfrm>
            <a:off x="5675516" y="1680598"/>
            <a:ext cx="433078" cy="336981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Down Arrow 1">
            <a:extLst>
              <a:ext uri="{FF2B5EF4-FFF2-40B4-BE49-F238E27FC236}">
                <a16:creationId xmlns:a16="http://schemas.microsoft.com/office/drawing/2014/main" id="{D91D1293-BFE9-DF55-BECB-DA9B7177D90E}"/>
              </a:ext>
            </a:extLst>
          </p:cNvPr>
          <p:cNvSpPr>
            <a:spLocks noChangeAspect="1"/>
          </p:cNvSpPr>
          <p:nvPr/>
        </p:nvSpPr>
        <p:spPr>
          <a:xfrm>
            <a:off x="2467470" y="1639896"/>
            <a:ext cx="294890" cy="433078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DE5EB75-9018-81E6-6AC4-83C31024A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792045" y="4389213"/>
            <a:ext cx="437365" cy="437365"/>
          </a:xfrm>
          <a:prstGeom prst="rect">
            <a:avLst/>
          </a:prstGeom>
        </p:spPr>
      </p:pic>
      <p:sp>
        <p:nvSpPr>
          <p:cNvPr id="109" name="Freeform 23">
            <a:extLst>
              <a:ext uri="{FF2B5EF4-FFF2-40B4-BE49-F238E27FC236}">
                <a16:creationId xmlns:a16="http://schemas.microsoft.com/office/drawing/2014/main" id="{6468E285-DCA6-6B75-C724-8FC6B0F2CD26}"/>
              </a:ext>
            </a:extLst>
          </p:cNvPr>
          <p:cNvSpPr>
            <a:spLocks noChangeAspect="1"/>
          </p:cNvSpPr>
          <p:nvPr/>
        </p:nvSpPr>
        <p:spPr>
          <a:xfrm flipH="1">
            <a:off x="9070719" y="4496905"/>
            <a:ext cx="433078" cy="275554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Oval 21">
            <a:extLst>
              <a:ext uri="{FF2B5EF4-FFF2-40B4-BE49-F238E27FC236}">
                <a16:creationId xmlns:a16="http://schemas.microsoft.com/office/drawing/2014/main" id="{CF0D3ACD-814E-116D-6099-0952165F0019}"/>
              </a:ext>
            </a:extLst>
          </p:cNvPr>
          <p:cNvSpPr>
            <a:spLocks noChangeAspect="1"/>
          </p:cNvSpPr>
          <p:nvPr/>
        </p:nvSpPr>
        <p:spPr>
          <a:xfrm>
            <a:off x="9141824" y="1717403"/>
            <a:ext cx="268876" cy="269512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화살표: 아래로 구부러짐 115">
            <a:extLst>
              <a:ext uri="{FF2B5EF4-FFF2-40B4-BE49-F238E27FC236}">
                <a16:creationId xmlns:a16="http://schemas.microsoft.com/office/drawing/2014/main" id="{E19503C0-D828-7C50-3D91-9BFBC4838E53}"/>
              </a:ext>
            </a:extLst>
          </p:cNvPr>
          <p:cNvSpPr/>
          <p:nvPr/>
        </p:nvSpPr>
        <p:spPr>
          <a:xfrm>
            <a:off x="9012492" y="1563405"/>
            <a:ext cx="549532" cy="245733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화살표: 위로 구부러짐 116">
            <a:extLst>
              <a:ext uri="{FF2B5EF4-FFF2-40B4-BE49-F238E27FC236}">
                <a16:creationId xmlns:a16="http://schemas.microsoft.com/office/drawing/2014/main" id="{1CE48C74-66A6-890A-EB6B-898E3E2C68D6}"/>
              </a:ext>
            </a:extLst>
          </p:cNvPr>
          <p:cNvSpPr/>
          <p:nvPr/>
        </p:nvSpPr>
        <p:spPr>
          <a:xfrm flipH="1">
            <a:off x="8984845" y="1893143"/>
            <a:ext cx="549185" cy="237962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네이버 지도 / 카카오맵 크롤링 트러블슈팅">
            <a:extLst>
              <a:ext uri="{FF2B5EF4-FFF2-40B4-BE49-F238E27FC236}">
                <a16:creationId xmlns:a16="http://schemas.microsoft.com/office/drawing/2014/main" id="{F633583B-6252-3C3E-8A17-396DD223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81" y="2402292"/>
            <a:ext cx="1043837" cy="64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사각형: 둥근 한쪽 모서리 51">
            <a:extLst>
              <a:ext uri="{FF2B5EF4-FFF2-40B4-BE49-F238E27FC236}">
                <a16:creationId xmlns:a16="http://schemas.microsoft.com/office/drawing/2014/main" id="{97FDA160-BFB5-C9DB-1B61-765E92EC760D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kern="0" dirty="0" err="1">
                <a:ln w="15875">
                  <a:noFill/>
                </a:ln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크롤링</a:t>
            </a:r>
            <a:r>
              <a:rPr lang="ko-KR" altLang="en-US" sz="2000" kern="0" dirty="0">
                <a:ln w="15875">
                  <a:noFill/>
                </a:ln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kern="0" dirty="0">
                <a:ln w="15875">
                  <a:noFill/>
                </a:ln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000" kern="0" dirty="0" err="1">
                <a:ln w="15875">
                  <a:noFill/>
                </a:ln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105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2B2B08-9E59-49CD-1D05-2C6D54DAAF21}"/>
              </a:ext>
            </a:extLst>
          </p:cNvPr>
          <p:cNvSpPr/>
          <p:nvPr/>
        </p:nvSpPr>
        <p:spPr>
          <a:xfrm flipH="1">
            <a:off x="7246563" y="3582602"/>
            <a:ext cx="789053" cy="789053"/>
          </a:xfrm>
          <a:prstGeom prst="ellipse">
            <a:avLst/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FCAF3B-47A0-9029-EFB8-C2F408C284CF}"/>
              </a:ext>
            </a:extLst>
          </p:cNvPr>
          <p:cNvSpPr/>
          <p:nvPr/>
        </p:nvSpPr>
        <p:spPr>
          <a:xfrm rot="10800000" flipH="1" flipV="1">
            <a:off x="4122076" y="3627538"/>
            <a:ext cx="789053" cy="789053"/>
          </a:xfrm>
          <a:prstGeom prst="ellipse">
            <a:avLst/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E3DC012-2466-AA6F-1D89-A94163D26FCD}"/>
              </a:ext>
            </a:extLst>
          </p:cNvPr>
          <p:cNvSpPr/>
          <p:nvPr/>
        </p:nvSpPr>
        <p:spPr>
          <a:xfrm rot="10800000" flipV="1">
            <a:off x="4282737" y="751494"/>
            <a:ext cx="789053" cy="789053"/>
          </a:xfrm>
          <a:prstGeom prst="ellipse">
            <a:avLst/>
          </a:prstGeom>
          <a:solidFill>
            <a:srgbClr val="F7F7F7"/>
          </a:solidFill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59AE0AFC-E507-2ABF-FEE3-8978820EEC40}"/>
              </a:ext>
            </a:extLst>
          </p:cNvPr>
          <p:cNvSpPr/>
          <p:nvPr/>
        </p:nvSpPr>
        <p:spPr>
          <a:xfrm>
            <a:off x="2840993" y="1415508"/>
            <a:ext cx="3954677" cy="3785321"/>
          </a:xfrm>
          <a:prstGeom prst="arc">
            <a:avLst>
              <a:gd name="adj1" fmla="val 10683752"/>
              <a:gd name="adj2" fmla="val 15021655"/>
            </a:avLst>
          </a:prstGeom>
          <a:ln w="19050">
            <a:solidFill>
              <a:srgbClr val="34D1D8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E7894108-81C7-8711-4E17-DFACB9BBA2A9}"/>
              </a:ext>
            </a:extLst>
          </p:cNvPr>
          <p:cNvSpPr/>
          <p:nvPr/>
        </p:nvSpPr>
        <p:spPr>
          <a:xfrm>
            <a:off x="4322218" y="2366822"/>
            <a:ext cx="3547564" cy="3220611"/>
          </a:xfrm>
          <a:prstGeom prst="arc">
            <a:avLst>
              <a:gd name="adj1" fmla="val 1497909"/>
              <a:gd name="adj2" fmla="val 9287288"/>
            </a:avLst>
          </a:prstGeom>
          <a:ln w="19050">
            <a:solidFill>
              <a:srgbClr val="2DDBDE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B45D0D-8996-7765-7568-57EA3D1768AC}"/>
              </a:ext>
            </a:extLst>
          </p:cNvPr>
          <p:cNvSpPr/>
          <p:nvPr/>
        </p:nvSpPr>
        <p:spPr>
          <a:xfrm>
            <a:off x="9042293" y="4092407"/>
            <a:ext cx="2496824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Pretreatment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Colab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한 데이터를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CSV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저장하여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EXCEL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074F7A-40F3-7D82-9E7D-73BFD86004D0}"/>
              </a:ext>
            </a:extLst>
          </p:cNvPr>
          <p:cNvSpPr/>
          <p:nvPr/>
        </p:nvSpPr>
        <p:spPr>
          <a:xfrm>
            <a:off x="1752054" y="4750264"/>
            <a:ext cx="2530683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Crawling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Colab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 </a:t>
            </a:r>
            <a:r>
              <a:rPr lang="en-US" altLang="ko-KR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BeutifulSoup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이용하여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STATIZ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타격부문 데이터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E29819-8228-181A-D32B-F45BA0E2F608}"/>
              </a:ext>
            </a:extLst>
          </p:cNvPr>
          <p:cNvSpPr/>
          <p:nvPr/>
        </p:nvSpPr>
        <p:spPr>
          <a:xfrm>
            <a:off x="386595" y="1522173"/>
            <a:ext cx="249682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STATiZ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홈페이지 타격부문 데이터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2C9861E-F032-5805-4D3D-696E16866F24}"/>
              </a:ext>
            </a:extLst>
          </p:cNvPr>
          <p:cNvCxnSpPr/>
          <p:nvPr/>
        </p:nvCxnSpPr>
        <p:spPr>
          <a:xfrm flipH="1">
            <a:off x="2830857" y="1146020"/>
            <a:ext cx="1296000" cy="0"/>
          </a:xfrm>
          <a:prstGeom prst="line">
            <a:avLst/>
          </a:prstGeom>
          <a:ln w="15875">
            <a:solidFill>
              <a:srgbClr val="34D1D8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0D526D7-C6CB-D6CB-14C9-E43029EF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048" y="910498"/>
            <a:ext cx="532432" cy="413231"/>
          </a:xfrm>
          <a:prstGeom prst="rect">
            <a:avLst/>
          </a:prstGeom>
        </p:spPr>
      </p:pic>
      <p:pic>
        <p:nvPicPr>
          <p:cNvPr id="3076" name="Picture 4" descr="딥마인드 알파폴드, 구글 코랩으로 인체 모든 단백질 구조 판독 가능 | 밸류체인타임스 : 밸류체인타임스 비즈니스">
            <a:extLst>
              <a:ext uri="{FF2B5EF4-FFF2-40B4-BE49-F238E27FC236}">
                <a16:creationId xmlns:a16="http://schemas.microsoft.com/office/drawing/2014/main" id="{77247BC8-61F6-549A-BFAB-6171FF07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16" y="3946210"/>
            <a:ext cx="1759784" cy="5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2D6738-44C2-FCAE-BFA3-BECF912A49E6}"/>
              </a:ext>
            </a:extLst>
          </p:cNvPr>
          <p:cNvCxnSpPr>
            <a:cxnSpLocks/>
          </p:cNvCxnSpPr>
          <p:nvPr/>
        </p:nvCxnSpPr>
        <p:spPr>
          <a:xfrm flipH="1">
            <a:off x="3601366" y="4135821"/>
            <a:ext cx="413679" cy="62081"/>
          </a:xfrm>
          <a:prstGeom prst="line">
            <a:avLst/>
          </a:prstGeom>
          <a:ln w="15875">
            <a:solidFill>
              <a:srgbClr val="34D1D8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F34A6F8-9BBF-B36A-4729-022178BD5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882" y="3831935"/>
            <a:ext cx="529723" cy="38025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4E372D9-C826-63AD-3C14-CB2F992E2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773" y="3759822"/>
            <a:ext cx="534360" cy="468232"/>
          </a:xfrm>
          <a:prstGeom prst="rect">
            <a:avLst/>
          </a:prstGeom>
        </p:spPr>
      </p:pic>
      <p:pic>
        <p:nvPicPr>
          <p:cNvPr id="43" name="Picture 21" descr="엑셀 로고">
            <a:extLst>
              <a:ext uri="{FF2B5EF4-FFF2-40B4-BE49-F238E27FC236}">
                <a16:creationId xmlns:a16="http://schemas.microsoft.com/office/drawing/2014/main" id="{13FC8101-BE4B-57D5-5BCF-A18824DA5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63" y="3513606"/>
            <a:ext cx="1568557" cy="4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88452A-5EA3-A1A0-BFFE-E8B81B142D55}"/>
              </a:ext>
            </a:extLst>
          </p:cNvPr>
          <p:cNvCxnSpPr>
            <a:cxnSpLocks/>
          </p:cNvCxnSpPr>
          <p:nvPr/>
        </p:nvCxnSpPr>
        <p:spPr>
          <a:xfrm flipV="1">
            <a:off x="8151971" y="3815770"/>
            <a:ext cx="547040" cy="14761"/>
          </a:xfrm>
          <a:prstGeom prst="line">
            <a:avLst/>
          </a:prstGeom>
          <a:ln w="15875">
            <a:solidFill>
              <a:srgbClr val="34D1D8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748F8B30-0269-857C-8116-D2E0DB51D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445" y="792617"/>
            <a:ext cx="1883729" cy="648599"/>
          </a:xfrm>
          <a:prstGeom prst="rect">
            <a:avLst/>
          </a:prstGeom>
        </p:spPr>
      </p:pic>
      <p:sp>
        <p:nvSpPr>
          <p:cNvPr id="53" name="원호 52">
            <a:extLst>
              <a:ext uri="{FF2B5EF4-FFF2-40B4-BE49-F238E27FC236}">
                <a16:creationId xmlns:a16="http://schemas.microsoft.com/office/drawing/2014/main" id="{902B72F3-F078-D1B5-4E8A-F0C37E05FC95}"/>
              </a:ext>
            </a:extLst>
          </p:cNvPr>
          <p:cNvSpPr/>
          <p:nvPr/>
        </p:nvSpPr>
        <p:spPr>
          <a:xfrm flipV="1">
            <a:off x="4265534" y="1976840"/>
            <a:ext cx="3647186" cy="3449321"/>
          </a:xfrm>
          <a:prstGeom prst="arc">
            <a:avLst>
              <a:gd name="adj1" fmla="val 842804"/>
              <a:gd name="adj2" fmla="val 9995178"/>
            </a:avLst>
          </a:prstGeom>
          <a:ln w="19050">
            <a:solidFill>
              <a:srgbClr val="2DDBDE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41E9E-D3C2-4512-7818-5639AF76D9E3}"/>
              </a:ext>
            </a:extLst>
          </p:cNvPr>
          <p:cNvSpPr/>
          <p:nvPr/>
        </p:nvSpPr>
        <p:spPr>
          <a:xfrm>
            <a:off x="5591495" y="5585519"/>
            <a:ext cx="1094791" cy="27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크롤링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된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D62C6-1D18-9053-68EB-699C1ED19ED0}"/>
              </a:ext>
            </a:extLst>
          </p:cNvPr>
          <p:cNvSpPr/>
          <p:nvPr/>
        </p:nvSpPr>
        <p:spPr>
          <a:xfrm>
            <a:off x="5491968" y="1657671"/>
            <a:ext cx="1194318" cy="27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된 데이터</a:t>
            </a:r>
          </a:p>
        </p:txBody>
      </p:sp>
    </p:spTree>
    <p:extLst>
      <p:ext uri="{BB962C8B-B14F-4D97-AF65-F5344CB8AC3E}">
        <p14:creationId xmlns:p14="http://schemas.microsoft.com/office/powerpoint/2010/main" val="243628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638FB22C-BD91-284A-8892-074F0511380C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크롤링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B6B1E-1E73-4215-60AD-3483FE2482F0}"/>
              </a:ext>
            </a:extLst>
          </p:cNvPr>
          <p:cNvSpPr txBox="1"/>
          <p:nvPr/>
        </p:nvSpPr>
        <p:spPr>
          <a:xfrm>
            <a:off x="602922" y="1312929"/>
            <a:ext cx="1022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  <a:ea typeface="HY견고딕" panose="02030600000101010101" pitchFamily="18" charset="-127"/>
              </a:rPr>
              <a:t>http://www.statiz.co.kr/stat.php?mid=stat&amp;re=0&amp;ys=1982&amp;ye=2023&amp;se=0&amp;te=&amp;tm=&amp;ty=0&amp;qu=auto&amp;po=0&amp;as=&amp;ae=&amp;hi=&amp;un=&amp;pl=&amp;da=1&amp;o1=WAR_ALL_ADJ&amp;o2=TPA&amp;de=1&amp;tr=&amp;cv=&amp;ml=1&amp;sn=30&amp;pa=0&amp;si=&amp;cn=&amp;lr=1</a:t>
            </a:r>
            <a:endParaRPr lang="ko-KR" altLang="en-US" sz="1000" dirty="0">
              <a:solidFill>
                <a:srgbClr val="C00000"/>
              </a:solidFill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8D074-EA9D-5810-FDDC-7BA51059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6" y="2157524"/>
            <a:ext cx="9884104" cy="4154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5827B9-AFA8-2837-F48A-671F07A1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6" y="809827"/>
            <a:ext cx="1616404" cy="451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5507D-166E-42D6-85D5-3315E9243FF2}"/>
              </a:ext>
            </a:extLst>
          </p:cNvPr>
          <p:cNvSpPr txBox="1"/>
          <p:nvPr/>
        </p:nvSpPr>
        <p:spPr>
          <a:xfrm>
            <a:off x="602922" y="1808534"/>
            <a:ext cx="194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STATIZ </a:t>
            </a:r>
            <a:r>
              <a:rPr lang="ko-KR" altLang="en-US" sz="12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홈페이지 데이터</a:t>
            </a:r>
          </a:p>
        </p:txBody>
      </p:sp>
    </p:spTree>
    <p:extLst>
      <p:ext uri="{BB962C8B-B14F-4D97-AF65-F5344CB8AC3E}">
        <p14:creationId xmlns:p14="http://schemas.microsoft.com/office/powerpoint/2010/main" val="59354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한쪽 모서리 12">
            <a:extLst>
              <a:ext uri="{FF2B5EF4-FFF2-40B4-BE49-F238E27FC236}">
                <a16:creationId xmlns:a16="http://schemas.microsoft.com/office/drawing/2014/main" id="{99E25E80-AD30-FB5B-5EBB-F74F432044DA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크롤링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Picture 4" descr="딥마인드 알파폴드, 구글 코랩으로 인체 모든 단백질 구조 판독 가능 | 밸류체인타임스 : 밸류체인타임스 비즈니스">
            <a:extLst>
              <a:ext uri="{FF2B5EF4-FFF2-40B4-BE49-F238E27FC236}">
                <a16:creationId xmlns:a16="http://schemas.microsoft.com/office/drawing/2014/main" id="{283F1DB0-C899-9166-264C-99B62692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0" y="931065"/>
            <a:ext cx="1760985" cy="4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B0C9D1-C372-DD12-D75A-3E022EEC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0" y="3900230"/>
            <a:ext cx="10228710" cy="26910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517A47-A770-F160-E72A-1E598AD4E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90" y="1979610"/>
            <a:ext cx="10228710" cy="1563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9403F9-AAE7-2FBF-E4A5-156FB2449D3A}"/>
              </a:ext>
            </a:extLst>
          </p:cNvPr>
          <p:cNvSpPr txBox="1"/>
          <p:nvPr/>
        </p:nvSpPr>
        <p:spPr>
          <a:xfrm>
            <a:off x="638175" y="1610278"/>
            <a:ext cx="252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Crawling</a:t>
            </a:r>
            <a:r>
              <a:rPr lang="ko-KR" altLang="en-US" sz="12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소스코드 일부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2CDC4-FB0C-4642-1369-7D87EFF43CEE}"/>
              </a:ext>
            </a:extLst>
          </p:cNvPr>
          <p:cNvSpPr txBox="1"/>
          <p:nvPr/>
        </p:nvSpPr>
        <p:spPr>
          <a:xfrm>
            <a:off x="638175" y="3623231"/>
            <a:ext cx="176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크롤링</a:t>
            </a:r>
            <a:r>
              <a:rPr lang="ko-KR" altLang="en-US" sz="12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33021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7B91140C-7A81-720F-94A7-3CA834A8C0BA}"/>
              </a:ext>
            </a:extLst>
          </p:cNvPr>
          <p:cNvSpPr/>
          <p:nvPr/>
        </p:nvSpPr>
        <p:spPr>
          <a:xfrm flipH="1">
            <a:off x="89820" y="105156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E5CED6-C2DF-4183-2475-DC7B6217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94" y="4452647"/>
            <a:ext cx="6941558" cy="14631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BD7880-9685-C7EA-4C7E-021F762A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4" y="1949574"/>
            <a:ext cx="6940582" cy="1309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263CAA-9F81-C38D-A727-F267658E83C6}"/>
              </a:ext>
            </a:extLst>
          </p:cNvPr>
          <p:cNvSpPr txBox="1"/>
          <p:nvPr/>
        </p:nvSpPr>
        <p:spPr>
          <a:xfrm>
            <a:off x="808196" y="1349998"/>
            <a:ext cx="261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내용 </a:t>
            </a:r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 변경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52203-CC37-96DB-C071-2943840ECF19}"/>
              </a:ext>
            </a:extLst>
          </p:cNvPr>
          <p:cNvSpPr txBox="1"/>
          <p:nvPr/>
        </p:nvSpPr>
        <p:spPr>
          <a:xfrm>
            <a:off x="8461047" y="1657775"/>
            <a:ext cx="194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 이유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253B3C9-2CDC-411E-3E5F-D7D7C8736F9C}"/>
              </a:ext>
            </a:extLst>
          </p:cNvPr>
          <p:cNvSpPr/>
          <p:nvPr/>
        </p:nvSpPr>
        <p:spPr>
          <a:xfrm>
            <a:off x="4098233" y="3491025"/>
            <a:ext cx="507591" cy="685800"/>
          </a:xfrm>
          <a:prstGeom prst="downArrow">
            <a:avLst>
              <a:gd name="adj1" fmla="val 33134"/>
              <a:gd name="adj2" fmla="val 542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C58A4-2700-9924-339D-ED6090DDE38E}"/>
              </a:ext>
            </a:extLst>
          </p:cNvPr>
          <p:cNvSpPr txBox="1"/>
          <p:nvPr/>
        </p:nvSpPr>
        <p:spPr>
          <a:xfrm>
            <a:off x="8461047" y="2122273"/>
            <a:ext cx="2731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WAR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구성되어 있는 순위를 </a:t>
            </a:r>
            <a:r>
              <a:rPr lang="en-US" altLang="ko-KR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KBO </a:t>
            </a:r>
            <a:r>
              <a:rPr lang="ko-KR" altLang="en-US" sz="1200" b="1" dirty="0">
                <a:solidFill>
                  <a:srgbClr val="00864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정규리그 순위</a:t>
            </a:r>
            <a:r>
              <a:rPr lang="ko-KR" altLang="en-US" sz="1200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변환을 시켜야 올바른 데이터가 나오므로 각 해당 연도에 맞는 순위로 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ED1C28-5A9D-FA02-FB45-08E17524B487}"/>
              </a:ext>
            </a:extLst>
          </p:cNvPr>
          <p:cNvSpPr/>
          <p:nvPr/>
        </p:nvSpPr>
        <p:spPr>
          <a:xfrm>
            <a:off x="1029395" y="4452645"/>
            <a:ext cx="444842" cy="1463145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2108</Words>
  <Application>Microsoft Office PowerPoint</Application>
  <PresentationFormat>와이드스크린</PresentationFormat>
  <Paragraphs>294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HY견고딕</vt:lpstr>
      <vt:lpstr>KoPub돋움체 Bold</vt:lpstr>
      <vt:lpstr>KoPub돋움체 Light</vt:lpstr>
      <vt:lpstr>KoPub바탕체 Light</vt:lpstr>
      <vt:lpstr>나눔바른고딕OTF</vt:lpstr>
      <vt:lpstr>맑은 고딕</vt:lpstr>
      <vt:lpstr>에스코어 드림 2 ExtraLight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Aptos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지혁 최</cp:lastModifiedBy>
  <cp:revision>19</cp:revision>
  <dcterms:created xsi:type="dcterms:W3CDTF">2023-10-30T04:55:14Z</dcterms:created>
  <dcterms:modified xsi:type="dcterms:W3CDTF">2023-11-29T11:36:47Z</dcterms:modified>
</cp:coreProperties>
</file>