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2" r:id="rId2"/>
    <p:sldId id="273" r:id="rId3"/>
    <p:sldId id="282" r:id="rId4"/>
    <p:sldId id="303" r:id="rId5"/>
    <p:sldId id="268" r:id="rId6"/>
    <p:sldId id="300" r:id="rId7"/>
    <p:sldId id="279" r:id="rId8"/>
    <p:sldId id="267" r:id="rId9"/>
    <p:sldId id="301" r:id="rId10"/>
    <p:sldId id="302" r:id="rId11"/>
    <p:sldId id="297" r:id="rId12"/>
    <p:sldId id="304" r:id="rId13"/>
    <p:sldId id="306" r:id="rId14"/>
    <p:sldId id="29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EC6"/>
    <a:srgbClr val="F9EA91"/>
    <a:srgbClr val="C07BD4"/>
    <a:srgbClr val="8DA9FA"/>
    <a:srgbClr val="FA9694"/>
    <a:srgbClr val="515151"/>
    <a:srgbClr val="7481F5"/>
    <a:srgbClr val="FDAE76"/>
    <a:srgbClr val="C5C5C5"/>
    <a:srgbClr val="E098C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651D9-9B70-4630-9D04-3B537DC727B1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B96DA-43AD-4432-A411-76DE7A7E98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676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EA28F-7368-486A-9024-BBB224E6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6F71B9-1E33-4694-8956-ACBAF5A1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F7AA5F-AF5A-4338-80A0-C54B7B10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AF388-5FBD-448C-AE42-90F002B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EA7F18-81DD-4A83-BF43-3CE52D3C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3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F7EB6-CDB1-47D1-92E5-ECD4557CF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565D33-3E04-4E35-A2C3-E70CDD280A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B6897-686D-4423-914C-3746302F9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F3DB0-57E3-4663-9503-7091A3FB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BCBBAC-B15B-4BE8-B2F7-ED52A7DD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2EA2E-B560-4C0F-9E49-2CE89597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38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25C025-BC6C-4EDE-BA1F-B01CBADE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E22506-CF0E-41A6-8F03-F49064B8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E66E6-96A1-41DE-8F23-BE3E709E9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D5C8-2527-46FF-9BED-73425D0B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41646A-C6C5-4680-A702-2F99070C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359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55B0B-622F-49BE-B5F4-11931D085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9FF6F4-2C02-419E-A884-C90ABD82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D01EE-69DD-4A08-A500-99932340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C1984-57C4-45A3-860E-5B806BF6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B816B-7CA5-48B3-BE0B-C1881C57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55FDB-E9B3-4437-972F-A8996F4F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48275-7472-412B-8B17-F2763498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8398F-D877-4163-A86C-2B6FDF68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DFEF3-D919-4332-BFE2-8B557D3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D3E71-5DED-4191-8AF3-830405FA2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F4DCE-303E-4E3E-9BCF-ECD69622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C1418-EFF4-4ABB-A8A2-13C4C404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06B2-F28F-4D1F-B421-51AFB170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E4C5F4-FF49-44E0-BCE8-DC83AC91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ACD7-F58F-47F4-B3BB-99883C8A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8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CA43D-793D-4FC3-8DC0-926E8AE8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C2C2D-EFFC-4073-BAFF-B2C620717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811E39-D016-478E-8672-C693DD5F9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723C66-7ACB-40A8-B954-E90CF9F4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B1B585-6927-45CA-99CB-745825E3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68B25-D9CC-4DF6-8E85-4C9C62565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14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ADA13-978F-48D9-9E3A-AD62FCAF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C2F43-3A00-4ED4-ADC9-7B7B98A34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94338E-43A8-4F7C-B209-3D51B4BF7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7B99EF-506B-49A6-B15B-4D99F197D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D76911-C48E-4563-B30A-8464DF511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484652-652A-481F-BC58-3ED65E58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E67E301-FEC8-42F5-80A4-0955364E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1CAD9-CA43-415A-85A3-3F49493A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1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B3DA3-9FDB-44D4-BE99-A34ADBE6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A47F6C-074B-48B1-B891-A22981F5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CE4E09-0FB9-4FE6-93F0-94EF820F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81B715-5DE7-4918-A66B-A78F6250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41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4F577-EB67-433C-BE14-B0C6DFA32EDB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55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내용 슬라이드"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07BD82-3F6B-46AB-B7D7-174D3889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A6DCC-F9F6-4063-BD2B-791E402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3D2F4B-4A68-49F1-9203-01C7FD6C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CD8FA-22D6-496F-B5B5-D4B00BA5F665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5A8DD2-3563-495B-A34C-2BBA4EEE39DD}"/>
              </a:ext>
            </a:extLst>
          </p:cNvPr>
          <p:cNvSpPr/>
          <p:nvPr userDrawn="1"/>
        </p:nvSpPr>
        <p:spPr>
          <a:xfrm>
            <a:off x="320842" y="317500"/>
            <a:ext cx="11540958" cy="624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D0B1CAC-775B-4254-A124-D71C1672D2F8}"/>
              </a:ext>
            </a:extLst>
          </p:cNvPr>
          <p:cNvCxnSpPr>
            <a:cxnSpLocks/>
          </p:cNvCxnSpPr>
          <p:nvPr userDrawn="1"/>
        </p:nvCxnSpPr>
        <p:spPr>
          <a:xfrm>
            <a:off x="584200" y="1333500"/>
            <a:ext cx="109982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68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C6F1B-DAEC-4388-9925-B7404D09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A122-F5F2-41FD-A371-481D4B07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4ED3FE-CF6A-45F9-AD13-383982D52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5673ED-46F7-4876-857D-565B1C08C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EB0D0-36DF-471C-9EAC-3B3692B63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0E94-CFEC-4B41-A0AE-51C9EDAB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79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9A52A-3938-4516-9549-17A136EA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DE4A0B-60A4-428D-9D74-774E1405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332F21-BC8C-4B99-AE11-8015A5389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31A5C-28E2-4BF8-B7D5-2C3219CCB6E7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F5146D-D496-4313-BC7B-A4C615680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C31EB4-0E1F-45ED-81F3-FD8B13A6F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273F-521E-4E26-B47D-C76C9633E0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84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D3E228-1B6C-4724-850E-FCFA2802EAE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21BC2F-1787-4ECB-AACE-C60C6307FA01}"/>
              </a:ext>
            </a:extLst>
          </p:cNvPr>
          <p:cNvSpPr txBox="1"/>
          <p:nvPr/>
        </p:nvSpPr>
        <p:spPr>
          <a:xfrm>
            <a:off x="4377426" y="2724234"/>
            <a:ext cx="34371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bg1"/>
                </a:solidFill>
                <a:latin typeface="+mj-ea"/>
                <a:ea typeface="+mj-ea"/>
              </a:rPr>
              <a:t>머신러닝</a:t>
            </a:r>
            <a:r>
              <a:rPr lang="ko-KR" altLang="en-US" sz="600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64948F5-F251-49E9-870D-702C5AEE8A6A}"/>
              </a:ext>
            </a:extLst>
          </p:cNvPr>
          <p:cNvCxnSpPr/>
          <p:nvPr/>
        </p:nvCxnSpPr>
        <p:spPr>
          <a:xfrm>
            <a:off x="3048000" y="4133766"/>
            <a:ext cx="6324600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98D166-E739-2113-99C7-AB9962F7A413}"/>
              </a:ext>
            </a:extLst>
          </p:cNvPr>
          <p:cNvSpPr txBox="1"/>
          <p:nvPr/>
        </p:nvSpPr>
        <p:spPr>
          <a:xfrm>
            <a:off x="8673107" y="5585000"/>
            <a:ext cx="2988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+mj-ea"/>
                <a:ea typeface="+mj-ea"/>
              </a:rPr>
              <a:t>202447016 </a:t>
            </a:r>
            <a:r>
              <a:rPr lang="ko-KR" altLang="en-US" sz="2800" dirty="0">
                <a:solidFill>
                  <a:schemeClr val="bg1"/>
                </a:solidFill>
                <a:latin typeface="+mj-ea"/>
                <a:ea typeface="+mj-ea"/>
              </a:rPr>
              <a:t>최지혁</a:t>
            </a:r>
          </a:p>
        </p:txBody>
      </p:sp>
    </p:spTree>
    <p:extLst>
      <p:ext uri="{BB962C8B-B14F-4D97-AF65-F5344CB8AC3E}">
        <p14:creationId xmlns:p14="http://schemas.microsoft.com/office/powerpoint/2010/main" val="187779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BC608-C184-4512-5F74-E9929EBC7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AC587D-29C3-CC25-2499-CC7B8D25FB86}"/>
              </a:ext>
            </a:extLst>
          </p:cNvPr>
          <p:cNvSpPr/>
          <p:nvPr/>
        </p:nvSpPr>
        <p:spPr>
          <a:xfrm>
            <a:off x="1" y="-30606"/>
            <a:ext cx="12191999" cy="6589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D41A8D-6C09-5325-1A58-F360D28F4168}"/>
              </a:ext>
            </a:extLst>
          </p:cNvPr>
          <p:cNvSpPr txBox="1"/>
          <p:nvPr/>
        </p:nvSpPr>
        <p:spPr>
          <a:xfrm>
            <a:off x="565789" y="672087"/>
            <a:ext cx="714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결과 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(</a:t>
            </a:r>
            <a:r>
              <a:rPr lang="ko-KR" altLang="en-US" sz="2800" spc="-300">
                <a:solidFill>
                  <a:schemeClr val="accent5">
                    <a:lumMod val="90000"/>
                  </a:schemeClr>
                </a:solidFill>
              </a:rPr>
              <a:t>테스트  데이터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)  T O P 10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F9C825A-208C-4A12-77C6-BF307E509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909022"/>
              </p:ext>
            </p:extLst>
          </p:nvPr>
        </p:nvGraphicFramePr>
        <p:xfrm>
          <a:off x="427487" y="1737583"/>
          <a:ext cx="1168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0913329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9374438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9382743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02635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559667245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649128356"/>
                    </a:ext>
                  </a:extLst>
                </a:gridCol>
                <a:gridCol w="1506986">
                  <a:extLst>
                    <a:ext uri="{9D8B030D-6E8A-4147-A177-3AD203B41FA5}">
                      <a16:colId xmlns:a16="http://schemas.microsoft.com/office/drawing/2014/main" val="380757552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3409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Hidden_size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Num_layers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Seq_length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Learing_rates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epoch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Dropouts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Batch_size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RMSE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0.0575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7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0.0523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0.0525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90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0.001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50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16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C00000"/>
                          </a:solidFill>
                        </a:rPr>
                        <a:t>0.0502</a:t>
                      </a:r>
                      <a:endParaRPr lang="ko-KR" alt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6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0.0519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0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99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3CE6-6C94-26EF-8A77-08420685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D04DBAE-2C0C-3FDE-8C5D-9A16D7DC554A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A3041-BBF6-BB27-EBA8-4CB1A79A20F7}"/>
              </a:ext>
            </a:extLst>
          </p:cNvPr>
          <p:cNvSpPr txBox="1"/>
          <p:nvPr/>
        </p:nvSpPr>
        <p:spPr>
          <a:xfrm>
            <a:off x="414348" y="1893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rgbClr val="515151"/>
                </a:solidFill>
              </a:rPr>
              <a:t>최 종 결 과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785A57-D2BC-814A-5691-539D7B539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30" y="1376314"/>
            <a:ext cx="7949615" cy="4879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6B221-876B-7AE6-1EA0-060A1A4ABC23}"/>
              </a:ext>
            </a:extLst>
          </p:cNvPr>
          <p:cNvSpPr txBox="1"/>
          <p:nvPr/>
        </p:nvSpPr>
        <p:spPr>
          <a:xfrm>
            <a:off x="8641074" y="4989082"/>
            <a:ext cx="24096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rgbClr val="515151"/>
                </a:solidFill>
              </a:rPr>
              <a:t>L O S S : 0 . 0 0 2 6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6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87081-A408-11E5-8DC8-E2276EDB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B750622-E7F7-D787-C723-D162CB91C25C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B156D-B84C-03E4-19E7-D46623D8E0B7}"/>
              </a:ext>
            </a:extLst>
          </p:cNvPr>
          <p:cNvSpPr txBox="1"/>
          <p:nvPr/>
        </p:nvSpPr>
        <p:spPr>
          <a:xfrm>
            <a:off x="414348" y="189392"/>
            <a:ext cx="1835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spc="-300">
                <a:solidFill>
                  <a:srgbClr val="515151"/>
                </a:solidFill>
              </a:rPr>
              <a:t>최 종 결 과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59659-2682-EF6C-B11D-76C9143EAE48}"/>
              </a:ext>
            </a:extLst>
          </p:cNvPr>
          <p:cNvSpPr txBox="1"/>
          <p:nvPr/>
        </p:nvSpPr>
        <p:spPr>
          <a:xfrm>
            <a:off x="6322853" y="4003688"/>
            <a:ext cx="57224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Predicted</a:t>
            </a:r>
            <a:r>
              <a:rPr lang="ko-KR" altLang="en-US" b="1" dirty="0"/>
              <a:t> </a:t>
            </a:r>
            <a:r>
              <a:rPr lang="ko-KR" altLang="en-US" b="1" dirty="0" err="1"/>
              <a:t>Temperature</a:t>
            </a:r>
            <a:r>
              <a:rPr lang="ko-KR" altLang="en-US" b="1" dirty="0"/>
              <a:t> </a:t>
            </a:r>
            <a:r>
              <a:rPr lang="ko-KR" altLang="en-US" b="1" dirty="0" err="1"/>
              <a:t>for</a:t>
            </a:r>
            <a:r>
              <a:rPr lang="ko-KR" altLang="en-US" b="1" dirty="0"/>
              <a:t> </a:t>
            </a:r>
            <a:r>
              <a:rPr lang="ko-KR" altLang="en-US" b="1" dirty="0" err="1"/>
              <a:t>Next</a:t>
            </a:r>
            <a:r>
              <a:rPr lang="ko-KR" altLang="en-US" b="1" dirty="0"/>
              <a:t> </a:t>
            </a:r>
            <a:r>
              <a:rPr lang="ko-KR" altLang="en-US" b="1" dirty="0" err="1"/>
              <a:t>Day</a:t>
            </a:r>
            <a:r>
              <a:rPr lang="ko-KR" altLang="en-US" b="1" dirty="0"/>
              <a:t> </a:t>
            </a:r>
            <a:r>
              <a:rPr lang="en-US" altLang="ko-KR" b="1" dirty="0"/>
              <a:t>(2024-12-02)</a:t>
            </a:r>
            <a:r>
              <a:rPr lang="ko-KR" altLang="en-US" b="1" dirty="0"/>
              <a:t>: </a:t>
            </a:r>
            <a:r>
              <a:rPr lang="ko-KR" altLang="en-US" b="1" dirty="0">
                <a:solidFill>
                  <a:srgbClr val="C00000"/>
                </a:solidFill>
              </a:rPr>
              <a:t>9.34°C</a:t>
            </a:r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/>
              <a:t>Actual Temperature </a:t>
            </a:r>
            <a:r>
              <a:rPr lang="en-US" altLang="ko-KR" b="1" dirty="0" err="1"/>
              <a:t>fo</a:t>
            </a:r>
            <a:r>
              <a:rPr lang="en-US" altLang="ko-KR" b="1" dirty="0"/>
              <a:t> </a:t>
            </a:r>
            <a:r>
              <a:rPr lang="en-US" altLang="ko-KR" b="1" dirty="0" err="1"/>
              <a:t>Netx</a:t>
            </a:r>
            <a:r>
              <a:rPr lang="en-US" altLang="ko-KR" b="1" dirty="0"/>
              <a:t> Day (2024-12-02): </a:t>
            </a:r>
            <a:r>
              <a:rPr lang="en-US" altLang="ko-KR" b="1" dirty="0">
                <a:solidFill>
                  <a:srgbClr val="C00000"/>
                </a:solidFill>
              </a:rPr>
              <a:t>10</a:t>
            </a:r>
            <a:r>
              <a:rPr lang="ko-KR" altLang="en-US" b="1" dirty="0">
                <a:solidFill>
                  <a:srgbClr val="C00000"/>
                </a:solidFill>
              </a:rPr>
              <a:t>.</a:t>
            </a:r>
            <a:r>
              <a:rPr lang="en-US" altLang="ko-KR" b="1" dirty="0">
                <a:solidFill>
                  <a:srgbClr val="C00000"/>
                </a:solidFill>
              </a:rPr>
              <a:t>0</a:t>
            </a:r>
            <a:r>
              <a:rPr lang="ko-KR" altLang="en-US" b="1" dirty="0">
                <a:solidFill>
                  <a:srgbClr val="C00000"/>
                </a:solidFill>
              </a:rPr>
              <a:t>4°C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30F6B9-9DC7-51D7-99F6-651B5663B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50" y="1767762"/>
            <a:ext cx="5313872" cy="409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C1F1-38AE-61A0-AF1F-BA6155EC1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07EA27-7E80-8E79-1E28-BFAA56B6A903}"/>
              </a:ext>
            </a:extLst>
          </p:cNvPr>
          <p:cNvSpPr/>
          <p:nvPr/>
        </p:nvSpPr>
        <p:spPr>
          <a:xfrm>
            <a:off x="1" y="-1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5FA85-0427-23CA-34FE-3EC1EA087B4A}"/>
              </a:ext>
            </a:extLst>
          </p:cNvPr>
          <p:cNvSpPr txBox="1"/>
          <p:nvPr/>
        </p:nvSpPr>
        <p:spPr>
          <a:xfrm>
            <a:off x="414348" y="189392"/>
            <a:ext cx="3195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rgbClr val="515151"/>
                </a:solidFill>
              </a:rPr>
              <a:t>Git hub </a:t>
            </a:r>
            <a:r>
              <a:rPr lang="ko-KR" altLang="en-US" sz="3200" b="1" spc="-300" dirty="0">
                <a:solidFill>
                  <a:srgbClr val="515151"/>
                </a:solidFill>
              </a:rPr>
              <a:t>주소 </a:t>
            </a:r>
            <a:r>
              <a:rPr lang="en-US" altLang="ko-KR" sz="3200" b="1" spc="-300" dirty="0">
                <a:solidFill>
                  <a:srgbClr val="515151"/>
                </a:solidFill>
              </a:rPr>
              <a:t> </a:t>
            </a:r>
            <a:r>
              <a:rPr lang="ko-KR" altLang="en-US" sz="3200" b="1" spc="-300" dirty="0">
                <a:solidFill>
                  <a:srgbClr val="515151"/>
                </a:solidFill>
              </a:rPr>
              <a:t>및  </a:t>
            </a:r>
            <a:r>
              <a:rPr lang="en-US" altLang="ko-KR" sz="3200" b="1" spc="-300" dirty="0" err="1">
                <a:solidFill>
                  <a:srgbClr val="515151"/>
                </a:solidFill>
              </a:rPr>
              <a:t>QnA</a:t>
            </a:r>
            <a:endParaRPr lang="ko-KR" altLang="en-US" sz="3200" b="1" spc="-300" dirty="0">
              <a:solidFill>
                <a:srgbClr val="51515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EBC00-00C0-4712-54C2-3F4F9B3D6199}"/>
              </a:ext>
            </a:extLst>
          </p:cNvPr>
          <p:cNvSpPr txBox="1"/>
          <p:nvPr/>
        </p:nvSpPr>
        <p:spPr>
          <a:xfrm>
            <a:off x="7342793" y="5743899"/>
            <a:ext cx="46564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solidFill>
                  <a:srgbClr val="C00000"/>
                </a:solidFill>
              </a:rPr>
              <a:t>Github</a:t>
            </a:r>
            <a:r>
              <a:rPr lang="en-US" altLang="ko-KR" sz="2000" dirty="0">
                <a:solidFill>
                  <a:srgbClr val="C00000"/>
                </a:solidFill>
              </a:rPr>
              <a:t> Address: github.com/choiji12/</a:t>
            </a:r>
            <a:r>
              <a:rPr lang="en-US" altLang="ko-KR" sz="2000" dirty="0" err="1">
                <a:solidFill>
                  <a:srgbClr val="C00000"/>
                </a:solidFill>
              </a:rPr>
              <a:t>machine_final_lstm</a:t>
            </a:r>
            <a:endParaRPr lang="en-US" altLang="ko-KR" sz="2000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805D8-D8F8-501B-6CAF-30D4E1E39423}"/>
              </a:ext>
            </a:extLst>
          </p:cNvPr>
          <p:cNvSpPr txBox="1"/>
          <p:nvPr/>
        </p:nvSpPr>
        <p:spPr>
          <a:xfrm>
            <a:off x="3867297" y="1940626"/>
            <a:ext cx="396294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600" b="1" spc="-300" dirty="0" err="1">
                <a:solidFill>
                  <a:srgbClr val="515151"/>
                </a:solidFill>
              </a:rPr>
              <a:t>QnA</a:t>
            </a:r>
            <a:endParaRPr lang="ko-KR" altLang="en-US" sz="16600" b="1" spc="-300" dirty="0">
              <a:solidFill>
                <a:srgbClr val="515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23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5081FD-DFF7-46E0-974F-6F1CB0DB7E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98D4EE-2237-404A-8416-6401571934BB}"/>
              </a:ext>
            </a:extLst>
          </p:cNvPr>
          <p:cNvSpPr txBox="1"/>
          <p:nvPr/>
        </p:nvSpPr>
        <p:spPr>
          <a:xfrm>
            <a:off x="4673174" y="3013501"/>
            <a:ext cx="2845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56913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2D7B809-904D-4CBB-AE0B-0E68318693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DBF419-5C59-481D-8382-0794A96D123D}"/>
              </a:ext>
            </a:extLst>
          </p:cNvPr>
          <p:cNvSpPr txBox="1"/>
          <p:nvPr/>
        </p:nvSpPr>
        <p:spPr>
          <a:xfrm>
            <a:off x="1455965" y="962068"/>
            <a:ext cx="9280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+mj-ea"/>
                <a:ea typeface="+mj-ea"/>
              </a:rPr>
              <a:t>전주시 미래  평균 온도 구하기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31C38-3E58-D8F2-876E-63EBD851A182}"/>
              </a:ext>
            </a:extLst>
          </p:cNvPr>
          <p:cNvSpPr txBox="1"/>
          <p:nvPr/>
        </p:nvSpPr>
        <p:spPr>
          <a:xfrm>
            <a:off x="8654235" y="2310730"/>
            <a:ext cx="243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LSTM </a:t>
            </a:r>
            <a:r>
              <a:rPr lang="ko-KR" altLang="en-US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164976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AE76">
                <a:alpha val="90000"/>
              </a:srgbClr>
            </a:gs>
            <a:gs pos="50000">
              <a:srgbClr val="C07BD4">
                <a:alpha val="80000"/>
              </a:srgbClr>
            </a:gs>
            <a:gs pos="25000">
              <a:srgbClr val="FA9694">
                <a:alpha val="80000"/>
              </a:srgbClr>
            </a:gs>
            <a:gs pos="75000">
              <a:srgbClr val="7481F5">
                <a:alpha val="70000"/>
              </a:srgbClr>
            </a:gs>
            <a:gs pos="97000">
              <a:srgbClr val="8DA9FA">
                <a:alpha val="8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693331" y="482755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rgbClr val="515151"/>
                </a:solidFill>
              </a:rPr>
              <a:t>주제 선정이유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E8916DD-6449-495D-AFE1-2D7055A9DA24}"/>
              </a:ext>
            </a:extLst>
          </p:cNvPr>
          <p:cNvGrpSpPr/>
          <p:nvPr/>
        </p:nvGrpSpPr>
        <p:grpSpPr>
          <a:xfrm>
            <a:off x="582357" y="1636225"/>
            <a:ext cx="11027286" cy="4739020"/>
            <a:chOff x="241300" y="1484157"/>
            <a:chExt cx="11709400" cy="503216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5A48A7-C258-44C0-A6CA-0735254463B2}"/>
                </a:ext>
              </a:extLst>
            </p:cNvPr>
            <p:cNvSpPr/>
            <p:nvPr/>
          </p:nvSpPr>
          <p:spPr>
            <a:xfrm>
              <a:off x="6096000" y="1484157"/>
              <a:ext cx="5854700" cy="50304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62A1370-63AE-47C0-8B2D-3A0EA59087FB}"/>
                </a:ext>
              </a:extLst>
            </p:cNvPr>
            <p:cNvSpPr/>
            <p:nvPr/>
          </p:nvSpPr>
          <p:spPr>
            <a:xfrm>
              <a:off x="241300" y="1485900"/>
              <a:ext cx="5854700" cy="5030419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D9A630D-0A81-4AB4-8D7A-F6056F1467DF}"/>
                </a:ext>
              </a:extLst>
            </p:cNvPr>
            <p:cNvSpPr txBox="1"/>
            <p:nvPr/>
          </p:nvSpPr>
          <p:spPr>
            <a:xfrm>
              <a:off x="6765647" y="2812687"/>
              <a:ext cx="4912889" cy="332745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최근 기후 변화가 심화되면서 날씨 변화의 예측이 점점 더 어려워지고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특히 일교차와 온도 변동이 커지면서 일상생활과 산업에 많은 영향을 미치고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이러한 변화에 대응하기 위해 저는 전주시의 다음 날 평균 온도를 정확히 예측하는 모델을 개발하고자 합니다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기후 데이터를 활용한 시계열 분석은 기후 변화의 패턴을 이해하고 예측력을 높이는 데 효과적이며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,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이를 통해 날씨 변화에 따른 준비와 대응 능력을 강화할 수 있습니다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본 프로젝트는 데이터 기반의 예측 모델을 통해 기후 변화에 대한 이해를 돕고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, </a:t>
              </a:r>
              <a:r>
                <a:rPr lang="ko-KR" altLang="en-US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지역 사회의 적응력을 높이는 데 기여하고자 합니다</a:t>
              </a:r>
              <a:r>
                <a:rPr lang="en-US" altLang="ko-KR" sz="14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.</a:t>
              </a:r>
              <a:endParaRPr lang="ko-KR" altLang="en-US" sz="1400" spc="-150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5F6398-DA83-4C22-BDD9-850CF5F6620A}"/>
                </a:ext>
              </a:extLst>
            </p:cNvPr>
            <p:cNvSpPr txBox="1"/>
            <p:nvPr/>
          </p:nvSpPr>
          <p:spPr>
            <a:xfrm>
              <a:off x="7621937" y="1727667"/>
              <a:ext cx="2912737" cy="620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spc="-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날씨   예측  모델 </a:t>
              </a:r>
            </a:p>
          </p:txBody>
        </p:sp>
      </p:grpSp>
      <p:pic>
        <p:nvPicPr>
          <p:cNvPr id="1028" name="Picture 4" descr="“본적없는 비현실”..“최악의 극단”, 기상이변의 습격, 2024년은?- [핫이슈PLAY] MBC뉴스 2023년 12월 31일">
            <a:extLst>
              <a:ext uri="{FF2B5EF4-FFF2-40B4-BE49-F238E27FC236}">
                <a16:creationId xmlns:a16="http://schemas.microsoft.com/office/drawing/2014/main" id="{C8E863B7-132A-3606-AEDE-7FD0C2409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57" y="1634576"/>
            <a:ext cx="5513643" cy="47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1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FF9B617-C87B-DB17-2D01-027AC44BE714}"/>
              </a:ext>
            </a:extLst>
          </p:cNvPr>
          <p:cNvSpPr/>
          <p:nvPr/>
        </p:nvSpPr>
        <p:spPr>
          <a:xfrm>
            <a:off x="1122170" y="1556794"/>
            <a:ext cx="1178508" cy="749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30AAF9-A977-9F86-C18D-77E0C9F7435E}"/>
              </a:ext>
            </a:extLst>
          </p:cNvPr>
          <p:cNvSpPr/>
          <p:nvPr/>
        </p:nvSpPr>
        <p:spPr>
          <a:xfrm>
            <a:off x="2552604" y="1572196"/>
            <a:ext cx="8313608" cy="7499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6444E-0BC9-1520-652C-63E383CAF66C}"/>
              </a:ext>
            </a:extLst>
          </p:cNvPr>
          <p:cNvSpPr txBox="1"/>
          <p:nvPr/>
        </p:nvSpPr>
        <p:spPr>
          <a:xfrm>
            <a:off x="1229257" y="1706179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목표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9B7D-5817-1F71-4FBC-84CF7D326F16}"/>
              </a:ext>
            </a:extLst>
          </p:cNvPr>
          <p:cNvSpPr txBox="1"/>
          <p:nvPr/>
        </p:nvSpPr>
        <p:spPr>
          <a:xfrm>
            <a:off x="2660417" y="1668502"/>
            <a:ext cx="80565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전주시의 미래  평균 온도 구하기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7AF865-3F26-817D-7D61-9B0BF8CF55FC}"/>
              </a:ext>
            </a:extLst>
          </p:cNvPr>
          <p:cNvSpPr/>
          <p:nvPr/>
        </p:nvSpPr>
        <p:spPr>
          <a:xfrm>
            <a:off x="1122170" y="2876295"/>
            <a:ext cx="1178508" cy="7499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E7C3A8-5C71-37D5-145E-A310EA4E5AB1}"/>
              </a:ext>
            </a:extLst>
          </p:cNvPr>
          <p:cNvSpPr/>
          <p:nvPr/>
        </p:nvSpPr>
        <p:spPr>
          <a:xfrm>
            <a:off x="2531870" y="2876295"/>
            <a:ext cx="8313608" cy="74994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AD8A-5680-C03D-A249-BB08BBE97FCE}"/>
              </a:ext>
            </a:extLst>
          </p:cNvPr>
          <p:cNvSpPr txBox="1"/>
          <p:nvPr/>
        </p:nvSpPr>
        <p:spPr>
          <a:xfrm>
            <a:off x="1229317" y="2958250"/>
            <a:ext cx="962361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EF074D-ACC8-864E-5C82-F343850A0CF6}"/>
              </a:ext>
            </a:extLst>
          </p:cNvPr>
          <p:cNvSpPr txBox="1"/>
          <p:nvPr/>
        </p:nvSpPr>
        <p:spPr>
          <a:xfrm>
            <a:off x="2788963" y="2938092"/>
            <a:ext cx="7927968" cy="5539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3000" b="1" spc="-150" dirty="0">
                <a:solidFill>
                  <a:schemeClr val="bg1"/>
                </a:solidFill>
                <a:latin typeface="+mj-ea"/>
                <a:ea typeface="+mj-ea"/>
              </a:rPr>
              <a:t>LSTM</a:t>
            </a:r>
            <a:r>
              <a:rPr lang="ko-KR" altLang="en-US" sz="3000" b="1" spc="-150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3000" b="1" spc="-150" dirty="0">
                <a:solidFill>
                  <a:schemeClr val="bg1"/>
                </a:solidFill>
                <a:latin typeface="+mj-ea"/>
                <a:ea typeface="+mj-ea"/>
              </a:rPr>
              <a:t>(Long Short-Term Memory</a:t>
            </a:r>
            <a:endParaRPr lang="ko-KR" altLang="en-US" sz="3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5227D-B15A-E8B8-BFD9-501F6185232D}"/>
              </a:ext>
            </a:extLst>
          </p:cNvPr>
          <p:cNvSpPr/>
          <p:nvPr/>
        </p:nvSpPr>
        <p:spPr>
          <a:xfrm>
            <a:off x="1122170" y="4195796"/>
            <a:ext cx="11785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7863DB-83FC-67EE-9FC0-BBC7F56BD1E3}"/>
              </a:ext>
            </a:extLst>
          </p:cNvPr>
          <p:cNvSpPr/>
          <p:nvPr/>
        </p:nvSpPr>
        <p:spPr>
          <a:xfrm>
            <a:off x="2531870" y="4195796"/>
            <a:ext cx="83136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1D5B4-6A26-637E-1D8F-B5338FA71EC1}"/>
              </a:ext>
            </a:extLst>
          </p:cNvPr>
          <p:cNvSpPr txBox="1"/>
          <p:nvPr/>
        </p:nvSpPr>
        <p:spPr>
          <a:xfrm>
            <a:off x="1229317" y="4277751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 dirty="0">
                <a:solidFill>
                  <a:schemeClr val="bg1"/>
                </a:solidFill>
              </a:rPr>
              <a:t>평가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9D93-EC60-D4FB-4F65-606B8EA028C0}"/>
              </a:ext>
            </a:extLst>
          </p:cNvPr>
          <p:cNvSpPr txBox="1"/>
          <p:nvPr/>
        </p:nvSpPr>
        <p:spPr>
          <a:xfrm>
            <a:off x="2788964" y="4257593"/>
            <a:ext cx="4013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-150">
                <a:solidFill>
                  <a:schemeClr val="bg1"/>
                </a:solidFill>
                <a:latin typeface="+mj-ea"/>
                <a:ea typeface="+mj-ea"/>
              </a:rPr>
              <a:t>RMSE </a:t>
            </a:r>
            <a:endParaRPr lang="ko-KR" altLang="en-US" sz="36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90FCF-08F0-D242-6C2F-C71AD29F5496}"/>
              </a:ext>
            </a:extLst>
          </p:cNvPr>
          <p:cNvSpPr txBox="1"/>
          <p:nvPr/>
        </p:nvSpPr>
        <p:spPr>
          <a:xfrm>
            <a:off x="988484" y="430475"/>
            <a:ext cx="3207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프로젝트 개요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6BBCD0-986F-AD1C-414D-76AC2CF7D1CE}"/>
              </a:ext>
            </a:extLst>
          </p:cNvPr>
          <p:cNvSpPr/>
          <p:nvPr/>
        </p:nvSpPr>
        <p:spPr>
          <a:xfrm>
            <a:off x="1122170" y="5575112"/>
            <a:ext cx="11785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3A6A90-C4F8-BBB5-5965-0A3BF46C25CD}"/>
              </a:ext>
            </a:extLst>
          </p:cNvPr>
          <p:cNvSpPr/>
          <p:nvPr/>
        </p:nvSpPr>
        <p:spPr>
          <a:xfrm>
            <a:off x="2531870" y="5575112"/>
            <a:ext cx="8313608" cy="7499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0DDB72-6F10-E28A-1606-259E440D1EC0}"/>
              </a:ext>
            </a:extLst>
          </p:cNvPr>
          <p:cNvSpPr txBox="1"/>
          <p:nvPr/>
        </p:nvSpPr>
        <p:spPr>
          <a:xfrm>
            <a:off x="1229317" y="5657067"/>
            <a:ext cx="9623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1">
                <a:solidFill>
                  <a:schemeClr val="bg1"/>
                </a:solidFill>
              </a:rPr>
              <a:t>환경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6D78E5-BFA0-58A0-E2C6-4F0CC04B7C5F}"/>
              </a:ext>
            </a:extLst>
          </p:cNvPr>
          <p:cNvSpPr txBox="1"/>
          <p:nvPr/>
        </p:nvSpPr>
        <p:spPr>
          <a:xfrm>
            <a:off x="2788963" y="5673084"/>
            <a:ext cx="40133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spc="-150" dirty="0" err="1">
                <a:solidFill>
                  <a:schemeClr val="bg1"/>
                </a:solidFill>
                <a:latin typeface="+mj-ea"/>
                <a:ea typeface="+mj-ea"/>
              </a:rPr>
              <a:t>PyTorch</a:t>
            </a:r>
            <a:endParaRPr lang="ko-KR" altLang="en-US" sz="3000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6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C4600D-5888-717C-CC96-F30459094150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gradFill>
            <a:gsLst>
              <a:gs pos="0">
                <a:srgbClr val="FDAE76">
                  <a:alpha val="60000"/>
                </a:srgbClr>
              </a:gs>
              <a:gs pos="50000">
                <a:srgbClr val="C07BD4">
                  <a:alpha val="60000"/>
                </a:srgbClr>
              </a:gs>
              <a:gs pos="25000">
                <a:srgbClr val="FA9694">
                  <a:alpha val="60000"/>
                </a:srgbClr>
              </a:gs>
              <a:gs pos="75000">
                <a:srgbClr val="7481F5">
                  <a:alpha val="40000"/>
                </a:srgbClr>
              </a:gs>
              <a:gs pos="97000">
                <a:srgbClr val="8DA9FA">
                  <a:alpha val="40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4A26D6-8907-9786-2CE2-0022FD7FEC2D}"/>
              </a:ext>
            </a:extLst>
          </p:cNvPr>
          <p:cNvSpPr txBox="1"/>
          <p:nvPr/>
        </p:nvSpPr>
        <p:spPr>
          <a:xfrm>
            <a:off x="494456" y="637554"/>
            <a:ext cx="57935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666666"/>
                </a:solidFill>
                <a:effectLst/>
                <a:latin typeface="Noto Sans KR"/>
              </a:rPr>
              <a:t>입력 데이터</a:t>
            </a:r>
            <a:r>
              <a:rPr lang="en-US" altLang="ko-KR" sz="4000" b="1">
                <a:solidFill>
                  <a:srgbClr val="666666"/>
                </a:solidFill>
                <a:effectLst/>
                <a:latin typeface="Noto Sans KR"/>
              </a:rPr>
              <a:t>, </a:t>
            </a:r>
            <a:r>
              <a:rPr lang="ko-KR" altLang="en-US" sz="4000" b="1">
                <a:solidFill>
                  <a:srgbClr val="666666"/>
                </a:solidFill>
                <a:effectLst/>
                <a:latin typeface="Noto Sans KR"/>
              </a:rPr>
              <a:t>출력 데이터</a:t>
            </a:r>
            <a:endParaRPr lang="ko-KR" altLang="en-US" sz="4000" b="1" spc="-300" dirty="0">
              <a:solidFill>
                <a:srgbClr val="51515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AEEDD1-8322-1B95-6FD5-D416D5069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65" y="2781824"/>
            <a:ext cx="1058765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 데이터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일별 평균 온도 데이터</a:t>
            </a:r>
            <a:endParaRPr lang="en-US" altLang="ko-KR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출력 데이터</a:t>
            </a:r>
            <a:r>
              <a:rPr kumimoji="0" lang="ko-KR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다음 날의 평균 온도 예측</a:t>
            </a:r>
            <a:r>
              <a:rPr kumimoji="0" lang="en-US" altLang="ko-K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</a:rPr>
              <a:t>(2024-12-02)</a:t>
            </a:r>
            <a:endParaRPr lang="en-US" altLang="ko-KR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2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BA6635-0F4B-3FEE-D9E0-9C576B32D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5740ED-83CB-D5F3-A3D7-BFC4E407E15A}"/>
              </a:ext>
            </a:extLst>
          </p:cNvPr>
          <p:cNvSpPr txBox="1"/>
          <p:nvPr/>
        </p:nvSpPr>
        <p:spPr>
          <a:xfrm>
            <a:off x="693927" y="428703"/>
            <a:ext cx="3212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>
                <a:solidFill>
                  <a:schemeClr val="accent3">
                    <a:lumMod val="60000"/>
                    <a:lumOff val="40000"/>
                  </a:schemeClr>
                </a:solidFill>
              </a:rPr>
              <a:t>사용하는 데이터</a:t>
            </a:r>
            <a:endParaRPr lang="ko-KR" altLang="en-US" sz="3600" b="1" spc="-3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E3E40-4389-4897-EE73-E47DC879D701}"/>
              </a:ext>
            </a:extLst>
          </p:cNvPr>
          <p:cNvSpPr txBox="1"/>
          <p:nvPr/>
        </p:nvSpPr>
        <p:spPr>
          <a:xfrm>
            <a:off x="693927" y="1276331"/>
            <a:ext cx="4509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>
                <a:solidFill>
                  <a:schemeClr val="bg1"/>
                </a:solidFill>
              </a:rPr>
              <a:t>출처</a:t>
            </a:r>
            <a:r>
              <a:rPr lang="en-US" altLang="ko-KR" sz="2400" b="1" spc="-300">
                <a:solidFill>
                  <a:schemeClr val="bg1"/>
                </a:solidFill>
              </a:rPr>
              <a:t>:  </a:t>
            </a:r>
            <a:r>
              <a:rPr lang="ko-KR" altLang="en-US" sz="2400" b="1" spc="-300">
                <a:solidFill>
                  <a:schemeClr val="bg1"/>
                </a:solidFill>
              </a:rPr>
              <a:t>기상자료개방 포털 </a:t>
            </a:r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en-US" altLang="ko-KR" sz="2400" b="1" spc="-300">
                <a:solidFill>
                  <a:schemeClr val="bg1"/>
                </a:solidFill>
              </a:rPr>
              <a:t>https://data.kma.go.kr/stcs/grnd/grndTaList.do</a:t>
            </a:r>
          </a:p>
          <a:p>
            <a:r>
              <a:rPr lang="ko-KR" altLang="en-US" sz="2400" b="1" spc="-300">
                <a:solidFill>
                  <a:schemeClr val="bg1"/>
                </a:solidFill>
              </a:rPr>
              <a:t>파일 형태</a:t>
            </a:r>
            <a:r>
              <a:rPr lang="en-US" altLang="ko-KR" sz="2400" b="1" spc="-300">
                <a:solidFill>
                  <a:schemeClr val="bg1"/>
                </a:solidFill>
              </a:rPr>
              <a:t>: </a:t>
            </a:r>
            <a:r>
              <a:rPr lang="ko-KR" altLang="en-US" sz="2400" b="1" spc="-300">
                <a:solidFill>
                  <a:schemeClr val="bg1"/>
                </a:solidFill>
              </a:rPr>
              <a:t> </a:t>
            </a:r>
            <a:r>
              <a:rPr lang="en-US" altLang="ko-KR" sz="2400" b="1" spc="-300">
                <a:solidFill>
                  <a:schemeClr val="bg1"/>
                </a:solidFill>
              </a:rPr>
              <a:t>C S V</a:t>
            </a:r>
            <a:endParaRPr lang="ko-KR" altLang="en-US" sz="2400" b="1" spc="-3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628FCC-7959-1877-7CAC-D7F355F9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27" y="2867852"/>
            <a:ext cx="10529039" cy="3688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7DCEB8-7008-6E32-7078-11EC2C2DDDF3}"/>
              </a:ext>
            </a:extLst>
          </p:cNvPr>
          <p:cNvSpPr txBox="1"/>
          <p:nvPr/>
        </p:nvSpPr>
        <p:spPr>
          <a:xfrm>
            <a:off x="7704328" y="537668"/>
            <a:ext cx="35942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300">
                <a:solidFill>
                  <a:schemeClr val="bg1"/>
                </a:solidFill>
              </a:rPr>
              <a:t>2 0 0 4 – 1 2 – 0  1  ~  2 0 2 4 – 1 2 – 0 1</a:t>
            </a:r>
          </a:p>
          <a:p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ko-KR" altLang="en-US" sz="2400" b="1" spc="-300">
                <a:solidFill>
                  <a:schemeClr val="bg1"/>
                </a:solidFill>
              </a:rPr>
              <a:t>전주시  최근  </a:t>
            </a:r>
            <a:r>
              <a:rPr lang="en-US" altLang="ko-KR" sz="2400" b="1" spc="-300">
                <a:solidFill>
                  <a:schemeClr val="bg1"/>
                </a:solidFill>
              </a:rPr>
              <a:t>2 0 </a:t>
            </a:r>
            <a:r>
              <a:rPr lang="ko-KR" altLang="en-US" sz="2400" b="1" spc="-300">
                <a:solidFill>
                  <a:schemeClr val="bg1"/>
                </a:solidFill>
              </a:rPr>
              <a:t>년간의 데이터</a:t>
            </a:r>
            <a:endParaRPr lang="en-US" altLang="ko-KR" sz="2400" b="1" spc="-300">
              <a:solidFill>
                <a:schemeClr val="bg1"/>
              </a:solidFill>
            </a:endParaRPr>
          </a:p>
          <a:p>
            <a:endParaRPr lang="en-US" altLang="ko-KR" sz="2400" b="1" spc="-300">
              <a:solidFill>
                <a:schemeClr val="bg1"/>
              </a:solidFill>
            </a:endParaRPr>
          </a:p>
          <a:p>
            <a:r>
              <a:rPr lang="ko-KR" altLang="en-US" sz="2400" b="1" spc="-300">
                <a:solidFill>
                  <a:schemeClr val="bg1"/>
                </a:solidFill>
              </a:rPr>
              <a:t>평균  온도</a:t>
            </a:r>
            <a:endParaRPr lang="en-US" altLang="ko-KR" sz="2400" b="1" spc="-3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01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F08B2-8D9A-4CE5-8347-D29199317818}"/>
              </a:ext>
            </a:extLst>
          </p:cNvPr>
          <p:cNvSpPr txBox="1"/>
          <p:nvPr/>
        </p:nvSpPr>
        <p:spPr>
          <a:xfrm>
            <a:off x="770903" y="482755"/>
            <a:ext cx="2432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>
                <a:solidFill>
                  <a:srgbClr val="515151"/>
                </a:solidFill>
              </a:rPr>
              <a:t>데이터 비율 </a:t>
            </a:r>
            <a:endParaRPr lang="ko-KR" altLang="en-US" sz="3600" spc="-300" dirty="0">
              <a:solidFill>
                <a:srgbClr val="51515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C7D929-1F75-440D-B6A6-99DA140A984D}"/>
              </a:ext>
            </a:extLst>
          </p:cNvPr>
          <p:cNvSpPr/>
          <p:nvPr/>
        </p:nvSpPr>
        <p:spPr>
          <a:xfrm>
            <a:off x="1104499" y="1570094"/>
            <a:ext cx="6842588" cy="480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39">
            <a:extLst>
              <a:ext uri="{FF2B5EF4-FFF2-40B4-BE49-F238E27FC236}">
                <a16:creationId xmlns:a16="http://schemas.microsoft.com/office/drawing/2014/main" id="{173FC457-2978-4B65-A275-49D81420647B}"/>
              </a:ext>
            </a:extLst>
          </p:cNvPr>
          <p:cNvSpPr/>
          <p:nvPr/>
        </p:nvSpPr>
        <p:spPr>
          <a:xfrm>
            <a:off x="1261870" y="563978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4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F861557-607E-4A54-B8EF-B8820B33A186}"/>
              </a:ext>
            </a:extLst>
          </p:cNvPr>
          <p:cNvGrpSpPr/>
          <p:nvPr/>
        </p:nvGrpSpPr>
        <p:grpSpPr>
          <a:xfrm>
            <a:off x="1261870" y="5639787"/>
            <a:ext cx="1325317" cy="396095"/>
            <a:chOff x="1061545" y="3608990"/>
            <a:chExt cx="3366997" cy="735724"/>
          </a:xfrm>
          <a:solidFill>
            <a:schemeClr val="accent4"/>
          </a:solidFill>
        </p:grpSpPr>
        <p:sp>
          <p:nvSpPr>
            <p:cNvPr id="26" name="모서리가 둥근 직사각형 61">
              <a:extLst>
                <a:ext uri="{FF2B5EF4-FFF2-40B4-BE49-F238E27FC236}">
                  <a16:creationId xmlns:a16="http://schemas.microsoft.com/office/drawing/2014/main" id="{FB416C39-DA69-422C-9BC3-E7BE39B282A1}"/>
                </a:ext>
              </a:extLst>
            </p:cNvPr>
            <p:cNvSpPr/>
            <p:nvPr/>
          </p:nvSpPr>
          <p:spPr>
            <a:xfrm>
              <a:off x="1061545" y="3608990"/>
              <a:ext cx="3061642" cy="73572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84E22CC-0B45-4191-B182-82A1223ED4BB}"/>
                </a:ext>
              </a:extLst>
            </p:cNvPr>
            <p:cNvSpPr/>
            <p:nvPr/>
          </p:nvSpPr>
          <p:spPr>
            <a:xfrm>
              <a:off x="1524002" y="3608990"/>
              <a:ext cx="2904540" cy="73572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모서리가 둥근 직사각형 44">
            <a:extLst>
              <a:ext uri="{FF2B5EF4-FFF2-40B4-BE49-F238E27FC236}">
                <a16:creationId xmlns:a16="http://schemas.microsoft.com/office/drawing/2014/main" id="{DD27247A-0FD1-43FB-AF89-87C26828A0EE}"/>
              </a:ext>
            </a:extLst>
          </p:cNvPr>
          <p:cNvSpPr/>
          <p:nvPr/>
        </p:nvSpPr>
        <p:spPr>
          <a:xfrm>
            <a:off x="1261870" y="2357357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2337A84-2692-48C7-BAB4-879292D6ED04}"/>
              </a:ext>
            </a:extLst>
          </p:cNvPr>
          <p:cNvGrpSpPr/>
          <p:nvPr/>
        </p:nvGrpSpPr>
        <p:grpSpPr>
          <a:xfrm>
            <a:off x="1261870" y="2357357"/>
            <a:ext cx="3522752" cy="396095"/>
            <a:chOff x="1061545" y="3608990"/>
            <a:chExt cx="6081477" cy="735724"/>
          </a:xfrm>
          <a:solidFill>
            <a:schemeClr val="accent1"/>
          </a:solidFill>
        </p:grpSpPr>
        <p:sp>
          <p:nvSpPr>
            <p:cNvPr id="30" name="모서리가 둥근 직사각형 58">
              <a:extLst>
                <a:ext uri="{FF2B5EF4-FFF2-40B4-BE49-F238E27FC236}">
                  <a16:creationId xmlns:a16="http://schemas.microsoft.com/office/drawing/2014/main" id="{921B56D3-C100-44CE-AB6F-0928065A8082}"/>
                </a:ext>
              </a:extLst>
            </p:cNvPr>
            <p:cNvSpPr/>
            <p:nvPr/>
          </p:nvSpPr>
          <p:spPr>
            <a:xfrm>
              <a:off x="1061545" y="3608990"/>
              <a:ext cx="3964803" cy="735724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3DDAC80-FEFB-4722-9E22-4C5FBB37407A}"/>
                </a:ext>
              </a:extLst>
            </p:cNvPr>
            <p:cNvSpPr/>
            <p:nvPr/>
          </p:nvSpPr>
          <p:spPr>
            <a:xfrm>
              <a:off x="1524001" y="3608990"/>
              <a:ext cx="5619021" cy="735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모서리가 둥근 직사각형 46">
            <a:extLst>
              <a:ext uri="{FF2B5EF4-FFF2-40B4-BE49-F238E27FC236}">
                <a16:creationId xmlns:a16="http://schemas.microsoft.com/office/drawing/2014/main" id="{C88D146D-697B-47DE-9A0A-1F7B9A2CA313}"/>
              </a:ext>
            </a:extLst>
          </p:cNvPr>
          <p:cNvSpPr/>
          <p:nvPr/>
        </p:nvSpPr>
        <p:spPr>
          <a:xfrm>
            <a:off x="1261870" y="4069330"/>
            <a:ext cx="4922902" cy="396095"/>
          </a:xfrm>
          <a:prstGeom prst="roundRect">
            <a:avLst>
              <a:gd name="adj" fmla="val 50000"/>
            </a:avLst>
          </a:prstGeom>
          <a:pattFill prst="dkUpDiag">
            <a:fgClr>
              <a:srgbClr val="FCDCF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6AF9A46-E935-4922-B3BB-39DF7EB58992}"/>
              </a:ext>
            </a:extLst>
          </p:cNvPr>
          <p:cNvGrpSpPr/>
          <p:nvPr/>
        </p:nvGrpSpPr>
        <p:grpSpPr>
          <a:xfrm>
            <a:off x="1261870" y="4069330"/>
            <a:ext cx="1325317" cy="396095"/>
            <a:chOff x="2438787" y="2279645"/>
            <a:chExt cx="4584472" cy="536896"/>
          </a:xfrm>
          <a:solidFill>
            <a:schemeClr val="accent2"/>
          </a:solidFill>
        </p:grpSpPr>
        <p:sp>
          <p:nvSpPr>
            <p:cNvPr id="34" name="모서리가 둥근 직사각형 56">
              <a:extLst>
                <a:ext uri="{FF2B5EF4-FFF2-40B4-BE49-F238E27FC236}">
                  <a16:creationId xmlns:a16="http://schemas.microsoft.com/office/drawing/2014/main" id="{B9CAAE62-7285-4818-A812-408101A2564D}"/>
                </a:ext>
              </a:extLst>
            </p:cNvPr>
            <p:cNvSpPr/>
            <p:nvPr/>
          </p:nvSpPr>
          <p:spPr>
            <a:xfrm>
              <a:off x="2438787" y="2279645"/>
              <a:ext cx="4455587" cy="53689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5094DC6-90F9-4D30-881A-B249D17E229C}"/>
                </a:ext>
              </a:extLst>
            </p:cNvPr>
            <p:cNvSpPr/>
            <p:nvPr/>
          </p:nvSpPr>
          <p:spPr>
            <a:xfrm>
              <a:off x="2855961" y="2279645"/>
              <a:ext cx="4167298" cy="5368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2DE0695-D220-4304-868E-761461B8A194}"/>
              </a:ext>
            </a:extLst>
          </p:cNvPr>
          <p:cNvSpPr txBox="1"/>
          <p:nvPr/>
        </p:nvSpPr>
        <p:spPr>
          <a:xfrm>
            <a:off x="1867314" y="347509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5884BFED-D3BF-4EAA-9366-AF6BAFC8302F}"/>
              </a:ext>
            </a:extLst>
          </p:cNvPr>
          <p:cNvSpPr/>
          <p:nvPr/>
        </p:nvSpPr>
        <p:spPr>
          <a:xfrm flipV="1">
            <a:off x="1991874" y="3866847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F553A5-27E1-4389-9DBC-3FC2B7F117F9}"/>
              </a:ext>
            </a:extLst>
          </p:cNvPr>
          <p:cNvSpPr txBox="1"/>
          <p:nvPr/>
        </p:nvSpPr>
        <p:spPr>
          <a:xfrm>
            <a:off x="4590386" y="172511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60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7B831E98-0C92-4C69-8FEB-FCAF371E71DA}"/>
              </a:ext>
            </a:extLst>
          </p:cNvPr>
          <p:cNvSpPr/>
          <p:nvPr/>
        </p:nvSpPr>
        <p:spPr>
          <a:xfrm flipV="1">
            <a:off x="4717943" y="2139038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8ADBB0-37BC-4CEE-8540-8C997C222E03}"/>
              </a:ext>
            </a:extLst>
          </p:cNvPr>
          <p:cNvSpPr txBox="1"/>
          <p:nvPr/>
        </p:nvSpPr>
        <p:spPr>
          <a:xfrm>
            <a:off x="1864319" y="505610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5A01BB40-4271-4F47-83ED-75EDA9049140}"/>
              </a:ext>
            </a:extLst>
          </p:cNvPr>
          <p:cNvSpPr/>
          <p:nvPr/>
        </p:nvSpPr>
        <p:spPr>
          <a:xfrm flipV="1">
            <a:off x="1959394" y="5453383"/>
            <a:ext cx="112299" cy="10582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43BE01-9113-4637-A2D6-0B1E4D077B3E}"/>
              </a:ext>
            </a:extLst>
          </p:cNvPr>
          <p:cNvSpPr txBox="1"/>
          <p:nvPr/>
        </p:nvSpPr>
        <p:spPr>
          <a:xfrm>
            <a:off x="6935847" y="209097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>
                <a:solidFill>
                  <a:schemeClr val="bg1"/>
                </a:solidFill>
              </a:rPr>
              <a:t>검증 데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DC6332-062C-46F8-9914-1BE614F133E5}"/>
              </a:ext>
            </a:extLst>
          </p:cNvPr>
          <p:cNvSpPr txBox="1"/>
          <p:nvPr/>
        </p:nvSpPr>
        <p:spPr>
          <a:xfrm>
            <a:off x="7007236" y="3766231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개발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89DE44-9986-4373-B71E-E67A8B2871AD}"/>
              </a:ext>
            </a:extLst>
          </p:cNvPr>
          <p:cNvSpPr txBox="1"/>
          <p:nvPr/>
        </p:nvSpPr>
        <p:spPr>
          <a:xfrm>
            <a:off x="7007236" y="5452126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B582B8-24C2-486A-9624-9F01FD9B4AA0}"/>
              </a:ext>
            </a:extLst>
          </p:cNvPr>
          <p:cNvSpPr txBox="1"/>
          <p:nvPr/>
        </p:nvSpPr>
        <p:spPr>
          <a:xfrm>
            <a:off x="8194975" y="2163556"/>
            <a:ext cx="2730428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학습  데이터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 ( 6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8FC14F-D72F-DD31-A290-1DDDA57A615D}"/>
              </a:ext>
            </a:extLst>
          </p:cNvPr>
          <p:cNvSpPr txBox="1"/>
          <p:nvPr/>
        </p:nvSpPr>
        <p:spPr>
          <a:xfrm>
            <a:off x="8098762" y="3864728"/>
            <a:ext cx="2730428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검증 데이터 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( 2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9891E-A05B-F910-5BFE-73B6D0152B5C}"/>
              </a:ext>
            </a:extLst>
          </p:cNvPr>
          <p:cNvSpPr txBox="1"/>
          <p:nvPr/>
        </p:nvSpPr>
        <p:spPr>
          <a:xfrm>
            <a:off x="8098761" y="5482262"/>
            <a:ext cx="3262227" cy="586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테스트 데이터 </a:t>
            </a:r>
            <a:r>
              <a:rPr lang="en-US" altLang="ko-KR" sz="2400" b="1" spc="-150">
                <a:solidFill>
                  <a:schemeClr val="tx1">
                    <a:lumMod val="75000"/>
                    <a:lumOff val="25000"/>
                  </a:schemeClr>
                </a:solidFill>
              </a:rPr>
              <a:t>( 2 0 % )</a:t>
            </a:r>
            <a:endParaRPr lang="ko-KR" altLang="en-US" sz="24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12445B-A0FB-29B7-283B-D6857ADB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628" y="390461"/>
            <a:ext cx="4591286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7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030AAF9-A977-9F86-C18D-77E0C9F7435E}"/>
              </a:ext>
            </a:extLst>
          </p:cNvPr>
          <p:cNvSpPr/>
          <p:nvPr/>
        </p:nvSpPr>
        <p:spPr>
          <a:xfrm>
            <a:off x="750496" y="1114987"/>
            <a:ext cx="10069101" cy="54699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D9B7D-5817-1F71-4FBC-84CF7D326F16}"/>
              </a:ext>
            </a:extLst>
          </p:cNvPr>
          <p:cNvSpPr txBox="1"/>
          <p:nvPr/>
        </p:nvSpPr>
        <p:spPr>
          <a:xfrm>
            <a:off x="1230439" y="1578214"/>
            <a:ext cx="9506031" cy="545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chemeClr val="bg1"/>
                </a:solidFill>
              </a:rPr>
              <a:t>hidden_size = [50, 100]</a:t>
            </a:r>
          </a:p>
          <a:p>
            <a:endParaRPr lang="en-US" altLang="ko-KR" sz="105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num_layers = [1, 2, 3]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seq_lengths = [15, 30, 60, 90]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learning_rates = [0.001, 0.01]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epochs = [30,50]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dropouts = [0.1, 0.2, 0.3]</a:t>
            </a:r>
          </a:p>
          <a:p>
            <a:endParaRPr lang="en-US" altLang="ko-KR" sz="1000" b="1">
              <a:solidFill>
                <a:schemeClr val="bg1"/>
              </a:solidFill>
            </a:endParaRPr>
          </a:p>
          <a:p>
            <a:r>
              <a:rPr lang="en-US" altLang="ko-KR" sz="3200" b="1">
                <a:solidFill>
                  <a:schemeClr val="bg1"/>
                </a:solidFill>
              </a:rPr>
              <a:t>batch_sizes = [16, 32]				    </a:t>
            </a:r>
            <a:r>
              <a:rPr lang="en-US" altLang="ko-KR" sz="2400" b="1">
                <a:solidFill>
                  <a:schemeClr val="bg1"/>
                </a:solidFill>
              </a:rPr>
              <a:t>576</a:t>
            </a:r>
            <a:r>
              <a:rPr lang="ko-KR" altLang="en-US" sz="2400" b="1">
                <a:solidFill>
                  <a:schemeClr val="bg1"/>
                </a:solidFill>
              </a:rPr>
              <a:t>개의 조합</a:t>
            </a:r>
            <a:endParaRPr lang="en-US" altLang="ko-KR" sz="2400" b="1">
              <a:solidFill>
                <a:schemeClr val="bg1"/>
              </a:solidFill>
            </a:endParaRPr>
          </a:p>
          <a:p>
            <a:endParaRPr lang="ko-KR" altLang="en-US" sz="3200" b="1">
              <a:solidFill>
                <a:schemeClr val="bg1"/>
              </a:solidFill>
            </a:endParaRPr>
          </a:p>
          <a:p>
            <a:endParaRPr lang="en-US" altLang="ko-KR" sz="32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A90FCF-08F0-D242-6C2F-C71AD29F5496}"/>
              </a:ext>
            </a:extLst>
          </p:cNvPr>
          <p:cNvSpPr txBox="1"/>
          <p:nvPr/>
        </p:nvSpPr>
        <p:spPr>
          <a:xfrm>
            <a:off x="824582" y="107309"/>
            <a:ext cx="424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조합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30F2AD-3C9C-A933-3815-48C057CB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026" y="1578214"/>
            <a:ext cx="2628048" cy="212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9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4A7AD-83C1-99AF-2C3D-71E642FE5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D84960-3446-31BC-B64B-E60412CB397C}"/>
              </a:ext>
            </a:extLst>
          </p:cNvPr>
          <p:cNvSpPr/>
          <p:nvPr/>
        </p:nvSpPr>
        <p:spPr>
          <a:xfrm>
            <a:off x="1" y="-1096"/>
            <a:ext cx="12191999" cy="6589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75E1C-D574-2274-541C-3BEDDC1B5453}"/>
              </a:ext>
            </a:extLst>
          </p:cNvPr>
          <p:cNvSpPr txBox="1"/>
          <p:nvPr/>
        </p:nvSpPr>
        <p:spPr>
          <a:xfrm>
            <a:off x="565789" y="672087"/>
            <a:ext cx="714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300">
                <a:solidFill>
                  <a:schemeClr val="accent5">
                    <a:lumMod val="90000"/>
                  </a:schemeClr>
                </a:solidFill>
              </a:rPr>
              <a:t>Hyper parameter  </a:t>
            </a:r>
            <a:r>
              <a:rPr lang="ko-KR" altLang="en-US" sz="3600" spc="-300">
                <a:solidFill>
                  <a:schemeClr val="accent5">
                    <a:lumMod val="90000"/>
                  </a:schemeClr>
                </a:solidFill>
              </a:rPr>
              <a:t>결과 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(</a:t>
            </a:r>
            <a:r>
              <a:rPr lang="ko-KR" altLang="en-US" sz="2800" spc="-300">
                <a:solidFill>
                  <a:schemeClr val="accent5">
                    <a:lumMod val="90000"/>
                  </a:schemeClr>
                </a:solidFill>
              </a:rPr>
              <a:t>검증 데이터</a:t>
            </a:r>
            <a:r>
              <a:rPr lang="en-US" altLang="ko-KR" sz="2800" spc="-300">
                <a:solidFill>
                  <a:schemeClr val="accent5">
                    <a:lumMod val="90000"/>
                  </a:schemeClr>
                </a:solidFill>
              </a:rPr>
              <a:t>)  T O P 10</a:t>
            </a:r>
            <a:endParaRPr lang="ko-KR" altLang="en-US" sz="3600" spc="-300" dirty="0">
              <a:solidFill>
                <a:schemeClr val="accent5">
                  <a:lumMod val="90000"/>
                </a:schemeClr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573ED7-C7F3-DF35-3A06-BCBB546C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42889"/>
              </p:ext>
            </p:extLst>
          </p:nvPr>
        </p:nvGraphicFramePr>
        <p:xfrm>
          <a:off x="427487" y="1737583"/>
          <a:ext cx="11684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109133296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9374438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39382743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302635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559667245"/>
                    </a:ext>
                  </a:extLst>
                </a:gridCol>
                <a:gridCol w="1414014">
                  <a:extLst>
                    <a:ext uri="{9D8B030D-6E8A-4147-A177-3AD203B41FA5}">
                      <a16:colId xmlns:a16="http://schemas.microsoft.com/office/drawing/2014/main" val="649128356"/>
                    </a:ext>
                  </a:extLst>
                </a:gridCol>
                <a:gridCol w="1506986">
                  <a:extLst>
                    <a:ext uri="{9D8B030D-6E8A-4147-A177-3AD203B41FA5}">
                      <a16:colId xmlns:a16="http://schemas.microsoft.com/office/drawing/2014/main" val="380757552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34092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Hidden_size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Num_layers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Seq_length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Learing_rates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epoch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Dropouts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Batch_size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RMSE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03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62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0.0479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67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68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147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944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69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0.0481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80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0.001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0.0481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08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Very Per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173C9"/>
      </a:accent1>
      <a:accent2>
        <a:srgbClr val="70558E"/>
      </a:accent2>
      <a:accent3>
        <a:srgbClr val="DF94C2"/>
      </a:accent3>
      <a:accent4>
        <a:srgbClr val="8398D1"/>
      </a:accent4>
      <a:accent5>
        <a:srgbClr val="FFBDC1"/>
      </a:accent5>
      <a:accent6>
        <a:srgbClr val="141060"/>
      </a:accent6>
      <a:hlink>
        <a:srgbClr val="262626"/>
      </a:hlink>
      <a:folHlink>
        <a:srgbClr val="262626"/>
      </a:folHlink>
    </a:clrScheme>
    <a:fontScheme name="Pretendard ExtraBold">
      <a:majorFont>
        <a:latin typeface="Pretendard ExtraBold"/>
        <a:ea typeface="Pretendard Extra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984</TotalTime>
  <Words>592</Words>
  <Application>Microsoft Office PowerPoint</Application>
  <PresentationFormat>와이드스크린</PresentationFormat>
  <Paragraphs>243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HY견명조</vt:lpstr>
      <vt:lpstr>Noto Sans KR</vt:lpstr>
      <vt:lpstr>Pretendard</vt:lpstr>
      <vt:lpstr>Pretendard ExtraBold</vt:lpstr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jhchoi</cp:lastModifiedBy>
  <cp:revision>30</cp:revision>
  <dcterms:created xsi:type="dcterms:W3CDTF">2021-12-10T03:55:27Z</dcterms:created>
  <dcterms:modified xsi:type="dcterms:W3CDTF">2024-12-04T03:14:11Z</dcterms:modified>
</cp:coreProperties>
</file>