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2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7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2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7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7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2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2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4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4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8567-DA17-44E8-B1A8-E8E657BE381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B251-65B6-46AF-95CE-FC502F8A5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인터넷의 시작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90872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소련의 인공위성 발사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44714"/>
            <a:ext cx="7315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미국은 </a:t>
            </a:r>
            <a:r>
              <a:rPr lang="en-US" altLang="ko-KR" sz="2000" b="1" dirty="0" smtClean="0"/>
              <a:t>ARPA</a:t>
            </a:r>
            <a:r>
              <a:rPr lang="en-US" altLang="ko-KR" sz="2000" dirty="0" smtClean="0"/>
              <a:t> (Advanced Research Projects Agency) </a:t>
            </a:r>
            <a:r>
              <a:rPr lang="ko-KR" altLang="en-US" sz="2000" dirty="0" smtClean="0"/>
              <a:t>부서 창설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1876762"/>
            <a:ext cx="4581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1969</a:t>
            </a:r>
            <a:r>
              <a:rPr lang="ko-KR" altLang="en-US" sz="2000" dirty="0" smtClean="0"/>
              <a:t>년 현재 웹의 모태 </a:t>
            </a:r>
            <a:r>
              <a:rPr lang="en-US" altLang="ko-KR" sz="2000" b="1" dirty="0" smtClean="0"/>
              <a:t>ARPANET</a:t>
            </a:r>
            <a:r>
              <a:rPr lang="ko-KR" altLang="en-US" sz="2000" dirty="0" smtClean="0"/>
              <a:t>개발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3" y="3284984"/>
            <a:ext cx="2881578" cy="17388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987612"/>
            <a:ext cx="4289771" cy="2333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1646" y="6053226"/>
            <a:ext cx="5966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CERN (</a:t>
            </a:r>
            <a:r>
              <a:rPr lang="ko-KR" altLang="en-US" sz="2000" dirty="0" smtClean="0"/>
              <a:t>유럽입자물리연구소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팀 </a:t>
            </a:r>
            <a:r>
              <a:rPr lang="ko-KR" altLang="en-US" sz="2000" b="1" dirty="0" err="1" smtClean="0">
                <a:solidFill>
                  <a:srgbClr val="00B0F0"/>
                </a:solidFill>
              </a:rPr>
              <a:t>버너스리</a:t>
            </a:r>
            <a:r>
              <a:rPr lang="ko-KR" altLang="en-US" sz="2000" dirty="0" err="1" smtClean="0"/>
              <a:t>가</a:t>
            </a:r>
            <a:r>
              <a:rPr lang="ko-KR" altLang="en-US" sz="2000" dirty="0" smtClean="0"/>
              <a:t> 개발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8469" y="5631631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현재웹</a:t>
            </a:r>
            <a:r>
              <a:rPr lang="en-US" altLang="ko-KR" sz="2400" dirty="0" smtClean="0"/>
              <a:t>(=</a:t>
            </a:r>
            <a:r>
              <a:rPr lang="ko-KR" altLang="en-US" sz="2400" dirty="0" err="1" smtClean="0"/>
              <a:t>웹브라우저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671" y="2348880"/>
            <a:ext cx="8263801" cy="79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핵 공격에 대비 전체 통신 시스템에서 데이터를 안전하게 보관 및 전송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할 수 있는 시스템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20">
            <a:off x="2219298" y="5286128"/>
            <a:ext cx="1134594" cy="1178214"/>
          </a:xfrm>
          <a:prstGeom prst="rect">
            <a:avLst/>
          </a:prstGeom>
        </p:spPr>
      </p:pic>
      <p:sp>
        <p:nvSpPr>
          <p:cNvPr id="13" name="폭발 1 12"/>
          <p:cNvSpPr/>
          <p:nvPr/>
        </p:nvSpPr>
        <p:spPr>
          <a:xfrm>
            <a:off x="4499992" y="522258"/>
            <a:ext cx="1607039" cy="82780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위</a:t>
            </a:r>
            <a:r>
              <a:rPr lang="ko-KR" altLang="en-US" sz="2400" b="1" dirty="0"/>
              <a:t>협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99592" y="1988840"/>
            <a:ext cx="51279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91880" y="3244914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1969</a:t>
            </a:r>
            <a:r>
              <a:rPr lang="ko-KR" altLang="en-US" sz="2000" b="1" dirty="0" smtClean="0"/>
              <a:t>년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826417" y="3212976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1977</a:t>
            </a:r>
            <a:r>
              <a:rPr lang="ko-KR" altLang="en-US" sz="2000" b="1" dirty="0" smtClean="0"/>
              <a:t>년</a:t>
            </a:r>
            <a:endParaRPr lang="ko-KR" altLang="en-US" sz="2000" b="1" dirty="0"/>
          </a:p>
        </p:txBody>
      </p:sp>
      <p:sp>
        <p:nvSpPr>
          <p:cNvPr id="17" name="오른쪽 화살표 16"/>
          <p:cNvSpPr/>
          <p:nvPr/>
        </p:nvSpPr>
        <p:spPr>
          <a:xfrm>
            <a:off x="1051992" y="6165304"/>
            <a:ext cx="512790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5536" y="5321237"/>
            <a:ext cx="7776864" cy="13706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13298 -2.96296E-6 C 0.19271 -2.96296E-6 0.26614 -0.21157 0.26614 -0.3831 L 0.26614 -0.7662 " pathEditMode="relative" rAng="0" ptsTypes="FfFF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9" y="-3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  <p:bldP spid="11" grpId="0"/>
      <p:bldP spid="13" grpId="0" animBg="1"/>
      <p:bldP spid="13" grpId="1" animBg="1"/>
      <p:bldP spid="13" grpId="2" animBg="1"/>
      <p:bldP spid="14" grpId="0" animBg="1"/>
      <p:bldP spid="15" grpId="0"/>
      <p:bldP spid="16" grpId="0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444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팀 </a:t>
            </a:r>
            <a:r>
              <a:rPr lang="ko-KR" altLang="en-US" sz="2400" b="1" dirty="0" err="1" smtClean="0"/>
              <a:t>버너스리</a:t>
            </a:r>
            <a:r>
              <a:rPr lang="en-US" altLang="ko-KR" sz="2400" b="1" dirty="0" smtClean="0"/>
              <a:t>(Tim Berners-Lee)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6942926" cy="830997"/>
          </a:xfrm>
          <a:prstGeom prst="rect">
            <a:avLst/>
          </a:prstGeom>
          <a:noFill/>
        </p:spPr>
        <p:txBody>
          <a:bodyPr wrap="none" spcCol="0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1989</a:t>
            </a:r>
            <a:r>
              <a:rPr lang="ko-KR" altLang="en-US" sz="2000" dirty="0" smtClean="0"/>
              <a:t>년 인터넷 </a:t>
            </a:r>
            <a:r>
              <a:rPr lang="ko-KR" altLang="en-US" sz="2000" dirty="0" err="1" smtClean="0"/>
              <a:t>공간안에서</a:t>
            </a:r>
            <a:r>
              <a:rPr lang="ko-KR" altLang="en-US" sz="2000" dirty="0" smtClean="0"/>
              <a:t> 문서가 서로 이동할 수 있는 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   새로운 개념의 방법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하이퍼링크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제안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7134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1991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월드 </a:t>
            </a:r>
            <a:r>
              <a:rPr lang="ko-KR" altLang="en-US" sz="2000" dirty="0" err="1" smtClean="0"/>
              <a:t>와이드</a:t>
            </a:r>
            <a:r>
              <a:rPr lang="ko-KR" altLang="en-US" sz="2000" dirty="0" smtClean="0"/>
              <a:t> 웹</a:t>
            </a:r>
            <a:r>
              <a:rPr lang="en-US" altLang="ko-KR" sz="2000" dirty="0" smtClean="0"/>
              <a:t>(World Wide Web)</a:t>
            </a:r>
            <a:r>
              <a:rPr lang="ko-KR" altLang="en-US" sz="2000" dirty="0" smtClean="0"/>
              <a:t>을 개발 해 배포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708920"/>
            <a:ext cx="7455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1993</a:t>
            </a:r>
            <a:r>
              <a:rPr lang="ko-KR" altLang="en-US" sz="2000" dirty="0" smtClean="0"/>
              <a:t>년 웹 사용인구 급증으로 월드 </a:t>
            </a:r>
            <a:r>
              <a:rPr lang="ko-KR" altLang="en-US" sz="2000" dirty="0" err="1" smtClean="0"/>
              <a:t>와이드</a:t>
            </a:r>
            <a:r>
              <a:rPr lang="ko-KR" altLang="en-US" sz="2000" dirty="0" smtClean="0"/>
              <a:t> 웹의 소스코드를 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공개 모든 사람이 사용할 수 있게 공개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573016"/>
            <a:ext cx="6933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1994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W3C(Word Wide Web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Consotium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 </a:t>
            </a:r>
            <a:r>
              <a:rPr lang="ko-KR" altLang="en-US" sz="2000" dirty="0" smtClean="0"/>
              <a:t>재단 창설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4005064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웹 표준을 지정하는 기관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763688" y="4437112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HTML</a:t>
            </a:r>
            <a:r>
              <a:rPr lang="ko-KR" altLang="en-US" sz="2000" dirty="0" smtClean="0"/>
              <a:t>표준을 제정하는 단체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08976" y="522920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HTML1 (1991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08976" y="5693186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HTML2 (1995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11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03792" y="6156012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HTML3 (1997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522920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HTML4 (1997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88024" y="5661248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HTML5 (2014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5" name="오른쪽 화살표 14"/>
          <p:cNvSpPr/>
          <p:nvPr/>
        </p:nvSpPr>
        <p:spPr>
          <a:xfrm>
            <a:off x="827584" y="407707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5229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버전발표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03792" y="5157192"/>
            <a:ext cx="6026518" cy="1470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4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1345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2427" y="1660738"/>
            <a:ext cx="1651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H</a:t>
            </a:r>
            <a:r>
              <a:rPr lang="en-US" altLang="ko-KR" sz="2400" b="1" dirty="0" smtClean="0"/>
              <a:t>yper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2400" b="1" dirty="0" smtClean="0"/>
              <a:t>ext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70684" y="1660738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M</a:t>
            </a:r>
            <a:r>
              <a:rPr lang="en-US" altLang="ko-KR" sz="2400" b="1" dirty="0" smtClean="0"/>
              <a:t>arkup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43137" y="1660738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L</a:t>
            </a:r>
            <a:r>
              <a:rPr lang="en-US" altLang="ko-KR" sz="2400" b="1" dirty="0" smtClean="0"/>
              <a:t>anguage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124744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웹 문서를 만들기 위해 사용하는 언어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6531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하이퍼링크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229200"/>
            <a:ext cx="4737194" cy="79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이미지 또는 텍스트를 클릭하여 문서를 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이동할 수 있는 기능 </a:t>
            </a:r>
            <a:endParaRPr lang="ko-KR" altLang="en-US" sz="2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891969" y="4077072"/>
            <a:ext cx="1473702" cy="864096"/>
            <a:chOff x="1010066" y="3933056"/>
            <a:chExt cx="1785746" cy="1152128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010066" y="3933056"/>
              <a:ext cx="1785746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475656" y="4149080"/>
              <a:ext cx="10751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187624" y="4365104"/>
              <a:ext cx="14291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187624" y="4581128"/>
              <a:ext cx="14291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181550" y="4797152"/>
              <a:ext cx="14291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846974" y="370296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문서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7052209" y="4077072"/>
            <a:ext cx="1473702" cy="864096"/>
            <a:chOff x="1010066" y="3933056"/>
            <a:chExt cx="1785746" cy="115212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010066" y="3933056"/>
              <a:ext cx="1785746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475656" y="4149080"/>
              <a:ext cx="10751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187624" y="4365104"/>
              <a:ext cx="14291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187624" y="4581128"/>
              <a:ext cx="14291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181550" y="4797152"/>
              <a:ext cx="14291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007214" y="370296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문서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058738" y="5445224"/>
            <a:ext cx="1473702" cy="864096"/>
            <a:chOff x="1010066" y="3933056"/>
            <a:chExt cx="1785746" cy="115212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010066" y="3933056"/>
              <a:ext cx="1785746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1475656" y="4149080"/>
              <a:ext cx="10751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187624" y="4365104"/>
              <a:ext cx="14291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187624" y="4581128"/>
              <a:ext cx="14291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181550" y="4797152"/>
              <a:ext cx="142918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013743" y="507111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 smtClean="0"/>
              <a:t>문서</a:t>
            </a:r>
            <a:endParaRPr lang="ko-KR" altLang="en-US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217949" y="4221088"/>
            <a:ext cx="795794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07386" y="234888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다른문서</a:t>
            </a:r>
            <a:r>
              <a:rPr lang="ko-KR" altLang="en-US" sz="2000" dirty="0" smtClean="0"/>
              <a:t> 연결 텍스트</a:t>
            </a:r>
            <a:endParaRPr lang="ko-KR" alt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923928" y="234888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비순차적 텍스트</a:t>
            </a:r>
            <a:endParaRPr lang="ko-KR" altLang="en-US" sz="20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367721" y="4563126"/>
            <a:ext cx="1639493" cy="112948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5616" y="2852936"/>
            <a:ext cx="6712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사용자 선택에 따라 특정한 정보와 관련된 부분으로 이동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할 수 있게 조직화된 문서</a:t>
            </a:r>
            <a:endParaRPr lang="ko-KR" altLang="en-US" sz="20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432427" y="2122403"/>
            <a:ext cx="16515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오른쪽 화살표 45"/>
          <p:cNvSpPr/>
          <p:nvPr/>
        </p:nvSpPr>
        <p:spPr>
          <a:xfrm>
            <a:off x="611560" y="2420888"/>
            <a:ext cx="383659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611560" y="2940913"/>
            <a:ext cx="383659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5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20" grpId="0"/>
      <p:bldP spid="27" grpId="0"/>
      <p:bldP spid="34" grpId="0"/>
      <p:bldP spid="38" grpId="0"/>
      <p:bldP spid="39" grpId="0"/>
      <p:bldP spid="43" grpId="0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80928"/>
            <a:ext cx="3250793" cy="3250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1920" y="1124744"/>
            <a:ext cx="136928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&lt;html&gt;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&lt;/html&gt;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652607"/>
            <a:ext cx="14285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&lt;head&gt;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&lt;/head&gt;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4437112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&lt;body&gt;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&lt;/body&gt;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04664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</a:t>
            </a:r>
            <a:r>
              <a:rPr lang="ko-KR" altLang="en-US" sz="3200" b="1" dirty="0" smtClean="0"/>
              <a:t>구조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5846" y="2247255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</a:rPr>
              <a:t>HTML</a:t>
            </a:r>
            <a:r>
              <a:rPr lang="ko-KR" altLang="en-US" sz="2400" dirty="0" smtClean="0">
                <a:solidFill>
                  <a:srgbClr val="00B050"/>
                </a:solidFill>
              </a:rPr>
              <a:t>문서의 정보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5595" y="2707439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B050"/>
                </a:solidFill>
              </a:rPr>
              <a:t>타이틀</a:t>
            </a:r>
            <a:r>
              <a:rPr lang="en-US" altLang="ko-KR" sz="2400" dirty="0" smtClean="0">
                <a:solidFill>
                  <a:srgbClr val="00B050"/>
                </a:solidFill>
              </a:rPr>
              <a:t>, </a:t>
            </a:r>
            <a:r>
              <a:rPr lang="ko-KR" altLang="en-US" sz="2400" dirty="0" smtClean="0">
                <a:solidFill>
                  <a:srgbClr val="00B050"/>
                </a:solidFill>
              </a:rPr>
              <a:t>작성자</a:t>
            </a:r>
            <a:r>
              <a:rPr lang="en-US" altLang="ko-KR" sz="2400" dirty="0" smtClean="0">
                <a:solidFill>
                  <a:srgbClr val="00B050"/>
                </a:solidFill>
              </a:rPr>
              <a:t>, </a:t>
            </a:r>
            <a:r>
              <a:rPr lang="ko-KR" altLang="en-US" sz="2400" dirty="0" smtClean="0">
                <a:solidFill>
                  <a:srgbClr val="00B050"/>
                </a:solidFill>
              </a:rPr>
              <a:t>검색키워드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0224" y="318335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</a:rPr>
              <a:t>CSS , </a:t>
            </a:r>
            <a:r>
              <a:rPr lang="ko-KR" altLang="en-US" sz="2400" dirty="0" smtClean="0">
                <a:solidFill>
                  <a:srgbClr val="00B050"/>
                </a:solidFill>
              </a:rPr>
              <a:t>자바스크립트 정의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4983559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브라우저에 보일 텍스트 또는 이미지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19977" y="927884"/>
            <a:ext cx="5516519" cy="54737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51920" y="1652607"/>
            <a:ext cx="5040560" cy="26776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4408976"/>
            <a:ext cx="5040560" cy="15696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8756" y="119675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저장확장자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4780" y="155679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.html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28876" y="155679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.</a:t>
            </a:r>
            <a:r>
              <a:rPr lang="en-US" altLang="ko-KR" sz="2000" b="1" dirty="0" err="1" smtClean="0"/>
              <a:t>htm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95536" y="2092786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 hello.html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81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5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</a:t>
            </a:r>
            <a:r>
              <a:rPr lang="ko-KR" altLang="en-US" sz="3200" b="1" dirty="0" smtClean="0"/>
              <a:t>구성요소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5321" y="1052736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태그</a:t>
            </a:r>
            <a:r>
              <a:rPr lang="ko-KR" altLang="en-US" sz="2400" dirty="0" smtClean="0"/>
              <a:t>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속성</a:t>
            </a:r>
            <a:r>
              <a:rPr lang="ko-KR" altLang="en-US" sz="2400" dirty="0" smtClean="0"/>
              <a:t>으로 구성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7281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잠깐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!!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4928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자바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2492896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 button );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2996952"/>
            <a:ext cx="462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System.out.println</a:t>
            </a:r>
            <a:r>
              <a:rPr lang="en-US" altLang="ko-KR" sz="2400" dirty="0" smtClean="0"/>
              <a:t>(    button   );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378904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SQL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5696" y="3789040"/>
            <a:ext cx="201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select button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6" y="4211796"/>
            <a:ext cx="201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select button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157192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HTML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5157192"/>
            <a:ext cx="111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button</a:t>
            </a:r>
            <a:endParaRPr lang="ko-KR" altLang="en-US" sz="2400" dirty="0"/>
          </a:p>
        </p:txBody>
      </p:sp>
      <p:sp>
        <p:nvSpPr>
          <p:cNvPr id="14" name="오른쪽 화살표 13"/>
          <p:cNvSpPr/>
          <p:nvPr/>
        </p:nvSpPr>
        <p:spPr>
          <a:xfrm>
            <a:off x="687327" y="1167876"/>
            <a:ext cx="500297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1772816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“       “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7143" y="3429000"/>
            <a:ext cx="152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‘      ‘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5661248"/>
            <a:ext cx="111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button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47664" y="458112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&lt;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      </a:t>
            </a:r>
            <a:r>
              <a:rPr lang="en-US" altLang="ko-KR" sz="3600" b="1" dirty="0">
                <a:solidFill>
                  <a:srgbClr val="FF0000"/>
                </a:solidFill>
              </a:rPr>
              <a:t>&gt;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2240" y="2996952"/>
            <a:ext cx="2089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String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의 의미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016" y="4221088"/>
            <a:ext cx="241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0070C0"/>
                </a:solidFill>
              </a:rPr>
              <a:t>charater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의 의미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5936" y="5703639"/>
            <a:ext cx="172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Tag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의 의미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0139 0.1629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40741E-7 L -0.00329 0.0895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00295 0.1418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5" grpId="1"/>
      <p:bldP spid="16" grpId="0"/>
      <p:bldP spid="16" grpId="1"/>
      <p:bldP spid="17" grpId="0"/>
      <p:bldP spid="19" grpId="0"/>
      <p:bldP spid="19" grpId="1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HTML</a:t>
            </a:r>
            <a:r>
              <a:rPr lang="ko-KR" altLang="en-US" sz="3200" b="1" dirty="0" smtClean="0"/>
              <a:t>용어 정리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951111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태그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3727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텍스트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34076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1340768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41138" y="1804754"/>
            <a:ext cx="5747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부등호 괄호</a:t>
            </a:r>
            <a:r>
              <a:rPr lang="en-US" altLang="ko-KR" sz="2000" dirty="0" smtClean="0"/>
              <a:t>(&lt;&gt;)</a:t>
            </a:r>
            <a:r>
              <a:rPr lang="ko-KR" altLang="en-US" sz="2000" dirty="0" smtClean="0"/>
              <a:t>안에 텍스트가 들어 갈 때 태그</a:t>
            </a:r>
            <a:r>
              <a:rPr lang="en-US" altLang="ko-KR" sz="2000" dirty="0" smtClean="0"/>
              <a:t>!!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3488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</a:rPr>
              <a:t>종류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780928"/>
            <a:ext cx="2836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b="1" dirty="0" smtClean="0"/>
              <a:t>시작태그</a:t>
            </a:r>
            <a:r>
              <a:rPr lang="en-US" altLang="ko-KR" sz="2000" b="1" dirty="0" smtClean="0"/>
              <a:t>(Start Tag)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10880" y="2780928"/>
            <a:ext cx="13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2000" dirty="0" smtClean="0"/>
              <a:t>button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1785" y="2768851"/>
            <a:ext cx="20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button</a:t>
            </a:r>
            <a:r>
              <a:rPr lang="ko-KR" altLang="en-US" sz="2000" dirty="0" smtClean="0"/>
              <a:t>시작 표현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212976"/>
            <a:ext cx="2451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b="1" dirty="0" err="1"/>
              <a:t>끝</a:t>
            </a:r>
            <a:r>
              <a:rPr lang="ko-KR" altLang="en-US" sz="2000" b="1" dirty="0" err="1" smtClean="0"/>
              <a:t>태그</a:t>
            </a:r>
            <a:r>
              <a:rPr lang="en-US" altLang="ko-KR" sz="2000" b="1" dirty="0" smtClean="0"/>
              <a:t>(End Tag)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31840" y="3284984"/>
            <a:ext cx="1440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&lt;/</a:t>
            </a:r>
            <a:r>
              <a:rPr lang="en-US" altLang="ko-KR" sz="2000" dirty="0" smtClean="0"/>
              <a:t>button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3284984"/>
            <a:ext cx="1221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button</a:t>
            </a:r>
            <a:r>
              <a:rPr lang="ko-KR" altLang="en-US" sz="2000" dirty="0" smtClean="0"/>
              <a:t>끝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3707740"/>
            <a:ext cx="276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b="1" dirty="0" err="1"/>
              <a:t>빈</a:t>
            </a:r>
            <a:r>
              <a:rPr lang="ko-KR" altLang="en-US" sz="2000" b="1" dirty="0" err="1" smtClean="0"/>
              <a:t>태그</a:t>
            </a:r>
            <a:r>
              <a:rPr lang="en-US" altLang="ko-KR" sz="2000" b="1" dirty="0" smtClean="0"/>
              <a:t>(Empty Tag)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97156" y="3779748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&gt;&lt;/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9853" y="38023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수평선긋</a:t>
            </a:r>
            <a:r>
              <a:rPr lang="ko-KR" altLang="en-US" sz="2000" dirty="0" err="1"/>
              <a:t>기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732380" y="3789040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2000" dirty="0" err="1" smtClean="0"/>
              <a:t>hr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/&gt;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4365104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err="1" smtClean="0"/>
              <a:t>엘리먼트</a:t>
            </a:r>
            <a:r>
              <a:rPr lang="en-US" altLang="ko-KR" sz="2400" b="1" dirty="0" smtClean="0"/>
              <a:t>(Element)</a:t>
            </a:r>
            <a:endParaRPr lang="ko-KR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5536" y="4941168"/>
            <a:ext cx="27846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&lt;table&gt;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&lt;td&gt;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&lt;/td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td&gt;</a:t>
            </a:r>
            <a:r>
              <a:rPr lang="ko-KR" altLang="en-US" dirty="0" err="1" smtClean="0"/>
              <a:t>길라임</a:t>
            </a:r>
            <a:r>
              <a:rPr lang="en-US" altLang="ko-KR" dirty="0" smtClean="0"/>
              <a:t>&lt;/td&gt;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&lt;/table&gt;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1637" y="4838046"/>
            <a:ext cx="181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table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엘리먼트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6077" y="5269850"/>
            <a:ext cx="549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</a:t>
            </a:r>
            <a:r>
              <a:rPr lang="ko-KR" altLang="en-US" dirty="0" smtClean="0"/>
              <a:t>태그가 포함하는 모든 자식요소까지 합친 용어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65474" y="5877272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table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태그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7904" y="62280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&lt;table&gt;</a:t>
            </a:r>
            <a:r>
              <a:rPr lang="ko-KR" altLang="en-US" dirty="0" smtClean="0"/>
              <a:t>태그만 표현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>
            <a:off x="351521" y="1944825"/>
            <a:ext cx="367629" cy="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1520" y="4900518"/>
            <a:ext cx="3058977" cy="1794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6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271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속성</a:t>
            </a:r>
            <a:r>
              <a:rPr lang="en-US" altLang="ko-KR" sz="2400" b="1" dirty="0" smtClean="0"/>
              <a:t>(Attribute)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836712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시작태그 또는 </a:t>
            </a:r>
            <a:r>
              <a:rPr lang="ko-KR" altLang="en-US" sz="2000" dirty="0" err="1" smtClean="0"/>
              <a:t>빈태그에</a:t>
            </a:r>
            <a:r>
              <a:rPr lang="ko-KR" altLang="en-US" sz="2000" dirty="0" smtClean="0"/>
              <a:t> 위치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259468"/>
            <a:ext cx="7148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태그 또는 다른 속성과 공백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WhiteSpace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구분자로</a:t>
            </a:r>
            <a:r>
              <a:rPr lang="ko-KR" altLang="en-US" sz="2000" dirty="0" smtClean="0"/>
              <a:t> 구분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691516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태그에 추가적인 성질을 정의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348880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형식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780928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태그명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속성명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속성값</a:t>
            </a:r>
            <a:r>
              <a:rPr lang="en-US" altLang="ko-KR" sz="2000" dirty="0" smtClean="0"/>
              <a:t>&gt;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3172906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태그명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속성명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‘</a:t>
            </a:r>
            <a:r>
              <a:rPr lang="ko-KR" altLang="en-US" sz="2000" dirty="0" smtClean="0"/>
              <a:t>속성값</a:t>
            </a:r>
            <a:r>
              <a:rPr lang="en-US" altLang="ko-KR" sz="2000" dirty="0" smtClean="0"/>
              <a:t>’&gt;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86785" y="3604954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err="1" smtClean="0"/>
              <a:t>태그명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속성명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“</a:t>
            </a:r>
            <a:r>
              <a:rPr lang="ko-KR" altLang="en-US" sz="2000" dirty="0" smtClean="0"/>
              <a:t>속성값</a:t>
            </a:r>
            <a:r>
              <a:rPr lang="en-US" altLang="ko-KR" sz="2000" dirty="0" smtClean="0"/>
              <a:t>”&gt;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235202" y="3172906"/>
            <a:ext cx="4814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작은따옴표와 큰따옴표는 전혀 </a:t>
            </a:r>
            <a:r>
              <a:rPr lang="ko-KR" altLang="en-US" sz="2000" dirty="0" err="1" smtClean="0"/>
              <a:t>차이없음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4509120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5085184"/>
            <a:ext cx="713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&lt;table                                                                   &gt;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35696" y="5117122"/>
            <a:ext cx="128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border=1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3848" y="5117122"/>
            <a:ext cx="1965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cellpadding</a:t>
            </a:r>
            <a:r>
              <a:rPr lang="en-US" altLang="ko-KR" sz="2000" dirty="0" smtClean="0"/>
              <a:t>=’5’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292080" y="5085184"/>
            <a:ext cx="2182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bgcolor</a:t>
            </a:r>
            <a:r>
              <a:rPr lang="en-US" altLang="ko-KR" sz="2000" dirty="0" smtClean="0"/>
              <a:t>=“yellow”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11960" y="361111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인용부호 사용을 권장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31754" y="5805264"/>
            <a:ext cx="5721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border</a:t>
            </a:r>
            <a:r>
              <a:rPr lang="en-US" altLang="ko-KR" sz="2000" dirty="0" smtClean="0"/>
              <a:t>, </a:t>
            </a:r>
            <a:r>
              <a:rPr lang="en-US" altLang="ko-KR" sz="2000" b="1" dirty="0" err="1" smtClean="0"/>
              <a:t>cellpadding</a:t>
            </a:r>
            <a:r>
              <a:rPr lang="en-US" altLang="ko-KR" sz="2000" dirty="0" smtClean="0"/>
              <a:t>, </a:t>
            </a:r>
            <a:r>
              <a:rPr lang="en-US" altLang="ko-KR" sz="2000" b="1" dirty="0" err="1" smtClean="0"/>
              <a:t>bgcolor</a:t>
            </a:r>
            <a:r>
              <a:rPr lang="ko-KR" altLang="en-US" sz="2000" dirty="0" smtClean="0"/>
              <a:t>를 </a:t>
            </a:r>
            <a:r>
              <a:rPr lang="ko-KR" altLang="en-US" sz="2000" b="1" dirty="0" smtClean="0"/>
              <a:t>속성</a:t>
            </a:r>
            <a:r>
              <a:rPr lang="ko-KR" altLang="en-US" sz="2000" dirty="0" smtClean="0"/>
              <a:t>이라고 함</a:t>
            </a:r>
            <a:r>
              <a:rPr lang="en-US" altLang="ko-KR" sz="2000" dirty="0" smtClean="0"/>
              <a:t>!!</a:t>
            </a:r>
            <a:endParaRPr lang="ko-KR" altLang="en-US" sz="2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740718" y="5896322"/>
            <a:ext cx="519694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473</Words>
  <Application>Microsoft Office PowerPoint</Application>
  <PresentationFormat>화면 슬라이드 쇼(4:3)</PresentationFormat>
  <Paragraphs>137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jaelee1004</dc:creator>
  <cp:lastModifiedBy>Playdata</cp:lastModifiedBy>
  <cp:revision>29</cp:revision>
  <dcterms:created xsi:type="dcterms:W3CDTF">2019-06-16T15:33:36Z</dcterms:created>
  <dcterms:modified xsi:type="dcterms:W3CDTF">2019-06-17T02:10:36Z</dcterms:modified>
</cp:coreProperties>
</file>