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AE8E-33FA-D778-E670-82C6C8520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96C1F-64B2-08C1-766C-A816C28D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B3454-E6D1-F958-DC54-19DD1776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B7DC-726A-DF97-42B7-E56908B8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D58C7-A155-973E-64B9-0E6418EC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5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877AC-6C47-55E4-98E8-B3EAD64B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1D3B7-1CFF-C4CF-CEEC-D864D0DD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54AA1-27F8-DA63-D0E2-06F5E65B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63F52-AF10-DD05-201D-EDD663B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A0DA-9898-8487-7D35-A06EE132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F53F03-C5DC-5573-1F39-BEE08C773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D977CD-EB96-0CA4-1B22-F988484E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F5108-F2FC-4FA2-E5C1-8F9819A3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F0539-07B6-D175-940D-3EB0D5F8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EFCDE-B2E7-7BEB-B4FD-49558409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DC40-BD78-3B29-7931-B6A1DC88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A5770-1E78-756F-5803-568F1BC5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2DE5C-BAD0-F266-FCE5-421D7D29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63C14-736B-85C2-37EE-3F4B07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228F4-3BC8-DE7B-2A1D-AD99EACA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5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5B180-D4A6-300D-F3D8-1FA56790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8DA26-5DAA-3503-01FA-315F98AB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E99E-FAF3-549D-3C4D-0C08BFDD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C8DF9-B0BD-B928-596F-ABF33E0F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EE81E-23E6-C185-481F-5D3D175A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8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509D-14F3-2605-41BB-3F5FD85E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DDEA1-5416-1887-9C61-FA642EA78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C3CB6-2BB6-1CB4-15DC-0443E1189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7AB6C-E418-C2FF-5305-00C996B6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57F6C-C785-A903-73C1-C996C30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C8572-EB2F-9267-9F6C-1AE3104C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0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E7C70-11AC-AC66-67C2-9F79E2CB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4D362-FF90-089D-1CC9-6BD6B7FA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7549F-C864-7E33-7E7F-BB73AD66E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3AF9B-B7A2-C02F-9206-2AF38E052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EF040-5F5E-D724-BE95-177EBDDBC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B2095F-35CB-1FAD-A713-779E2089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63FC0-69A6-5C1D-BD04-48401010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C03587-CF4F-31AF-FAA5-15BA885E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D32AA-DBCA-7DA3-1E0E-807A2885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218AD2-E624-781D-861C-0B487896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769BDA-F7A8-B227-C7B8-12E0060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C7229-F797-086E-FE9A-E437EEDC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25E54E-27F0-C1F0-4589-41B4A013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64A8E-7775-3307-AE41-A014737F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B22F98-78C5-4097-7993-F02AD860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7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6651-DBEB-2547-CD77-A57243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8EDFE-F23A-FAC1-E3A1-ED98B8F7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34320-8666-B7A0-A348-2E0260B28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45E04-61AD-F630-A732-9D36F9A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555C6-C79B-C22E-A0CD-5781C876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43D60-B4C2-77F3-8D88-E6149320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6412-DA16-98A0-CB1C-78188577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D2435F-6FC2-B119-D6C3-E514AFD56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D168E-FF50-1344-AA0A-E36BE5AC7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3B7A2-42B7-9126-410C-1E377E24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F3E98-520E-4DF5-00D0-D8DF53B2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929BD-C74B-F259-8121-1C89C0FC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C192C3-C1DD-C41E-65F8-0A3C7C93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CBF87-029E-ABE7-F027-37F05AC9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D7DC2-393A-7CC3-8850-F48EC92A6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6E76-A64C-4907-ADA8-25CF1055CB0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43AD8-3AF3-A30E-A095-E74F7DA4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A94B4-9DC9-314E-1C15-481270EEB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7DCF-67E6-4D3E-9D44-E5FB2CE6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ko-KR" dirty="0"/>
              <a:t>BLDC </a:t>
            </a:r>
            <a:r>
              <a:rPr lang="ko-KR" altLang="en-US" dirty="0"/>
              <a:t>모터 제어기 부품 기능 요약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DFE3B-886D-B521-49B7-1B00895C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0" y="6263799"/>
            <a:ext cx="9144000" cy="944562"/>
          </a:xfrm>
        </p:spPr>
        <p:txBody>
          <a:bodyPr>
            <a:normAutofit/>
          </a:bodyPr>
          <a:lstStyle/>
          <a:p>
            <a:r>
              <a:rPr lang="en-US" altLang="ko-KR" dirty="0"/>
              <a:t>HL </a:t>
            </a:r>
            <a:r>
              <a:rPr lang="ko-KR" altLang="en-US" dirty="0"/>
              <a:t>만도 소프트웨어 트랙 </a:t>
            </a:r>
            <a:r>
              <a:rPr lang="en-US" altLang="ko-KR" dirty="0"/>
              <a:t>3</a:t>
            </a:r>
            <a:r>
              <a:rPr lang="ko-KR" altLang="en-US" dirty="0"/>
              <a:t>기 최정훈</a:t>
            </a:r>
          </a:p>
        </p:txBody>
      </p:sp>
      <p:pic>
        <p:nvPicPr>
          <p:cNvPr id="5" name="그림 4" descr="전자제품, 회로, 전자 부품, 회로 구성요소이(가) 표시된 사진&#10;&#10;자동 생성된 설명">
            <a:extLst>
              <a:ext uri="{FF2B5EF4-FFF2-40B4-BE49-F238E27FC236}">
                <a16:creationId xmlns:a16="http://schemas.microsoft.com/office/drawing/2014/main" id="{C6D79E94-CBF6-065B-08F1-3D087669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571" y1="40000" x2="20000" y2="41619"/>
                        <a14:foregroundMark x1="21571" y1="37333" x2="23857" y2="42857"/>
                        <a14:foregroundMark x1="18857" y1="29524" x2="21571" y2="32286"/>
                        <a14:foregroundMark x1="15000" y1="40476" x2="16000" y2="39524"/>
                        <a14:foregroundMark x1="14214" y1="37333" x2="14643" y2="44667"/>
                        <a14:foregroundMark x1="14643" y1="44667" x2="14571" y2="44762"/>
                        <a14:foregroundMark x1="15143" y1="37143" x2="15857" y2="37143"/>
                        <a14:foregroundMark x1="15357" y1="36857" x2="16214" y2="37048"/>
                        <a14:foregroundMark x1="16214" y1="35714" x2="16214" y2="35714"/>
                        <a14:foregroundMark x1="14857" y1="35714" x2="14857" y2="35714"/>
                        <a14:foregroundMark x1="28571" y1="37048" x2="31000" y2="34667"/>
                        <a14:foregroundMark x1="28571" y1="47238" x2="29857" y2="53143"/>
                        <a14:foregroundMark x1="29214" y1="63238" x2="27143" y2="59238"/>
                        <a14:foregroundMark x1="37571" y1="81905" x2="35000" y2="73143"/>
                        <a14:foregroundMark x1="35000" y1="73143" x2="32786" y2="78381"/>
                        <a14:foregroundMark x1="36357" y1="83524" x2="37571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40" y="2011681"/>
            <a:ext cx="6556587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3021FD-1E70-E2D4-4A29-87FF3E5813AE}"/>
              </a:ext>
            </a:extLst>
          </p:cNvPr>
          <p:cNvSpPr/>
          <p:nvPr/>
        </p:nvSpPr>
        <p:spPr>
          <a:xfrm>
            <a:off x="43180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8. </a:t>
            </a:r>
            <a:r>
              <a:rPr lang="ko-KR" altLang="en-US" dirty="0"/>
              <a:t>가변저항</a:t>
            </a:r>
          </a:p>
        </p:txBody>
      </p:sp>
      <p:pic>
        <p:nvPicPr>
          <p:cNvPr id="9" name="그림 8" descr="눈, 나사, 튜브, 야외이(가) 표시된 사진&#10;&#10;자동 생성된 설명">
            <a:extLst>
              <a:ext uri="{FF2B5EF4-FFF2-40B4-BE49-F238E27FC236}">
                <a16:creationId xmlns:a16="http://schemas.microsoft.com/office/drawing/2014/main" id="{962A0E4A-258D-4A6B-27DC-BA4296723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58" b="63932" l="33954" r="591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30723" r="45769" b="42854"/>
          <a:stretch/>
        </p:blipFill>
        <p:spPr>
          <a:xfrm rot="10800000">
            <a:off x="959982" y="2440912"/>
            <a:ext cx="2306735" cy="3117109"/>
          </a:xfrm>
          <a:prstGeom prst="rect">
            <a:avLst/>
          </a:prstGeom>
        </p:spPr>
      </p:pic>
      <p:sp>
        <p:nvSpPr>
          <p:cNvPr id="10" name="부제목 4">
            <a:extLst>
              <a:ext uri="{FF2B5EF4-FFF2-40B4-BE49-F238E27FC236}">
                <a16:creationId xmlns:a16="http://schemas.microsoft.com/office/drawing/2014/main" id="{0163875F-DAC8-5E39-ABE3-A97E01983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898" y="2643104"/>
            <a:ext cx="10709708" cy="5542729"/>
          </a:xfrm>
        </p:spPr>
        <p:txBody>
          <a:bodyPr/>
          <a:lstStyle/>
          <a:p>
            <a:pPr algn="l"/>
            <a:br>
              <a:rPr lang="ko-KR" altLang="en-US" dirty="0"/>
            </a:b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가변저항은 전기 회로에서 전기 저항 값을 조절할 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있는 저항기다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가변저항은 회로의 전류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신호 레벨 등을 조절하거나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조정하는데 사용된다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40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021FC2-5512-2671-49D7-157FDB81E600}"/>
              </a:ext>
            </a:extLst>
          </p:cNvPr>
          <p:cNvSpPr/>
          <p:nvPr/>
        </p:nvSpPr>
        <p:spPr>
          <a:xfrm>
            <a:off x="43180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9. </a:t>
            </a:r>
            <a:r>
              <a:rPr lang="ko-KR" altLang="en-US" dirty="0"/>
              <a:t>크리스탈 오실레이터</a:t>
            </a:r>
          </a:p>
        </p:txBody>
      </p:sp>
      <p:pic>
        <p:nvPicPr>
          <p:cNvPr id="8" name="Picture 2" descr="Fox / Abracon FOXSLF/073 확대된 이미지">
            <a:extLst>
              <a:ext uri="{FF2B5EF4-FFF2-40B4-BE49-F238E27FC236}">
                <a16:creationId xmlns:a16="http://schemas.microsoft.com/office/drawing/2014/main" id="{558059C0-50C6-2898-1F79-D591A3BF3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9" y="2658568"/>
            <a:ext cx="2755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4">
            <a:extLst>
              <a:ext uri="{FF2B5EF4-FFF2-40B4-BE49-F238E27FC236}">
                <a16:creationId xmlns:a16="http://schemas.microsoft.com/office/drawing/2014/main" id="{3881CC00-4973-0CC9-545E-DE979AB3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898" y="2876568"/>
            <a:ext cx="10709708" cy="5542729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크리스탈 오실레이터는 정확한 주파수를 생성하는 기기로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크리스탈을 사용하여 안정한 클럭 신호를 발생시킨다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디지털 시스템에서 신호 타이밍을 동기화하고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데이터를 처리할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5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4EE5ED-47A1-2585-F64E-00D48F55D0E3}"/>
              </a:ext>
            </a:extLst>
          </p:cNvPr>
          <p:cNvSpPr/>
          <p:nvPr/>
        </p:nvSpPr>
        <p:spPr>
          <a:xfrm>
            <a:off x="431800" y="1380359"/>
            <a:ext cx="5214088" cy="5286255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DFE3B-886D-B521-49B7-1B00895C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147" y="1520161"/>
            <a:ext cx="9144000" cy="712255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dirty="0"/>
              <a:t>저항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캐패시터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다이오드</a:t>
            </a:r>
            <a:endParaRPr lang="en-US" altLang="ko-KR" sz="2000" dirty="0"/>
          </a:p>
          <a:p>
            <a:pPr marL="914400" lvl="1" indent="-457200" algn="l">
              <a:buAutoNum type="arabicPeriod"/>
            </a:pPr>
            <a:r>
              <a:rPr lang="ko-KR" altLang="en-US" sz="1800" dirty="0"/>
              <a:t>일반 다이오드</a:t>
            </a:r>
            <a:endParaRPr lang="en-US" altLang="ko-KR" sz="1800" dirty="0"/>
          </a:p>
          <a:p>
            <a:pPr marL="914400" lvl="1" indent="-457200" algn="l">
              <a:buAutoNum type="arabicPeriod"/>
            </a:pPr>
            <a:r>
              <a:rPr lang="ko-KR" altLang="en-US" sz="1800" dirty="0"/>
              <a:t>발광 다이오드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en-US" altLang="ko-KR" sz="2000" dirty="0"/>
              <a:t>FET_N</a:t>
            </a:r>
          </a:p>
          <a:p>
            <a:pPr marL="457200" indent="-457200" algn="l">
              <a:buAutoNum type="arabicPeriod"/>
            </a:pPr>
            <a:r>
              <a:rPr lang="en-US" altLang="ko-KR" sz="2000" dirty="0"/>
              <a:t>IR2104</a:t>
            </a:r>
          </a:p>
          <a:p>
            <a:pPr marL="457200" indent="-457200" algn="l">
              <a:buAutoNum type="arabicPeriod"/>
            </a:pPr>
            <a:r>
              <a:rPr lang="ko-KR" altLang="en-US" sz="2000" dirty="0"/>
              <a:t>커넥터</a:t>
            </a:r>
            <a:endParaRPr lang="en-US" altLang="ko-KR" sz="2000" dirty="0"/>
          </a:p>
          <a:p>
            <a:pPr marL="914400" lvl="1" indent="-457200" algn="l">
              <a:buAutoNum type="arabicPeriod"/>
            </a:pPr>
            <a:r>
              <a:rPr lang="en-US" altLang="ko-KR" sz="1800" dirty="0"/>
              <a:t>4</a:t>
            </a:r>
            <a:r>
              <a:rPr lang="ko-KR" altLang="en-US" sz="1800" dirty="0"/>
              <a:t>핀 커넥터</a:t>
            </a:r>
            <a:endParaRPr lang="en-US" altLang="ko-KR" sz="1800" dirty="0"/>
          </a:p>
          <a:p>
            <a:pPr marL="914400" lvl="1" indent="-457200" algn="l">
              <a:buAutoNum type="arabicPeriod"/>
            </a:pPr>
            <a:r>
              <a:rPr lang="ko-KR" altLang="en-US" sz="1800" dirty="0"/>
              <a:t>스크류 터미널 블록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en-US" altLang="ko-KR" sz="2000" dirty="0"/>
              <a:t>LM2576-ADJ</a:t>
            </a:r>
          </a:p>
          <a:p>
            <a:pPr marL="457200" indent="-457200" algn="l">
              <a:buAutoNum type="arabicPeriod"/>
            </a:pPr>
            <a:r>
              <a:rPr lang="ko-KR" altLang="en-US" sz="2000" dirty="0"/>
              <a:t>가변저항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크리스탈 오실레이터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19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50CB6-6B7D-57C8-D082-0E43DF6AB4D3}"/>
              </a:ext>
            </a:extLst>
          </p:cNvPr>
          <p:cNvSpPr/>
          <p:nvPr/>
        </p:nvSpPr>
        <p:spPr>
          <a:xfrm>
            <a:off x="43180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저항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43CDC7-1D20-B374-7A27-8E5C0136D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6923" y="2781542"/>
            <a:ext cx="9144000" cy="4916966"/>
          </a:xfrm>
        </p:spPr>
        <p:txBody>
          <a:bodyPr>
            <a:normAutofit/>
          </a:bodyPr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저항은 전기회로에서 전류의 흐름을 제한하는 역할을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전기 에너지를 열로 변환하며 소모되며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저항 값은 재료의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특성과 회로 구성에 따라 결정된다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dirty="0"/>
              <a:t>사용된 저항 </a:t>
            </a:r>
            <a:r>
              <a:rPr lang="en-US" altLang="ko-KR" dirty="0"/>
              <a:t>: 4.7k, 10k, 100R, 9.1k, 1.2k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C5B44-A495-15AA-A7FE-BF30FE69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71" y="1617975"/>
            <a:ext cx="4593590" cy="47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6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3BBC46-B94C-E009-10ED-92DE38DF3491}"/>
              </a:ext>
            </a:extLst>
          </p:cNvPr>
          <p:cNvSpPr/>
          <p:nvPr/>
        </p:nvSpPr>
        <p:spPr>
          <a:xfrm>
            <a:off x="43180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2.</a:t>
            </a:r>
            <a:r>
              <a:rPr lang="ko-KR" altLang="en-US" dirty="0"/>
              <a:t> 캐패시터</a:t>
            </a:r>
          </a:p>
        </p:txBody>
      </p:sp>
      <p:pic>
        <p:nvPicPr>
          <p:cNvPr id="7" name="그림 6" descr="야외이(가) 표시된 사진&#10;&#10;중간 신뢰도로 자동 생성된 설명">
            <a:extLst>
              <a:ext uri="{FF2B5EF4-FFF2-40B4-BE49-F238E27FC236}">
                <a16:creationId xmlns:a16="http://schemas.microsoft.com/office/drawing/2014/main" id="{19869BFB-A78B-FA35-13BB-BA46E760D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5903" y1="68056" x2="44375" y2="43796"/>
                        <a14:backgroundMark x1="55278" y1="49074" x2="56319" y2="58519"/>
                        <a14:backgroundMark x1="56319" y1="58519" x2="55278" y2="68148"/>
                        <a14:backgroundMark x1="55278" y1="68148" x2="55486" y2="68889"/>
                        <a14:backgroundMark x1="45625" y1="18148" x2="43958" y2="3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37" t="17640" r="38478" b="28160"/>
          <a:stretch/>
        </p:blipFill>
        <p:spPr>
          <a:xfrm rot="10800000">
            <a:off x="663907" y="2224848"/>
            <a:ext cx="1828800" cy="3549237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A6B54A6E-9707-FDB6-C842-AED4D515E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666" y="2697770"/>
            <a:ext cx="9144000" cy="491696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rgbClr val="374151"/>
                </a:solidFill>
                <a:latin typeface="Söhne"/>
              </a:rPr>
              <a:t>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패시터는 전기 에너지를 저장하고 방출하는 장치다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개의 전기적으로 충전된 판 사이에 절연체인 전해질을 두어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전하를 저장하며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전기적인 신호의 통과를 막는 역할을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사용된 커패시터 </a:t>
            </a:r>
            <a:r>
              <a:rPr lang="en-US" altLang="ko-KR" dirty="0"/>
              <a:t>: 47uF/50V, 2.2uF/50V, 220uF/63V, 1000uF/25V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75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20B99C-8256-324A-7812-214C66FEC52E}"/>
              </a:ext>
            </a:extLst>
          </p:cNvPr>
          <p:cNvSpPr/>
          <p:nvPr/>
        </p:nvSpPr>
        <p:spPr>
          <a:xfrm>
            <a:off x="431800" y="1380359"/>
            <a:ext cx="11417300" cy="5319870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다이오드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094D2A-074A-8D20-86A4-75831CA5C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0" y="1424752"/>
            <a:ext cx="4625340" cy="3484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2E68ED-95EA-AA3A-F312-E020A456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681" y1="66944" x2="47431" y2="66852"/>
                        <a14:foregroundMark x1="49444" y1="61111" x2="49167" y2="67963"/>
                        <a14:foregroundMark x1="47708" y1="66944" x2="47847" y2="63611"/>
                        <a14:foregroundMark x1="47153" y1="62870" x2="48472" y2="66944"/>
                        <a14:backgroundMark x1="45139" y1="65463" x2="45139" y2="65463"/>
                        <a14:backgroundMark x1="48472" y1="59630" x2="47431" y2="52315"/>
                        <a14:backgroundMark x1="47431" y1="52315" x2="48056" y2="45648"/>
                        <a14:backgroundMark x1="49097" y1="43241" x2="48611" y2="31759"/>
                        <a14:backgroundMark x1="49861" y1="58796" x2="50486" y2="54167"/>
                        <a14:backgroundMark x1="49861" y1="52315" x2="50278" y2="48704"/>
                        <a14:backgroundMark x1="46181" y1="57778" x2="45903" y2="504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0478">
            <a:off x="-836206" y="3580330"/>
            <a:ext cx="5019233" cy="3213031"/>
          </a:xfrm>
          <a:prstGeom prst="rect">
            <a:avLst/>
          </a:prstGeom>
        </p:spPr>
      </p:pic>
      <p:sp>
        <p:nvSpPr>
          <p:cNvPr id="10" name="부제목 4">
            <a:extLst>
              <a:ext uri="{FF2B5EF4-FFF2-40B4-BE49-F238E27FC236}">
                <a16:creationId xmlns:a16="http://schemas.microsoft.com/office/drawing/2014/main" id="{BABDC069-E8E8-F586-8ADA-158BE8B50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290805"/>
            <a:ext cx="9144000" cy="4916966"/>
          </a:xfrm>
        </p:spPr>
        <p:txBody>
          <a:bodyPr>
            <a:normAutofit/>
          </a:bodyPr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다이오드는 전기회로에서 일방향으로 전류를 통과시키는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반도체 소자로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양방향 전류 흐름을 막는 역할을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발광 다이오드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(LED)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전류가 흐를 때 빛을 발생시키는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특별한 종류의 다이오드다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999B8-E00A-F72A-C184-E9EDDF014F73}"/>
              </a:ext>
            </a:extLst>
          </p:cNvPr>
          <p:cNvSpPr txBox="1"/>
          <p:nvPr/>
        </p:nvSpPr>
        <p:spPr>
          <a:xfrm>
            <a:off x="914193" y="19214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다이오드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9DBC0-777B-BCEA-F776-81E524FA0452}"/>
              </a:ext>
            </a:extLst>
          </p:cNvPr>
          <p:cNvSpPr txBox="1"/>
          <p:nvPr/>
        </p:nvSpPr>
        <p:spPr>
          <a:xfrm>
            <a:off x="954780" y="414290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발광 다이오드</a:t>
            </a:r>
          </a:p>
        </p:txBody>
      </p:sp>
    </p:spTree>
    <p:extLst>
      <p:ext uri="{BB962C8B-B14F-4D97-AF65-F5344CB8AC3E}">
        <p14:creationId xmlns:p14="http://schemas.microsoft.com/office/powerpoint/2010/main" val="20234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034049-712A-3755-9A06-3881AB23A3D5}"/>
              </a:ext>
            </a:extLst>
          </p:cNvPr>
          <p:cNvSpPr/>
          <p:nvPr/>
        </p:nvSpPr>
        <p:spPr>
          <a:xfrm>
            <a:off x="43180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10813074" cy="2387600"/>
          </a:xfrm>
        </p:spPr>
        <p:txBody>
          <a:bodyPr/>
          <a:lstStyle/>
          <a:p>
            <a:pPr algn="l"/>
            <a:r>
              <a:rPr lang="en-US" altLang="ko-KR" dirty="0"/>
              <a:t>4. FET_N</a:t>
            </a:r>
            <a:endParaRPr lang="ko-KR" altLang="en-US" dirty="0"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39A4FBD6-FFBA-109A-16E9-09575B4F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893" y="3264399"/>
            <a:ext cx="9144000" cy="4916966"/>
          </a:xfrm>
        </p:spPr>
        <p:txBody>
          <a:bodyPr>
            <a:normAutofit/>
          </a:bodyPr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FET_N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Field-Effect Transistor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 형태를 가리키며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MOSFET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라고도 불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린다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게이트 전압에 의해 전도도가 조절되는 반도체 소자로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채널에 음극 전압을 가하면 전류가 흐를 수 있도록 합니다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A6EFC9-3100-9046-8B2C-9F31EB537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9" t="21951" r="40267" b="34146"/>
          <a:stretch/>
        </p:blipFill>
        <p:spPr>
          <a:xfrm rot="10800000">
            <a:off x="676348" y="2475195"/>
            <a:ext cx="1862997" cy="30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0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07ED7F-CD9C-59B8-2476-9754E7015AF8}"/>
              </a:ext>
            </a:extLst>
          </p:cNvPr>
          <p:cNvSpPr/>
          <p:nvPr/>
        </p:nvSpPr>
        <p:spPr>
          <a:xfrm>
            <a:off x="43180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5. IR2104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ED4C76-0D5A-7FF1-56F9-1B038F95F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1977" y="3350482"/>
            <a:ext cx="9144000" cy="4477091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저전압 신호로 고전압과 고전류를 제어하는 데 사용된다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주로 다단식 저전압 드라이버로서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MOSFET, IGBT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등의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스위칭 소자를 제어하고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전력 변환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모터 제어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등에 사용된다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0DC67C-52C2-B57C-0A36-62E07A5EE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100000" l="10548" r="100000"/>
                    </a14:imgEffect>
                  </a14:imgLayer>
                </a14:imgProps>
              </a:ext>
            </a:extLst>
          </a:blip>
          <a:srcRect l="13211" r="12843"/>
          <a:stretch/>
        </p:blipFill>
        <p:spPr>
          <a:xfrm>
            <a:off x="1012179" y="2548647"/>
            <a:ext cx="2437067" cy="25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0488A8-6AAC-0092-05E3-6F07DB8A634C}"/>
              </a:ext>
            </a:extLst>
          </p:cNvPr>
          <p:cNvSpPr>
            <a:spLocks/>
          </p:cNvSpPr>
          <p:nvPr/>
        </p:nvSpPr>
        <p:spPr>
          <a:xfrm>
            <a:off x="43180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커넥터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DD9BD-BFD2-A54D-7599-5F1C00C0D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148" y1="66667" x2="70278" y2="66250"/>
                        <a14:backgroundMark x1="70278" y1="66250" x2="71296" y2="66250"/>
                        <a14:backgroundMark x1="34630" y1="43264" x2="50648" y2="44583"/>
                        <a14:backgroundMark x1="50648" y1="44583" x2="64259" y2="43125"/>
                        <a14:backgroundMark x1="34630" y1="53958" x2="37593" y2="51875"/>
                        <a14:backgroundMark x1="33426" y1="60903" x2="37593" y2="57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20" t="39850" r="30650" b="31808"/>
          <a:stretch/>
        </p:blipFill>
        <p:spPr>
          <a:xfrm rot="16200000">
            <a:off x="793436" y="4110498"/>
            <a:ext cx="1930401" cy="1943731"/>
          </a:xfrm>
          <a:prstGeom prst="rect">
            <a:avLst/>
          </a:prstGeom>
        </p:spPr>
      </p:pic>
      <p:pic>
        <p:nvPicPr>
          <p:cNvPr id="9" name="그림 8" descr="그레이, 잭이(가) 표시된 사진&#10;&#10;자동 생성된 설명">
            <a:extLst>
              <a:ext uri="{FF2B5EF4-FFF2-40B4-BE49-F238E27FC236}">
                <a16:creationId xmlns:a16="http://schemas.microsoft.com/office/drawing/2014/main" id="{3F825096-B3E9-B9E7-8340-2DCEC01CD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593" y1="58403" x2="51389" y2="5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60" t="44014" r="48519" b="41529"/>
          <a:stretch/>
        </p:blipFill>
        <p:spPr>
          <a:xfrm rot="16200000">
            <a:off x="1160926" y="2506485"/>
            <a:ext cx="1481029" cy="1455086"/>
          </a:xfrm>
          <a:prstGeom prst="rect">
            <a:avLst/>
          </a:prstGeom>
        </p:spPr>
      </p:pic>
      <p:sp>
        <p:nvSpPr>
          <p:cNvPr id="10" name="부제목 4">
            <a:extLst>
              <a:ext uri="{FF2B5EF4-FFF2-40B4-BE49-F238E27FC236}">
                <a16:creationId xmlns:a16="http://schemas.microsoft.com/office/drawing/2014/main" id="{C566EF52-36A6-E82E-6628-4661A3272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981" y="3276199"/>
            <a:ext cx="10709708" cy="5542729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커넥터는 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소켓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잭 등의 형태로 구성되며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플러그와 소켓이 서로 맞물려 전기 신호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전원 등을 전달한다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2A750-CCB3-B11A-BBEB-8ADB03189700}"/>
              </a:ext>
            </a:extLst>
          </p:cNvPr>
          <p:cNvSpPr txBox="1"/>
          <p:nvPr/>
        </p:nvSpPr>
        <p:spPr>
          <a:xfrm>
            <a:off x="1191149" y="22117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핀 커넥터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FCBF2-97A6-F4DA-00FC-CD3605C98015}"/>
              </a:ext>
            </a:extLst>
          </p:cNvPr>
          <p:cNvSpPr txBox="1"/>
          <p:nvPr/>
        </p:nvSpPr>
        <p:spPr>
          <a:xfrm>
            <a:off x="786771" y="388473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스크류 터미널 블록</a:t>
            </a:r>
          </a:p>
        </p:txBody>
      </p:sp>
    </p:spTree>
    <p:extLst>
      <p:ext uri="{BB962C8B-B14F-4D97-AF65-F5344CB8AC3E}">
        <p14:creationId xmlns:p14="http://schemas.microsoft.com/office/powerpoint/2010/main" val="15963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9F0B03-BD7F-AC22-DB8E-12687BF53786}"/>
              </a:ext>
            </a:extLst>
          </p:cNvPr>
          <p:cNvSpPr/>
          <p:nvPr/>
        </p:nvSpPr>
        <p:spPr>
          <a:xfrm>
            <a:off x="472440" y="1826734"/>
            <a:ext cx="11417300" cy="434546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ED174E-C010-F191-F139-AD9DA568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35" y="-1007241"/>
            <a:ext cx="9144000" cy="2387600"/>
          </a:xfrm>
        </p:spPr>
        <p:txBody>
          <a:bodyPr/>
          <a:lstStyle/>
          <a:p>
            <a:pPr algn="l"/>
            <a:r>
              <a:rPr lang="en-US" altLang="ko-KR" dirty="0"/>
              <a:t>7. LM2576-ADJ</a:t>
            </a:r>
            <a:endParaRPr lang="ko-KR" altLang="en-US" dirty="0"/>
          </a:p>
        </p:txBody>
      </p:sp>
      <p:pic>
        <p:nvPicPr>
          <p:cNvPr id="7" name="그림 6" descr="잭, 벽이(가) 표시된 사진&#10;&#10;자동 생성된 설명">
            <a:extLst>
              <a:ext uri="{FF2B5EF4-FFF2-40B4-BE49-F238E27FC236}">
                <a16:creationId xmlns:a16="http://schemas.microsoft.com/office/drawing/2014/main" id="{55065942-BC94-7E21-CCC2-16A16B54F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75" t="37036" r="43531" b="31851"/>
          <a:stretch/>
        </p:blipFill>
        <p:spPr>
          <a:xfrm rot="10800000">
            <a:off x="716349" y="2207734"/>
            <a:ext cx="2794000" cy="3583466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AA540571-9A0E-1731-BE61-6ACCADD9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298" y="3019835"/>
            <a:ext cx="10709708" cy="5542729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전압을 낮춰서 안정된 출력 전압을 생성하는데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M2576-ADJ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출력 전압을 조정할 수 있는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가변형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(Variable)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레귤레이터이다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41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346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Söhne</vt:lpstr>
      <vt:lpstr>맑은 고딕</vt:lpstr>
      <vt:lpstr>Arial</vt:lpstr>
      <vt:lpstr>Office 테마</vt:lpstr>
      <vt:lpstr>BLDC 모터 제어기 부품 기능 요약</vt:lpstr>
      <vt:lpstr>목차</vt:lpstr>
      <vt:lpstr>1. 저항</vt:lpstr>
      <vt:lpstr>2. 캐패시터</vt:lpstr>
      <vt:lpstr>3. 다이오드</vt:lpstr>
      <vt:lpstr>4. FET_N</vt:lpstr>
      <vt:lpstr>5. IR2104</vt:lpstr>
      <vt:lpstr>6. 커넥터</vt:lpstr>
      <vt:lpstr>7. LM2576-ADJ</vt:lpstr>
      <vt:lpstr>8. 가변저항</vt:lpstr>
      <vt:lpstr>9. 크리스탈 오실레이터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BLDC 모터 제어기 부품 기능 요약</dc:title>
  <dc:creator>최 정훈</dc:creator>
  <cp:lastModifiedBy>최 정훈</cp:lastModifiedBy>
  <cp:revision>6</cp:revision>
  <dcterms:created xsi:type="dcterms:W3CDTF">2023-07-11T01:37:07Z</dcterms:created>
  <dcterms:modified xsi:type="dcterms:W3CDTF">2023-07-11T03:44:18Z</dcterms:modified>
</cp:coreProperties>
</file>