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332" r:id="rId2"/>
    <p:sldId id="331" r:id="rId3"/>
    <p:sldId id="336" r:id="rId4"/>
    <p:sldId id="267" r:id="rId5"/>
    <p:sldId id="334" r:id="rId6"/>
    <p:sldId id="335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17" r:id="rId18"/>
    <p:sldId id="347" r:id="rId19"/>
    <p:sldId id="330" r:id="rId20"/>
  </p:sldIdLst>
  <p:sldSz cx="9144000" cy="5143500" type="screen16x9"/>
  <p:notesSz cx="6858000" cy="9144000"/>
  <p:embeddedFontLst>
    <p:embeddedFont>
      <p:font typeface="JK Gothic L" panose="020B0600000101010101" charset="-128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7D0"/>
    <a:srgbClr val="FCF9D2"/>
    <a:srgbClr val="04583D"/>
    <a:srgbClr val="F8F5CE"/>
    <a:srgbClr val="679878"/>
    <a:srgbClr val="EEE460"/>
    <a:srgbClr val="F3F0BB"/>
    <a:srgbClr val="F7F4CD"/>
    <a:srgbClr val="4E725C"/>
    <a:srgbClr val="354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8" autoAdjust="0"/>
    <p:restoredTop sz="96429" autoAdjust="0"/>
  </p:normalViewPr>
  <p:slideViewPr>
    <p:cSldViewPr>
      <p:cViewPr varScale="1">
        <p:scale>
          <a:sx n="96" d="100"/>
          <a:sy n="96" d="100"/>
        </p:scale>
        <p:origin x="178" y="25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E1B60-FC8A-474A-8EA1-4C7B9BA5999F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94F08-006C-4CE8-A4F0-1F988D1C0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13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94F08-006C-4CE8-A4F0-1F988D1C01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63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94F08-006C-4CE8-A4F0-1F988D1C01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9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94F08-006C-4CE8-A4F0-1F988D1C01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11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94F08-006C-4CE8-A4F0-1F988D1C016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03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94F08-006C-4CE8-A4F0-1F988D1C016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50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A02-97D0-437D-AEBE-9E62A9D157E5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0540-E8A8-49E1-8B12-02801DB56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8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A02-97D0-437D-AEBE-9E62A9D157E5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0540-E8A8-49E1-8B12-02801DB56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85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A02-97D0-437D-AEBE-9E62A9D157E5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0540-E8A8-49E1-8B12-02801DB56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38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A02-97D0-437D-AEBE-9E62A9D157E5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0540-E8A8-49E1-8B12-02801DB56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2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A02-97D0-437D-AEBE-9E62A9D157E5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0540-E8A8-49E1-8B12-02801DB56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57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A02-97D0-437D-AEBE-9E62A9D157E5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0540-E8A8-49E1-8B12-02801DB56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3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A02-97D0-437D-AEBE-9E62A9D157E5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0540-E8A8-49E1-8B12-02801DB56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9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A02-97D0-437D-AEBE-9E62A9D157E5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0540-E8A8-49E1-8B12-02801DB56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32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A02-97D0-437D-AEBE-9E62A9D157E5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0540-E8A8-49E1-8B12-02801DB56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7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A02-97D0-437D-AEBE-9E62A9D157E5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0540-E8A8-49E1-8B12-02801DB56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98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A02-97D0-437D-AEBE-9E62A9D157E5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0540-E8A8-49E1-8B12-02801DB56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90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441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59A02-97D0-437D-AEBE-9E62A9D157E5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0540-E8A8-49E1-8B12-02801DB56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71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059832" y="1347614"/>
            <a:ext cx="8020636" cy="3620655"/>
            <a:chOff x="1631040" y="543827"/>
            <a:chExt cx="7549472" cy="3407964"/>
          </a:xfrm>
          <a:solidFill>
            <a:srgbClr val="04583D"/>
          </a:solidFill>
        </p:grpSpPr>
        <p:sp>
          <p:nvSpPr>
            <p:cNvPr id="16" name="모서리가 둥근 직사각형 15"/>
            <p:cNvSpPr/>
            <p:nvPr/>
          </p:nvSpPr>
          <p:spPr>
            <a:xfrm>
              <a:off x="2483768" y="1275606"/>
              <a:ext cx="5400600" cy="216024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627784" y="1524387"/>
              <a:ext cx="5400600" cy="216024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375335" y="1771711"/>
              <a:ext cx="5437025" cy="21748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631040" y="2020492"/>
              <a:ext cx="6541360" cy="216024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123728" y="2267816"/>
              <a:ext cx="6192688" cy="216024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131840" y="2515140"/>
              <a:ext cx="5400600" cy="216024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311439" y="2761007"/>
              <a:ext cx="5869073" cy="21748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771800" y="2998188"/>
              <a:ext cx="5760640" cy="216024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646004" y="3245512"/>
              <a:ext cx="5672590" cy="216024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95736" y="3492836"/>
              <a:ext cx="5672590" cy="216024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2771800" y="3734310"/>
              <a:ext cx="5437025" cy="21748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923928" y="1026825"/>
              <a:ext cx="4104456" cy="216024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311439" y="785351"/>
              <a:ext cx="4968552" cy="216024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771800" y="543827"/>
              <a:ext cx="5904656" cy="216024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39552" y="723330"/>
            <a:ext cx="3096344" cy="1428655"/>
            <a:chOff x="359532" y="1059582"/>
            <a:chExt cx="3096344" cy="1428655"/>
          </a:xfrm>
        </p:grpSpPr>
        <p:grpSp>
          <p:nvGrpSpPr>
            <p:cNvPr id="5" name="그룹 4"/>
            <p:cNvGrpSpPr/>
            <p:nvPr/>
          </p:nvGrpSpPr>
          <p:grpSpPr>
            <a:xfrm>
              <a:off x="395536" y="1138453"/>
              <a:ext cx="3024336" cy="1325830"/>
              <a:chOff x="395536" y="771550"/>
              <a:chExt cx="3024336" cy="132583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95536" y="1389494"/>
                <a:ext cx="3007713" cy="707886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254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ko-KR" altLang="en-US" sz="4000" dirty="0" err="1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텀프로젝트</a:t>
                </a:r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95536" y="771550"/>
                <a:ext cx="3024336" cy="769441"/>
              </a:xfrm>
              <a:prstGeom prst="rect">
                <a:avLst/>
              </a:prstGeom>
              <a:effectLst>
                <a:outerShdw dist="254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ko-KR" altLang="en-US" sz="44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04583D"/>
                    </a:solidFill>
                    <a:latin typeface="+mj-ea"/>
                    <a:ea typeface="+mj-ea"/>
                  </a:rPr>
                  <a:t>알고리즘</a:t>
                </a:r>
                <a:endParaRPr lang="en-US" altLang="ko-KR" sz="4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4583D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59532" y="1059582"/>
              <a:ext cx="3096344" cy="1428655"/>
              <a:chOff x="359532" y="1059582"/>
              <a:chExt cx="3096344" cy="1428655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359532" y="2488237"/>
                <a:ext cx="3096344" cy="0"/>
              </a:xfrm>
              <a:prstGeom prst="line">
                <a:avLst/>
              </a:prstGeom>
              <a:ln w="31750">
                <a:solidFill>
                  <a:srgbClr val="395543">
                    <a:alpha val="7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359532" y="1059582"/>
                <a:ext cx="3096344" cy="0"/>
              </a:xfrm>
              <a:prstGeom prst="line">
                <a:avLst/>
              </a:prstGeom>
              <a:ln w="31750">
                <a:solidFill>
                  <a:srgbClr val="395543">
                    <a:alpha val="7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직사각형 10"/>
          <p:cNvSpPr/>
          <p:nvPr/>
        </p:nvSpPr>
        <p:spPr>
          <a:xfrm>
            <a:off x="6372198" y="3367019"/>
            <a:ext cx="2462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b="1" dirty="0" smtClean="0">
                <a:ln>
                  <a:solidFill>
                    <a:srgbClr val="04583D">
                      <a:alpha val="0"/>
                    </a:srgbClr>
                  </a:solidFill>
                </a:ln>
                <a:solidFill>
                  <a:srgbClr val="FCF9D2"/>
                </a:solidFill>
                <a:latin typeface="+mj-ea"/>
                <a:ea typeface="+mj-ea"/>
              </a:rPr>
              <a:t>2012136132 </a:t>
            </a:r>
            <a:r>
              <a:rPr lang="ko-KR" altLang="en-US" b="1" dirty="0" err="1" smtClean="0">
                <a:ln>
                  <a:solidFill>
                    <a:srgbClr val="04583D">
                      <a:alpha val="0"/>
                    </a:srgbClr>
                  </a:solidFill>
                </a:ln>
                <a:solidFill>
                  <a:srgbClr val="FCF9D2"/>
                </a:solidFill>
                <a:latin typeface="+mj-ea"/>
                <a:ea typeface="+mj-ea"/>
              </a:rPr>
              <a:t>최강석</a:t>
            </a:r>
            <a:endParaRPr lang="ko-KR" altLang="en-US" b="1" dirty="0">
              <a:ln>
                <a:solidFill>
                  <a:srgbClr val="04583D">
                    <a:alpha val="0"/>
                  </a:srgbClr>
                </a:solidFill>
              </a:ln>
              <a:solidFill>
                <a:srgbClr val="FCF9D2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72199" y="3626411"/>
            <a:ext cx="2462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b="1" dirty="0" smtClean="0">
                <a:ln>
                  <a:solidFill>
                    <a:srgbClr val="04583D">
                      <a:alpha val="0"/>
                    </a:srgbClr>
                  </a:solidFill>
                </a:ln>
                <a:solidFill>
                  <a:srgbClr val="FCF9D2"/>
                </a:solidFill>
                <a:latin typeface="+mj-ea"/>
                <a:ea typeface="+mj-ea"/>
              </a:rPr>
              <a:t>2012136139 </a:t>
            </a:r>
            <a:r>
              <a:rPr lang="ko-KR" altLang="en-US" b="1" dirty="0" smtClean="0">
                <a:ln>
                  <a:solidFill>
                    <a:srgbClr val="04583D">
                      <a:alpha val="0"/>
                    </a:srgbClr>
                  </a:solidFill>
                </a:ln>
                <a:solidFill>
                  <a:srgbClr val="FCF9D2"/>
                </a:solidFill>
                <a:latin typeface="+mj-ea"/>
                <a:ea typeface="+mj-ea"/>
              </a:rPr>
              <a:t>최형근</a:t>
            </a:r>
            <a:endParaRPr lang="ko-KR" altLang="en-US" b="1" dirty="0">
              <a:ln>
                <a:solidFill>
                  <a:srgbClr val="04583D">
                    <a:alpha val="0"/>
                  </a:srgbClr>
                </a:solidFill>
              </a:ln>
              <a:solidFill>
                <a:srgbClr val="FCF9D2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72200" y="3885239"/>
            <a:ext cx="2462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b="1" dirty="0" smtClean="0">
                <a:ln>
                  <a:solidFill>
                    <a:srgbClr val="04583D">
                      <a:alpha val="0"/>
                    </a:srgbClr>
                  </a:solidFill>
                </a:ln>
                <a:solidFill>
                  <a:srgbClr val="FCF9D2"/>
                </a:solidFill>
                <a:latin typeface="+mj-ea"/>
                <a:ea typeface="+mj-ea"/>
              </a:rPr>
              <a:t>2012136142 </a:t>
            </a:r>
            <a:r>
              <a:rPr lang="ko-KR" altLang="en-US" b="1" dirty="0" err="1" smtClean="0">
                <a:ln>
                  <a:solidFill>
                    <a:srgbClr val="04583D">
                      <a:alpha val="0"/>
                    </a:srgbClr>
                  </a:solidFill>
                </a:ln>
                <a:solidFill>
                  <a:srgbClr val="FCF9D2"/>
                </a:solidFill>
                <a:latin typeface="+mj-ea"/>
                <a:ea typeface="+mj-ea"/>
              </a:rPr>
              <a:t>허준석</a:t>
            </a:r>
            <a:endParaRPr lang="ko-KR" altLang="en-US" b="1" dirty="0">
              <a:ln>
                <a:solidFill>
                  <a:srgbClr val="04583D">
                    <a:alpha val="0"/>
                  </a:srgbClr>
                </a:solidFill>
              </a:ln>
              <a:solidFill>
                <a:srgbClr val="FCF9D2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244408" y="3115235"/>
            <a:ext cx="590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b="1" dirty="0" smtClean="0">
                <a:ln>
                  <a:solidFill>
                    <a:srgbClr val="04583D">
                      <a:alpha val="0"/>
                    </a:srgbClr>
                  </a:solidFill>
                </a:ln>
                <a:solidFill>
                  <a:srgbClr val="FCF9D2"/>
                </a:solidFill>
                <a:latin typeface="+mj-ea"/>
                <a:ea typeface="+mj-ea"/>
              </a:rPr>
              <a:t>7</a:t>
            </a:r>
            <a:r>
              <a:rPr lang="ko-KR" altLang="en-US" b="1" dirty="0" smtClean="0">
                <a:ln>
                  <a:solidFill>
                    <a:srgbClr val="04583D">
                      <a:alpha val="0"/>
                    </a:srgbClr>
                  </a:solidFill>
                </a:ln>
                <a:solidFill>
                  <a:srgbClr val="FCF9D2"/>
                </a:solidFill>
                <a:latin typeface="+mj-ea"/>
                <a:ea typeface="+mj-ea"/>
              </a:rPr>
              <a:t>조</a:t>
            </a:r>
            <a:endParaRPr lang="ko-KR" altLang="en-US" b="1" dirty="0">
              <a:ln>
                <a:solidFill>
                  <a:srgbClr val="04583D">
                    <a:alpha val="0"/>
                  </a:srgbClr>
                </a:solidFill>
              </a:ln>
              <a:solidFill>
                <a:srgbClr val="FCF9D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551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424664" y="-92546"/>
            <a:ext cx="1080120" cy="5320145"/>
          </a:xfrm>
          <a:prstGeom prst="rect">
            <a:avLst/>
          </a:prstGeom>
          <a:solidFill>
            <a:srgbClr val="04583D"/>
          </a:solidFill>
          <a:ln>
            <a:noFill/>
          </a:ln>
          <a:effectLst>
            <a:outerShdw dist="25400" dir="8100000" algn="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갈매기형 수장 100"/>
          <p:cNvSpPr/>
          <p:nvPr/>
        </p:nvSpPr>
        <p:spPr>
          <a:xfrm>
            <a:off x="338913" y="1056371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98504" y="390503"/>
            <a:ext cx="801088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1" spc="-150" dirty="0" smtClean="0">
                <a:solidFill>
                  <a:schemeClr val="bg1"/>
                </a:solidFill>
                <a:latin typeface="JK Gothic L" panose="02000600000000000000" pitchFamily="2" charset="-128"/>
                <a:ea typeface="JK Gothic L" panose="02000600000000000000" pitchFamily="2" charset="-128"/>
              </a:rPr>
              <a:t>01</a:t>
            </a:r>
          </a:p>
        </p:txBody>
      </p:sp>
      <p:sp>
        <p:nvSpPr>
          <p:cNvPr id="103" name="갈매기형 수장 102"/>
          <p:cNvSpPr/>
          <p:nvPr/>
        </p:nvSpPr>
        <p:spPr>
          <a:xfrm>
            <a:off x="251519" y="752764"/>
            <a:ext cx="567167" cy="241894"/>
          </a:xfrm>
          <a:prstGeom prst="chevron">
            <a:avLst>
              <a:gd name="adj" fmla="val 41235"/>
            </a:avLst>
          </a:prstGeom>
          <a:solidFill>
            <a:srgbClr val="F1E44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4" name="갈매기형 수장 103"/>
          <p:cNvSpPr/>
          <p:nvPr/>
        </p:nvSpPr>
        <p:spPr>
          <a:xfrm>
            <a:off x="338913" y="436909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26105" y="76005"/>
            <a:ext cx="4870038" cy="50181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rgbClr val="FCF9D2"/>
                </a:solidFill>
              </a:rPr>
              <a:t>3. 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미로의 입구는 항상 </a:t>
            </a:r>
            <a:r>
              <a:rPr lang="en-US" altLang="ko-KR" sz="1400" b="1" dirty="0" smtClean="0">
                <a:solidFill>
                  <a:srgbClr val="FCF9D2"/>
                </a:solidFill>
              </a:rPr>
              <a:t>(0 , 1)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에 위치한다</a:t>
            </a:r>
            <a:r>
              <a:rPr lang="en-US" altLang="ko-KR" sz="1400" b="1" dirty="0" smtClean="0">
                <a:solidFill>
                  <a:srgbClr val="FCF9D2"/>
                </a:solidFill>
              </a:rPr>
              <a:t>.</a:t>
            </a:r>
            <a:endParaRPr lang="ko-KR" altLang="en-US" sz="1400" b="1" dirty="0">
              <a:solidFill>
                <a:srgbClr val="FCF9D2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347864" y="1923678"/>
            <a:ext cx="2550424" cy="5331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파일의 내용을 저장할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i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nt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형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차원 배열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maze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생성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85024" y="2691418"/>
            <a:ext cx="2113519" cy="53602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aze[0][1] = START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4572000" y="2470524"/>
            <a:ext cx="139568" cy="20718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77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424664" y="-92546"/>
            <a:ext cx="1080120" cy="5320145"/>
          </a:xfrm>
          <a:prstGeom prst="rect">
            <a:avLst/>
          </a:prstGeom>
          <a:solidFill>
            <a:srgbClr val="04583D"/>
          </a:solidFill>
          <a:ln>
            <a:noFill/>
          </a:ln>
          <a:effectLst>
            <a:outerShdw dist="25400" dir="8100000" algn="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갈매기형 수장 100"/>
          <p:cNvSpPr/>
          <p:nvPr/>
        </p:nvSpPr>
        <p:spPr>
          <a:xfrm>
            <a:off x="338913" y="1056371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98504" y="390503"/>
            <a:ext cx="801088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1" spc="-150" dirty="0" smtClean="0">
                <a:solidFill>
                  <a:schemeClr val="bg1"/>
                </a:solidFill>
                <a:latin typeface="JK Gothic L" panose="02000600000000000000" pitchFamily="2" charset="-128"/>
                <a:ea typeface="JK Gothic L" panose="02000600000000000000" pitchFamily="2" charset="-128"/>
              </a:rPr>
              <a:t>01</a:t>
            </a:r>
          </a:p>
        </p:txBody>
      </p:sp>
      <p:sp>
        <p:nvSpPr>
          <p:cNvPr id="103" name="갈매기형 수장 102"/>
          <p:cNvSpPr/>
          <p:nvPr/>
        </p:nvSpPr>
        <p:spPr>
          <a:xfrm>
            <a:off x="251519" y="752764"/>
            <a:ext cx="567167" cy="241894"/>
          </a:xfrm>
          <a:prstGeom prst="chevron">
            <a:avLst>
              <a:gd name="adj" fmla="val 41235"/>
            </a:avLst>
          </a:prstGeom>
          <a:solidFill>
            <a:srgbClr val="F1E44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4" name="갈매기형 수장 103"/>
          <p:cNvSpPr/>
          <p:nvPr/>
        </p:nvSpPr>
        <p:spPr>
          <a:xfrm>
            <a:off x="338913" y="436909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26105" y="76005"/>
            <a:ext cx="4870038" cy="50181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rgbClr val="FCF9D2"/>
                </a:solidFill>
              </a:rPr>
              <a:t>4. 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갈 수 있는 길은 </a:t>
            </a:r>
            <a:r>
              <a:rPr lang="en-US" altLang="ko-KR" sz="1400" b="1" dirty="0" smtClean="0">
                <a:solidFill>
                  <a:srgbClr val="FCF9D2"/>
                </a:solidFill>
              </a:rPr>
              <a:t>0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으로 표시되고 벽은 </a:t>
            </a:r>
            <a:r>
              <a:rPr lang="en-US" altLang="ko-KR" sz="1400" b="1" dirty="0" smtClean="0">
                <a:solidFill>
                  <a:srgbClr val="FCF9D2"/>
                </a:solidFill>
              </a:rPr>
              <a:t>1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로 표시된다</a:t>
            </a:r>
            <a:r>
              <a:rPr lang="en-US" altLang="ko-KR" sz="1400" b="1" dirty="0" smtClean="0">
                <a:solidFill>
                  <a:srgbClr val="FCF9D2"/>
                </a:solidFill>
              </a:rPr>
              <a:t>.</a:t>
            </a:r>
            <a:endParaRPr lang="ko-KR" altLang="en-US" sz="1400" b="1" dirty="0">
              <a:solidFill>
                <a:srgbClr val="FCF9D2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843808" y="1563638"/>
            <a:ext cx="3312360" cy="31111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Text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파일의 내용을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maze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에 옮긴다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122071" y="2119851"/>
            <a:ext cx="2755835" cy="33222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maze[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][j]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내용이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무엇인가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0" name="아래쪽 화살표 9"/>
          <p:cNvSpPr/>
          <p:nvPr/>
        </p:nvSpPr>
        <p:spPr>
          <a:xfrm>
            <a:off x="4366280" y="1898957"/>
            <a:ext cx="139568" cy="20718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90016" y="3404595"/>
            <a:ext cx="1725151" cy="4971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콘솔 창에 길 출력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3710950" y="2465787"/>
            <a:ext cx="184877" cy="9294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5063172" y="2475153"/>
            <a:ext cx="184877" cy="9294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557754" y="2753831"/>
            <a:ext cx="518112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0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925894" y="2763196"/>
            <a:ext cx="518112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706240" y="3412222"/>
            <a:ext cx="1681255" cy="4971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콘솔 창에 벽 출력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74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424664" y="-92546"/>
            <a:ext cx="1080120" cy="5320145"/>
          </a:xfrm>
          <a:prstGeom prst="rect">
            <a:avLst/>
          </a:prstGeom>
          <a:solidFill>
            <a:srgbClr val="04583D"/>
          </a:solidFill>
          <a:ln>
            <a:noFill/>
          </a:ln>
          <a:effectLst>
            <a:outerShdw dist="25400" dir="8100000" algn="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갈매기형 수장 100"/>
          <p:cNvSpPr/>
          <p:nvPr/>
        </p:nvSpPr>
        <p:spPr>
          <a:xfrm>
            <a:off x="338913" y="1056371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98504" y="390503"/>
            <a:ext cx="801088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1" spc="-150" dirty="0" smtClean="0">
                <a:solidFill>
                  <a:schemeClr val="bg1"/>
                </a:solidFill>
                <a:latin typeface="JK Gothic L" panose="02000600000000000000" pitchFamily="2" charset="-128"/>
                <a:ea typeface="JK Gothic L" panose="02000600000000000000" pitchFamily="2" charset="-128"/>
              </a:rPr>
              <a:t>01</a:t>
            </a:r>
          </a:p>
        </p:txBody>
      </p:sp>
      <p:sp>
        <p:nvSpPr>
          <p:cNvPr id="103" name="갈매기형 수장 102"/>
          <p:cNvSpPr/>
          <p:nvPr/>
        </p:nvSpPr>
        <p:spPr>
          <a:xfrm>
            <a:off x="251519" y="752764"/>
            <a:ext cx="567167" cy="241894"/>
          </a:xfrm>
          <a:prstGeom prst="chevron">
            <a:avLst>
              <a:gd name="adj" fmla="val 41235"/>
            </a:avLst>
          </a:prstGeom>
          <a:solidFill>
            <a:srgbClr val="F1E44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4" name="갈매기형 수장 103"/>
          <p:cNvSpPr/>
          <p:nvPr/>
        </p:nvSpPr>
        <p:spPr>
          <a:xfrm>
            <a:off x="338913" y="436909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26105" y="76005"/>
            <a:ext cx="7534328" cy="60279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rgbClr val="FCF9D2"/>
                </a:solidFill>
              </a:rPr>
              <a:t>5. 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쥐는 최초에 </a:t>
            </a:r>
            <a:r>
              <a:rPr lang="en-US" altLang="ko-KR" sz="1400" b="1" dirty="0" smtClean="0">
                <a:solidFill>
                  <a:srgbClr val="FCF9D2"/>
                </a:solidFill>
              </a:rPr>
              <a:t>n x m x 2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의 에너지를 지닌다</a:t>
            </a:r>
            <a:r>
              <a:rPr lang="en-US" altLang="ko-KR" sz="1400" b="1" dirty="0" smtClean="0">
                <a:solidFill>
                  <a:srgbClr val="FCF9D2"/>
                </a:solidFill>
              </a:rPr>
              <a:t>. 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한 칸 움직일 때 마다 에너지가 </a:t>
            </a:r>
            <a:r>
              <a:rPr lang="en-US" altLang="ko-KR" sz="1400" b="1" dirty="0" smtClean="0">
                <a:solidFill>
                  <a:srgbClr val="FCF9D2"/>
                </a:solidFill>
              </a:rPr>
              <a:t>1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씩 감소하고 </a:t>
            </a:r>
            <a:endParaRPr lang="en-US" altLang="ko-KR" sz="1400" b="1" dirty="0" smtClean="0">
              <a:solidFill>
                <a:srgbClr val="FCF9D2"/>
              </a:solidFill>
            </a:endParaRPr>
          </a:p>
          <a:p>
            <a:r>
              <a:rPr lang="en-US" altLang="ko-KR" sz="1400" b="1" dirty="0">
                <a:solidFill>
                  <a:srgbClr val="FCF9D2"/>
                </a:solidFill>
              </a:rPr>
              <a:t> </a:t>
            </a:r>
            <a:r>
              <a:rPr lang="en-US" altLang="ko-KR" sz="1400" b="1" dirty="0" smtClean="0">
                <a:solidFill>
                  <a:srgbClr val="FCF9D2"/>
                </a:solidFill>
              </a:rPr>
              <a:t>  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에너지가 </a:t>
            </a:r>
            <a:r>
              <a:rPr lang="en-US" altLang="ko-KR" sz="1400" b="1" dirty="0" smtClean="0">
                <a:solidFill>
                  <a:srgbClr val="FCF9D2"/>
                </a:solidFill>
              </a:rPr>
              <a:t>1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보다 작으면 더 이상 움직일 수 없다</a:t>
            </a:r>
            <a:r>
              <a:rPr lang="en-US" altLang="ko-KR" sz="1400" b="1" dirty="0" smtClean="0">
                <a:solidFill>
                  <a:srgbClr val="FCF9D2"/>
                </a:solidFill>
              </a:rPr>
              <a:t>.</a:t>
            </a:r>
            <a:endParaRPr lang="ko-KR" altLang="en-US" sz="1400" b="1" dirty="0">
              <a:solidFill>
                <a:srgbClr val="FCF9D2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03848" y="1635646"/>
            <a:ext cx="2736303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nergy =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행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x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열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x 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03847" y="2173664"/>
            <a:ext cx="2755835" cy="33222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쥐가 움직였는가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?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4448056" y="1952770"/>
            <a:ext cx="139568" cy="20718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00228" y="3458408"/>
            <a:ext cx="1196715" cy="4971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nergy--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3792726" y="2519600"/>
            <a:ext cx="184877" cy="9294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5144948" y="2528966"/>
            <a:ext cx="184877" cy="9294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39530" y="2807644"/>
            <a:ext cx="518112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Yes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07670" y="2817009"/>
            <a:ext cx="518112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No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92482" y="3481482"/>
            <a:ext cx="1196715" cy="4971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아무 동작도 하지않는다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36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424664" y="-92546"/>
            <a:ext cx="1080120" cy="5320145"/>
          </a:xfrm>
          <a:prstGeom prst="rect">
            <a:avLst/>
          </a:prstGeom>
          <a:solidFill>
            <a:srgbClr val="04583D"/>
          </a:solidFill>
          <a:ln>
            <a:noFill/>
          </a:ln>
          <a:effectLst>
            <a:outerShdw dist="25400" dir="8100000" algn="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갈매기형 수장 100"/>
          <p:cNvSpPr/>
          <p:nvPr/>
        </p:nvSpPr>
        <p:spPr>
          <a:xfrm>
            <a:off x="338913" y="1056371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98504" y="390503"/>
            <a:ext cx="801088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1" spc="-150" dirty="0" smtClean="0">
                <a:solidFill>
                  <a:schemeClr val="bg1"/>
                </a:solidFill>
                <a:latin typeface="JK Gothic L" panose="02000600000000000000" pitchFamily="2" charset="-128"/>
                <a:ea typeface="JK Gothic L" panose="02000600000000000000" pitchFamily="2" charset="-128"/>
              </a:rPr>
              <a:t>01</a:t>
            </a:r>
          </a:p>
        </p:txBody>
      </p:sp>
      <p:sp>
        <p:nvSpPr>
          <p:cNvPr id="103" name="갈매기형 수장 102"/>
          <p:cNvSpPr/>
          <p:nvPr/>
        </p:nvSpPr>
        <p:spPr>
          <a:xfrm>
            <a:off x="251519" y="752764"/>
            <a:ext cx="567167" cy="241894"/>
          </a:xfrm>
          <a:prstGeom prst="chevron">
            <a:avLst>
              <a:gd name="adj" fmla="val 41235"/>
            </a:avLst>
          </a:prstGeom>
          <a:solidFill>
            <a:srgbClr val="F1E44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4" name="갈매기형 수장 103"/>
          <p:cNvSpPr/>
          <p:nvPr/>
        </p:nvSpPr>
        <p:spPr>
          <a:xfrm>
            <a:off x="338913" y="436909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26104" y="76005"/>
            <a:ext cx="6238183" cy="50181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rgbClr val="FCF9D2"/>
                </a:solidFill>
              </a:rPr>
              <a:t>6. 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미로의 상</a:t>
            </a:r>
            <a:r>
              <a:rPr lang="en-US" altLang="ko-KR" sz="1400" b="1" dirty="0" smtClean="0">
                <a:solidFill>
                  <a:srgbClr val="FCF9D2"/>
                </a:solidFill>
              </a:rPr>
              <a:t>, 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하</a:t>
            </a:r>
            <a:r>
              <a:rPr lang="en-US" altLang="ko-KR" sz="1400" b="1" dirty="0" smtClean="0">
                <a:solidFill>
                  <a:srgbClr val="FCF9D2"/>
                </a:solidFill>
              </a:rPr>
              <a:t>, 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좌</a:t>
            </a:r>
            <a:r>
              <a:rPr lang="en-US" altLang="ko-KR" sz="1400" b="1" dirty="0" smtClean="0">
                <a:solidFill>
                  <a:srgbClr val="FCF9D2"/>
                </a:solidFill>
              </a:rPr>
              <a:t>, 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우로만 움직일 수 있고 사선 형태로는 움직일 수 없다</a:t>
            </a:r>
            <a:r>
              <a:rPr lang="en-US" altLang="ko-KR" sz="1400" b="1" dirty="0" smtClean="0">
                <a:solidFill>
                  <a:srgbClr val="FCF9D2"/>
                </a:solidFill>
              </a:rPr>
              <a:t>.</a:t>
            </a:r>
            <a:endParaRPr lang="ko-KR" altLang="en-US" sz="1400" b="1" dirty="0">
              <a:solidFill>
                <a:srgbClr val="FCF9D2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699792" y="910749"/>
            <a:ext cx="2736303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현재 위치의 오른쪽이 길인가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?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34120" y="1785537"/>
            <a:ext cx="1581127" cy="3108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오른쪽으로 이동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3226448" y="1224319"/>
            <a:ext cx="196473" cy="53773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4575049" y="1224319"/>
            <a:ext cx="184877" cy="9294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68006" y="1276928"/>
            <a:ext cx="518112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Yes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437771" y="1512362"/>
            <a:ext cx="518112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No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312609" y="2176088"/>
            <a:ext cx="2736303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현재 위치의 아래쪽이 길인가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?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아래쪽 화살표 27"/>
          <p:cNvSpPr/>
          <p:nvPr/>
        </p:nvSpPr>
        <p:spPr>
          <a:xfrm>
            <a:off x="3902617" y="2489658"/>
            <a:ext cx="196473" cy="53773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5251218" y="2489658"/>
            <a:ext cx="184877" cy="9294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744175" y="2542267"/>
            <a:ext cx="518112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Yes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113940" y="2777701"/>
            <a:ext cx="518112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No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10289" y="3066655"/>
            <a:ext cx="1581127" cy="3108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아래쪽으로 이동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49860" y="3441427"/>
            <a:ext cx="2736303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현재 위치의 왼쪽이 길인가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?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아래쪽 화살표 33"/>
          <p:cNvSpPr/>
          <p:nvPr/>
        </p:nvSpPr>
        <p:spPr>
          <a:xfrm>
            <a:off x="4539868" y="3754997"/>
            <a:ext cx="196473" cy="53773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>
            <a:off x="5888469" y="3754997"/>
            <a:ext cx="160443" cy="53773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381426" y="3807606"/>
            <a:ext cx="518112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Yes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709634" y="3807606"/>
            <a:ext cx="518112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No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847540" y="4331994"/>
            <a:ext cx="1581127" cy="3108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쪽으로 이동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511152" y="4321927"/>
            <a:ext cx="1581127" cy="3108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위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쪽으로 이동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906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424664" y="-92546"/>
            <a:ext cx="1080120" cy="5320145"/>
          </a:xfrm>
          <a:prstGeom prst="rect">
            <a:avLst/>
          </a:prstGeom>
          <a:solidFill>
            <a:srgbClr val="04583D"/>
          </a:solidFill>
          <a:ln>
            <a:noFill/>
          </a:ln>
          <a:effectLst>
            <a:outerShdw dist="25400" dir="8100000" algn="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갈매기형 수장 100"/>
          <p:cNvSpPr/>
          <p:nvPr/>
        </p:nvSpPr>
        <p:spPr>
          <a:xfrm>
            <a:off x="338913" y="1056371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98504" y="390503"/>
            <a:ext cx="801088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1" spc="-150" dirty="0" smtClean="0">
                <a:solidFill>
                  <a:schemeClr val="bg1"/>
                </a:solidFill>
                <a:latin typeface="JK Gothic L" panose="02000600000000000000" pitchFamily="2" charset="-128"/>
                <a:ea typeface="JK Gothic L" panose="02000600000000000000" pitchFamily="2" charset="-128"/>
              </a:rPr>
              <a:t>01</a:t>
            </a:r>
          </a:p>
        </p:txBody>
      </p:sp>
      <p:sp>
        <p:nvSpPr>
          <p:cNvPr id="103" name="갈매기형 수장 102"/>
          <p:cNvSpPr/>
          <p:nvPr/>
        </p:nvSpPr>
        <p:spPr>
          <a:xfrm>
            <a:off x="251519" y="752764"/>
            <a:ext cx="567167" cy="241894"/>
          </a:xfrm>
          <a:prstGeom prst="chevron">
            <a:avLst>
              <a:gd name="adj" fmla="val 41235"/>
            </a:avLst>
          </a:prstGeom>
          <a:solidFill>
            <a:srgbClr val="F1E44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4" name="갈매기형 수장 103"/>
          <p:cNvSpPr/>
          <p:nvPr/>
        </p:nvSpPr>
        <p:spPr>
          <a:xfrm>
            <a:off x="338913" y="436909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26104" y="76005"/>
            <a:ext cx="5297023" cy="50181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rgbClr val="FCF9D2"/>
                </a:solidFill>
              </a:rPr>
              <a:t>7. 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미로의 출구가 오직 하나 존재하며 위치는 정해지지 않았다</a:t>
            </a:r>
            <a:r>
              <a:rPr lang="en-US" altLang="ko-KR" sz="1400" b="1" dirty="0" smtClean="0">
                <a:solidFill>
                  <a:srgbClr val="FCF9D2"/>
                </a:solidFill>
              </a:rPr>
              <a:t>. </a:t>
            </a:r>
            <a:endParaRPr lang="en-US" altLang="ko-KR" sz="1400" b="1" dirty="0">
              <a:solidFill>
                <a:srgbClr val="FCF9D2"/>
              </a:solidFill>
            </a:endParaRPr>
          </a:p>
          <a:p>
            <a:r>
              <a:rPr lang="en-US" altLang="ko-KR" sz="1400" b="1" dirty="0" smtClean="0">
                <a:solidFill>
                  <a:srgbClr val="FCF9D2"/>
                </a:solidFill>
              </a:rPr>
              <a:t>   (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외부 벽은 입구와 출구를 제외하고 모두 </a:t>
            </a:r>
            <a:r>
              <a:rPr lang="en-US" altLang="ko-KR" sz="1400" b="1" dirty="0" smtClean="0">
                <a:solidFill>
                  <a:srgbClr val="FCF9D2"/>
                </a:solidFill>
              </a:rPr>
              <a:t>1)</a:t>
            </a:r>
            <a:endParaRPr lang="ko-KR" altLang="en-US" sz="1400" b="1" dirty="0">
              <a:solidFill>
                <a:srgbClr val="FCF9D2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347864" y="988475"/>
            <a:ext cx="2736303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미로의 외부 벽을 검사한다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36742" y="1526493"/>
            <a:ext cx="1537099" cy="33222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외부 벽이 </a:t>
            </a: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인가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?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4592072" y="1305599"/>
            <a:ext cx="139568" cy="20718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4136389" y="1881795"/>
            <a:ext cx="184877" cy="9294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5081249" y="1870714"/>
            <a:ext cx="184877" cy="9294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83193" y="2169839"/>
            <a:ext cx="518112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Yes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943971" y="2158757"/>
            <a:ext cx="518112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No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395357" y="2836184"/>
            <a:ext cx="1196715" cy="4971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아무 동작도 하지않는다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926790" y="2816084"/>
            <a:ext cx="1646809" cy="33222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좌표가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(0,1)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인가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?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아래쪽 화살표 27"/>
          <p:cNvSpPr/>
          <p:nvPr/>
        </p:nvSpPr>
        <p:spPr>
          <a:xfrm>
            <a:off x="5198861" y="3177320"/>
            <a:ext cx="184877" cy="9294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6143721" y="3166239"/>
            <a:ext cx="184877" cy="9294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45665" y="3465364"/>
            <a:ext cx="518112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Yes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006443" y="3454282"/>
            <a:ext cx="518112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No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503438" y="4127667"/>
            <a:ext cx="1196715" cy="4971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해당 위치는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입구이다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830238" y="4124432"/>
            <a:ext cx="1196715" cy="4971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해당 위치는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구이다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619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424664" y="-92546"/>
            <a:ext cx="1080120" cy="5320145"/>
          </a:xfrm>
          <a:prstGeom prst="rect">
            <a:avLst/>
          </a:prstGeom>
          <a:solidFill>
            <a:srgbClr val="04583D"/>
          </a:solidFill>
          <a:ln>
            <a:noFill/>
          </a:ln>
          <a:effectLst>
            <a:outerShdw dist="25400" dir="8100000" algn="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갈매기형 수장 100"/>
          <p:cNvSpPr/>
          <p:nvPr/>
        </p:nvSpPr>
        <p:spPr>
          <a:xfrm>
            <a:off x="338913" y="1056371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98504" y="390503"/>
            <a:ext cx="801088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1" spc="-150" dirty="0" smtClean="0">
                <a:solidFill>
                  <a:schemeClr val="bg1"/>
                </a:solidFill>
                <a:latin typeface="JK Gothic L" panose="02000600000000000000" pitchFamily="2" charset="-128"/>
                <a:ea typeface="JK Gothic L" panose="02000600000000000000" pitchFamily="2" charset="-128"/>
              </a:rPr>
              <a:t>01</a:t>
            </a:r>
          </a:p>
        </p:txBody>
      </p:sp>
      <p:sp>
        <p:nvSpPr>
          <p:cNvPr id="103" name="갈매기형 수장 102"/>
          <p:cNvSpPr/>
          <p:nvPr/>
        </p:nvSpPr>
        <p:spPr>
          <a:xfrm>
            <a:off x="251519" y="752764"/>
            <a:ext cx="567167" cy="241894"/>
          </a:xfrm>
          <a:prstGeom prst="chevron">
            <a:avLst>
              <a:gd name="adj" fmla="val 41235"/>
            </a:avLst>
          </a:prstGeom>
          <a:solidFill>
            <a:srgbClr val="F1E44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4" name="갈매기형 수장 103"/>
          <p:cNvSpPr/>
          <p:nvPr/>
        </p:nvSpPr>
        <p:spPr>
          <a:xfrm>
            <a:off x="338913" y="436909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26105" y="76005"/>
            <a:ext cx="7462320" cy="50181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rgbClr val="FCF9D2"/>
                </a:solidFill>
              </a:rPr>
              <a:t>8. 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쥐는 마나를 갖고 있으며 초기에는 </a:t>
            </a:r>
            <a:r>
              <a:rPr lang="en-US" altLang="ko-KR" sz="1400" b="1" dirty="0" smtClean="0">
                <a:solidFill>
                  <a:srgbClr val="FCF9D2"/>
                </a:solidFill>
              </a:rPr>
              <a:t>0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이다</a:t>
            </a:r>
            <a:r>
              <a:rPr lang="en-US" altLang="ko-KR" sz="1400" b="1" dirty="0" smtClean="0">
                <a:solidFill>
                  <a:srgbClr val="FCF9D2"/>
                </a:solidFill>
              </a:rPr>
              <a:t>. 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쥐가 </a:t>
            </a:r>
            <a:r>
              <a:rPr lang="en-US" altLang="ko-KR" sz="1400" b="1" dirty="0" smtClean="0">
                <a:solidFill>
                  <a:srgbClr val="FCF9D2"/>
                </a:solidFill>
              </a:rPr>
              <a:t>1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칸 이동할 때 마다 </a:t>
            </a:r>
            <a:r>
              <a:rPr lang="en-US" altLang="ko-KR" sz="1400" b="1" dirty="0" smtClean="0">
                <a:solidFill>
                  <a:srgbClr val="FCF9D2"/>
                </a:solidFill>
              </a:rPr>
              <a:t>0.1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의 </a:t>
            </a:r>
            <a:r>
              <a:rPr lang="ko-KR" altLang="en-US" sz="1400" b="1" dirty="0" err="1" smtClean="0">
                <a:solidFill>
                  <a:srgbClr val="FCF9D2"/>
                </a:solidFill>
              </a:rPr>
              <a:t>마나가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 쌓이며 </a:t>
            </a:r>
            <a:endParaRPr lang="en-US" altLang="ko-KR" sz="1400" b="1" dirty="0" smtClean="0">
              <a:solidFill>
                <a:srgbClr val="FCF9D2"/>
              </a:solidFill>
            </a:endParaRPr>
          </a:p>
          <a:p>
            <a:r>
              <a:rPr lang="ko-KR" altLang="en-US" sz="1400" b="1" dirty="0" smtClean="0">
                <a:solidFill>
                  <a:srgbClr val="FCF9D2"/>
                </a:solidFill>
              </a:rPr>
              <a:t>   마나 </a:t>
            </a:r>
            <a:r>
              <a:rPr lang="en-US" altLang="ko-KR" sz="1400" b="1" dirty="0" smtClean="0">
                <a:solidFill>
                  <a:srgbClr val="FCF9D2"/>
                </a:solidFill>
              </a:rPr>
              <a:t>1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을 소비하여 </a:t>
            </a:r>
            <a:r>
              <a:rPr lang="en-US" altLang="ko-KR" sz="1400" b="1" dirty="0" smtClean="0">
                <a:solidFill>
                  <a:srgbClr val="FCF9D2"/>
                </a:solidFill>
              </a:rPr>
              <a:t>3x3 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영역을 스캔할 수 있다</a:t>
            </a:r>
            <a:r>
              <a:rPr lang="en-US" altLang="ko-KR" sz="1400" b="1" dirty="0" smtClean="0">
                <a:solidFill>
                  <a:srgbClr val="FCF9D2"/>
                </a:solidFill>
              </a:rPr>
              <a:t>.</a:t>
            </a:r>
            <a:endParaRPr lang="ko-KR" altLang="en-US" sz="1400" b="1" dirty="0">
              <a:solidFill>
                <a:srgbClr val="FCF9D2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491880" y="752764"/>
            <a:ext cx="2755835" cy="33222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쥐가 움직였는가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?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19873" y="2037508"/>
            <a:ext cx="1365104" cy="4971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마나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0.1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증가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4080759" y="1098700"/>
            <a:ext cx="184877" cy="9294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5432981" y="1108066"/>
            <a:ext cx="184877" cy="9294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27563" y="1386744"/>
            <a:ext cx="518112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Yes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95703" y="1396109"/>
            <a:ext cx="518112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No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069620" y="2060582"/>
            <a:ext cx="1196715" cy="4971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아무 동작도 하지않는다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4080758" y="2544065"/>
            <a:ext cx="184878" cy="24370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55777" y="2804299"/>
            <a:ext cx="2215778" cy="4971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마나가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1.0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이 되었는가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?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6489193" y="631772"/>
            <a:ext cx="204958" cy="6758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5400000">
            <a:off x="4026879" y="3550231"/>
            <a:ext cx="592995" cy="11548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064320" y="3423066"/>
            <a:ext cx="518112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No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 rot="10800000">
            <a:off x="4265635" y="3856711"/>
            <a:ext cx="2754636" cy="1376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5400000">
            <a:off x="5421752" y="2376407"/>
            <a:ext cx="3059359" cy="1376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아래쪽 화살표 32"/>
          <p:cNvSpPr/>
          <p:nvPr/>
        </p:nvSpPr>
        <p:spPr>
          <a:xfrm>
            <a:off x="2972054" y="3322784"/>
            <a:ext cx="184877" cy="9294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818858" y="3610828"/>
            <a:ext cx="518112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Yes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970024" y="4280153"/>
            <a:ext cx="2295609" cy="4971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마나를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0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으로 초기화하고 스캔을 실시한다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940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424664" y="-92546"/>
            <a:ext cx="1080120" cy="5320145"/>
          </a:xfrm>
          <a:prstGeom prst="rect">
            <a:avLst/>
          </a:prstGeom>
          <a:solidFill>
            <a:srgbClr val="04583D"/>
          </a:solidFill>
          <a:ln>
            <a:noFill/>
          </a:ln>
          <a:effectLst>
            <a:outerShdw dist="25400" dir="8100000" algn="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갈매기형 수장 100"/>
          <p:cNvSpPr/>
          <p:nvPr/>
        </p:nvSpPr>
        <p:spPr>
          <a:xfrm>
            <a:off x="338913" y="1056371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98504" y="390503"/>
            <a:ext cx="801088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1" spc="-150" dirty="0" smtClean="0">
                <a:solidFill>
                  <a:schemeClr val="bg1"/>
                </a:solidFill>
                <a:latin typeface="JK Gothic L" panose="02000600000000000000" pitchFamily="2" charset="-128"/>
                <a:ea typeface="JK Gothic L" panose="02000600000000000000" pitchFamily="2" charset="-128"/>
              </a:rPr>
              <a:t>01</a:t>
            </a:r>
          </a:p>
        </p:txBody>
      </p:sp>
      <p:sp>
        <p:nvSpPr>
          <p:cNvPr id="103" name="갈매기형 수장 102"/>
          <p:cNvSpPr/>
          <p:nvPr/>
        </p:nvSpPr>
        <p:spPr>
          <a:xfrm>
            <a:off x="251519" y="752764"/>
            <a:ext cx="567167" cy="241894"/>
          </a:xfrm>
          <a:prstGeom prst="chevron">
            <a:avLst>
              <a:gd name="adj" fmla="val 41235"/>
            </a:avLst>
          </a:prstGeom>
          <a:solidFill>
            <a:srgbClr val="F1E44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4" name="갈매기형 수장 103"/>
          <p:cNvSpPr/>
          <p:nvPr/>
        </p:nvSpPr>
        <p:spPr>
          <a:xfrm>
            <a:off x="338913" y="436909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920973" y="99612"/>
            <a:ext cx="1058739" cy="50181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CF9D2"/>
                </a:solidFill>
              </a:rPr>
              <a:t>스캔 전략</a:t>
            </a:r>
            <a:endParaRPr lang="ko-KR" altLang="en-US" sz="1400" b="1" dirty="0">
              <a:solidFill>
                <a:srgbClr val="FCF9D2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789040"/>
              </p:ext>
            </p:extLst>
          </p:nvPr>
        </p:nvGraphicFramePr>
        <p:xfrm>
          <a:off x="920973" y="1635646"/>
          <a:ext cx="230425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43">
                  <a:extLst>
                    <a:ext uri="{9D8B030D-6E8A-4147-A177-3AD203B41FA5}">
                      <a16:colId xmlns:a16="http://schemas.microsoft.com/office/drawing/2014/main" val="3583071628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1807364058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2525873731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2806360251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2930140042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179615338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35684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99235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241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978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40143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651716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589" y="2375042"/>
            <a:ext cx="296539" cy="3308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42852" y="3955715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chemeClr val="accent2">
                    <a:lumMod val="75000"/>
                  </a:schemeClr>
                </a:solidFill>
              </a:rPr>
              <a:t>마나가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1.0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이 되었다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3319"/>
              </p:ext>
            </p:extLst>
          </p:nvPr>
        </p:nvGraphicFramePr>
        <p:xfrm>
          <a:off x="3712666" y="1635646"/>
          <a:ext cx="230425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43">
                  <a:extLst>
                    <a:ext uri="{9D8B030D-6E8A-4147-A177-3AD203B41FA5}">
                      <a16:colId xmlns:a16="http://schemas.microsoft.com/office/drawing/2014/main" val="3583071628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1807364058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2525873731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2806360251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2930140042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179615338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35684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99235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241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978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40143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651716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439628"/>
              </p:ext>
            </p:extLst>
          </p:nvPr>
        </p:nvGraphicFramePr>
        <p:xfrm>
          <a:off x="6444208" y="1635646"/>
          <a:ext cx="230425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43">
                  <a:extLst>
                    <a:ext uri="{9D8B030D-6E8A-4147-A177-3AD203B41FA5}">
                      <a16:colId xmlns:a16="http://schemas.microsoft.com/office/drawing/2014/main" val="3583071628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1807364058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2525873731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2806360251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2930140042"/>
                    </a:ext>
                  </a:extLst>
                </a:gridCol>
                <a:gridCol w="384043">
                  <a:extLst>
                    <a:ext uri="{9D8B030D-6E8A-4147-A177-3AD203B41FA5}">
                      <a16:colId xmlns:a16="http://schemas.microsoft.com/office/drawing/2014/main" val="179615338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35684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99235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241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978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40143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651716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3898498" y="3955715"/>
            <a:ext cx="19639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다음 갈 방향으로</a:t>
            </a:r>
            <a:endParaRPr lang="en-US" altLang="ko-KR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스캔을 사용한다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38624" y="3955715"/>
            <a:ext cx="2194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막다른 길이 있으면</a:t>
            </a:r>
            <a:endParaRPr lang="en-US" altLang="ko-KR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벽으로 막는다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525" y="2375041"/>
            <a:ext cx="296539" cy="330813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1643739" y="2449117"/>
            <a:ext cx="288032" cy="1826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375041"/>
            <a:ext cx="291289" cy="330814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 rot="10800000">
            <a:off x="6588224" y="2476196"/>
            <a:ext cx="288032" cy="1826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71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  <p:bldP spid="35" grpId="0"/>
      <p:bldP spid="6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-424664" y="-92546"/>
            <a:ext cx="1080120" cy="5320145"/>
          </a:xfrm>
          <a:prstGeom prst="rect">
            <a:avLst/>
          </a:prstGeom>
          <a:solidFill>
            <a:srgbClr val="04583D"/>
          </a:solidFill>
          <a:ln>
            <a:noFill/>
          </a:ln>
          <a:effectLst>
            <a:outerShdw dist="25400" dir="8100000" algn="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98504" y="390503"/>
            <a:ext cx="801088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1" spc="-150" dirty="0" smtClean="0">
                <a:solidFill>
                  <a:schemeClr val="bg1"/>
                </a:solidFill>
                <a:latin typeface="JK Gothic L" panose="02000600000000000000" pitchFamily="2" charset="-128"/>
                <a:ea typeface="JK Gothic L" panose="02000600000000000000" pitchFamily="2" charset="-128"/>
              </a:rPr>
              <a:t>01</a:t>
            </a:r>
          </a:p>
        </p:txBody>
      </p:sp>
      <p:sp>
        <p:nvSpPr>
          <p:cNvPr id="112" name="갈매기형 수장 111"/>
          <p:cNvSpPr/>
          <p:nvPr/>
        </p:nvSpPr>
        <p:spPr>
          <a:xfrm>
            <a:off x="338913" y="436909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251519" y="1082582"/>
            <a:ext cx="567167" cy="241894"/>
          </a:xfrm>
          <a:prstGeom prst="chevron">
            <a:avLst>
              <a:gd name="adj" fmla="val 41235"/>
            </a:avLst>
          </a:prstGeom>
          <a:solidFill>
            <a:srgbClr val="F1E44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338913" y="755439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20973" y="99612"/>
            <a:ext cx="3002955" cy="50181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CF9D2"/>
                </a:solidFill>
              </a:rPr>
              <a:t>프로그램 결과 화면 </a:t>
            </a:r>
            <a:r>
              <a:rPr lang="en-US" altLang="ko-KR" sz="1400" b="1" dirty="0" smtClean="0">
                <a:solidFill>
                  <a:srgbClr val="FCF9D2"/>
                </a:solidFill>
              </a:rPr>
              <a:t>(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스캔 사용 전</a:t>
            </a:r>
            <a:r>
              <a:rPr lang="en-US" altLang="ko-KR" sz="1400" b="1" dirty="0" smtClean="0">
                <a:solidFill>
                  <a:srgbClr val="FCF9D2"/>
                </a:solidFill>
              </a:rPr>
              <a:t>)</a:t>
            </a:r>
            <a:endParaRPr lang="ko-KR" altLang="en-US" sz="1400" b="1" dirty="0">
              <a:solidFill>
                <a:srgbClr val="FCF9D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678803"/>
            <a:ext cx="5771143" cy="4413227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 rot="2288326">
            <a:off x="7113710" y="1768664"/>
            <a:ext cx="504056" cy="7200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76256" y="1419622"/>
            <a:ext cx="2134192" cy="3600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총 에너지 사용량 </a:t>
            </a:r>
            <a:r>
              <a:rPr lang="en-US" altLang="ko-KR" sz="1400" dirty="0" smtClean="0"/>
              <a:t>: 204</a:t>
            </a:r>
            <a:endParaRPr lang="ko-KR" altLang="en-US" sz="1400" dirty="0"/>
          </a:p>
        </p:txBody>
      </p:sp>
      <p:sp>
        <p:nvSpPr>
          <p:cNvPr id="11" name="아래쪽 화살표 10"/>
          <p:cNvSpPr/>
          <p:nvPr/>
        </p:nvSpPr>
        <p:spPr>
          <a:xfrm rot="19329535" flipH="1">
            <a:off x="2721525" y="592330"/>
            <a:ext cx="45719" cy="21986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9329535" flipH="1">
            <a:off x="2721525" y="766452"/>
            <a:ext cx="45719" cy="21986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 rot="19329535" flipH="1">
            <a:off x="5386849" y="852198"/>
            <a:ext cx="45719" cy="21986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 rot="19329535" flipH="1">
            <a:off x="5373948" y="947588"/>
            <a:ext cx="45719" cy="21986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 rot="19329535" flipH="1">
            <a:off x="5541975" y="769974"/>
            <a:ext cx="45719" cy="21986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 rot="19329535" flipH="1">
            <a:off x="5544547" y="669707"/>
            <a:ext cx="45719" cy="21986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9329535" flipH="1">
            <a:off x="4695884" y="1311838"/>
            <a:ext cx="45719" cy="21986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307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10" y="666852"/>
            <a:ext cx="5829150" cy="4425178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-424664" y="-92546"/>
            <a:ext cx="1080120" cy="5320145"/>
          </a:xfrm>
          <a:prstGeom prst="rect">
            <a:avLst/>
          </a:prstGeom>
          <a:solidFill>
            <a:srgbClr val="04583D"/>
          </a:solidFill>
          <a:ln>
            <a:noFill/>
          </a:ln>
          <a:effectLst>
            <a:outerShdw dist="25400" dir="8100000" algn="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98504" y="390503"/>
            <a:ext cx="801088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1" spc="-150" dirty="0" smtClean="0">
                <a:solidFill>
                  <a:schemeClr val="bg1"/>
                </a:solidFill>
                <a:latin typeface="JK Gothic L" panose="02000600000000000000" pitchFamily="2" charset="-128"/>
                <a:ea typeface="JK Gothic L" panose="02000600000000000000" pitchFamily="2" charset="-128"/>
              </a:rPr>
              <a:t>01</a:t>
            </a:r>
          </a:p>
        </p:txBody>
      </p:sp>
      <p:sp>
        <p:nvSpPr>
          <p:cNvPr id="112" name="갈매기형 수장 111"/>
          <p:cNvSpPr/>
          <p:nvPr/>
        </p:nvSpPr>
        <p:spPr>
          <a:xfrm>
            <a:off x="338913" y="436909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251519" y="1082582"/>
            <a:ext cx="567167" cy="241894"/>
          </a:xfrm>
          <a:prstGeom prst="chevron">
            <a:avLst>
              <a:gd name="adj" fmla="val 41235"/>
            </a:avLst>
          </a:prstGeom>
          <a:solidFill>
            <a:srgbClr val="F1E44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338913" y="755439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 rot="2288326">
            <a:off x="7165860" y="1784920"/>
            <a:ext cx="504056" cy="7200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20973" y="99612"/>
            <a:ext cx="3002955" cy="50181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CF9D2"/>
                </a:solidFill>
              </a:rPr>
              <a:t>프로그램 결과 화면 </a:t>
            </a:r>
            <a:r>
              <a:rPr lang="en-US" altLang="ko-KR" sz="1400" b="1" dirty="0" smtClean="0">
                <a:solidFill>
                  <a:srgbClr val="FCF9D2"/>
                </a:solidFill>
              </a:rPr>
              <a:t>(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스캔 사용 후</a:t>
            </a:r>
            <a:r>
              <a:rPr lang="en-US" altLang="ko-KR" sz="1400" b="1" dirty="0" smtClean="0">
                <a:solidFill>
                  <a:srgbClr val="FCF9D2"/>
                </a:solidFill>
              </a:rPr>
              <a:t>)</a:t>
            </a:r>
            <a:endParaRPr lang="ko-KR" altLang="en-US" sz="1400" b="1" dirty="0">
              <a:solidFill>
                <a:srgbClr val="FCF9D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48264" y="1435570"/>
            <a:ext cx="2134192" cy="3600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총 에너지 사용량 </a:t>
            </a:r>
            <a:r>
              <a:rPr lang="en-US" altLang="ko-KR" sz="1400" dirty="0" smtClean="0"/>
              <a:t>: 194</a:t>
            </a:r>
            <a:endParaRPr lang="ko-KR" altLang="en-US" sz="1400" dirty="0"/>
          </a:p>
        </p:txBody>
      </p:sp>
      <p:sp>
        <p:nvSpPr>
          <p:cNvPr id="13" name="아래쪽 화살표 12"/>
          <p:cNvSpPr/>
          <p:nvPr/>
        </p:nvSpPr>
        <p:spPr>
          <a:xfrm rot="19329535" flipH="1">
            <a:off x="2721525" y="592330"/>
            <a:ext cx="45719" cy="21986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19329535" flipH="1">
            <a:off x="2721525" y="766452"/>
            <a:ext cx="45719" cy="21986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 rot="19329535" flipH="1">
            <a:off x="5386849" y="852198"/>
            <a:ext cx="45719" cy="21986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 rot="19329535" flipH="1">
            <a:off x="5373948" y="947588"/>
            <a:ext cx="45719" cy="21986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 rot="19329535" flipH="1">
            <a:off x="5541975" y="769974"/>
            <a:ext cx="45719" cy="21986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 rot="19329535" flipH="1">
            <a:off x="5544547" y="669707"/>
            <a:ext cx="45719" cy="21986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 rot="19329535" flipH="1">
            <a:off x="4695884" y="1311838"/>
            <a:ext cx="45719" cy="21986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879812" y="843558"/>
            <a:ext cx="3384376" cy="33843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653898" y="2317532"/>
            <a:ext cx="1836204" cy="508437"/>
            <a:chOff x="539552" y="723330"/>
            <a:chExt cx="3096344" cy="857363"/>
          </a:xfrm>
        </p:grpSpPr>
        <p:sp>
          <p:nvSpPr>
            <p:cNvPr id="1784" name="직사각형 1783"/>
            <p:cNvSpPr/>
            <p:nvPr/>
          </p:nvSpPr>
          <p:spPr>
            <a:xfrm>
              <a:off x="575556" y="802200"/>
              <a:ext cx="3024337" cy="778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ko-KR" altLang="en-US" sz="2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4583D"/>
                  </a:solidFill>
                  <a:latin typeface="+mj-ea"/>
                  <a:ea typeface="+mj-ea"/>
                </a:rPr>
                <a:t>감사합니다</a:t>
              </a:r>
              <a:endPara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583D"/>
                </a:solidFill>
                <a:latin typeface="+mj-ea"/>
                <a:ea typeface="+mj-ea"/>
              </a:endParaRPr>
            </a:p>
          </p:txBody>
        </p:sp>
        <p:grpSp>
          <p:nvGrpSpPr>
            <p:cNvPr id="2195" name="그룹 2194"/>
            <p:cNvGrpSpPr/>
            <p:nvPr/>
          </p:nvGrpSpPr>
          <p:grpSpPr>
            <a:xfrm>
              <a:off x="539552" y="723330"/>
              <a:ext cx="3096344" cy="856704"/>
              <a:chOff x="359532" y="1059582"/>
              <a:chExt cx="3096344" cy="856704"/>
            </a:xfrm>
          </p:grpSpPr>
          <p:cxnSp>
            <p:nvCxnSpPr>
              <p:cNvPr id="2193" name="직선 연결선 2192"/>
              <p:cNvCxnSpPr/>
              <p:nvPr/>
            </p:nvCxnSpPr>
            <p:spPr>
              <a:xfrm>
                <a:off x="359532" y="1916286"/>
                <a:ext cx="3096344" cy="0"/>
              </a:xfrm>
              <a:prstGeom prst="line">
                <a:avLst/>
              </a:prstGeom>
              <a:ln w="31750">
                <a:solidFill>
                  <a:srgbClr val="395543">
                    <a:alpha val="7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4" name="직선 연결선 2193"/>
              <p:cNvCxnSpPr/>
              <p:nvPr/>
            </p:nvCxnSpPr>
            <p:spPr>
              <a:xfrm>
                <a:off x="359532" y="1059582"/>
                <a:ext cx="3096344" cy="0"/>
              </a:xfrm>
              <a:prstGeom prst="line">
                <a:avLst/>
              </a:prstGeom>
              <a:ln w="31750">
                <a:solidFill>
                  <a:srgbClr val="395543">
                    <a:alpha val="7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320301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835696" y="267494"/>
            <a:ext cx="5472608" cy="792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목   차</a:t>
            </a:r>
            <a:endParaRPr lang="ko-KR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1779662"/>
            <a:ext cx="2520280" cy="27363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311860" y="1780081"/>
            <a:ext cx="2520280" cy="27363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28184" y="1779662"/>
            <a:ext cx="2520280" cy="27363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00223" y="1634271"/>
            <a:ext cx="1116124" cy="2880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CF9D2"/>
                </a:solidFill>
              </a:rPr>
              <a:t>1</a:t>
            </a:r>
            <a:endParaRPr lang="ko-KR" altLang="en-US" sz="1400" b="1" dirty="0">
              <a:solidFill>
                <a:srgbClr val="FCF9D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013938" y="1634271"/>
            <a:ext cx="1116124" cy="2880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CF9D2"/>
                </a:solidFill>
              </a:rPr>
              <a:t>2</a:t>
            </a:r>
            <a:endParaRPr lang="ko-KR" altLang="en-US" sz="1400" b="1" dirty="0">
              <a:solidFill>
                <a:srgbClr val="FCF9D2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930262" y="1634271"/>
            <a:ext cx="1116124" cy="2880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CF9D2"/>
                </a:solidFill>
              </a:rPr>
              <a:t>3</a:t>
            </a:r>
            <a:endParaRPr lang="ko-KR" altLang="en-US" sz="1400" b="1" dirty="0">
              <a:solidFill>
                <a:srgbClr val="FCF9D2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2160" y="2069938"/>
            <a:ext cx="2229639" cy="50181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CF9D2"/>
                </a:solidFill>
              </a:rPr>
              <a:t>프로젝트 개요</a:t>
            </a:r>
            <a:endParaRPr lang="ko-KR" altLang="en-US" sz="1400" b="1" dirty="0">
              <a:solidFill>
                <a:srgbClr val="FCF9D2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57180" y="2069938"/>
            <a:ext cx="2229639" cy="50181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CF9D2"/>
                </a:solidFill>
              </a:rPr>
              <a:t>알고리즘 분석</a:t>
            </a:r>
            <a:endParaRPr lang="ko-KR" altLang="en-US" sz="1400" b="1" dirty="0">
              <a:solidFill>
                <a:srgbClr val="FCF9D2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73504" y="2085674"/>
            <a:ext cx="2229639" cy="50181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CF9D2"/>
                </a:solidFill>
              </a:rPr>
              <a:t>결과 화면</a:t>
            </a:r>
            <a:endParaRPr lang="ko-KR" altLang="en-US" sz="1400" b="1" dirty="0">
              <a:solidFill>
                <a:srgbClr val="FCF9D2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42160" y="2717140"/>
            <a:ext cx="2229639" cy="16548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srgbClr val="FCF9D2"/>
                </a:solidFill>
              </a:rPr>
              <a:t>프로젝트</a:t>
            </a:r>
            <a:endParaRPr lang="en-US" altLang="ko-KR" sz="1400" b="1" dirty="0" smtClean="0">
              <a:solidFill>
                <a:srgbClr val="FCF9D2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solidFill>
                <a:srgbClr val="FCF9D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srgbClr val="FCF9D2"/>
                </a:solidFill>
              </a:rPr>
              <a:t>역할분담</a:t>
            </a:r>
            <a:endParaRPr lang="en-US" altLang="ko-KR" sz="1400" b="1" dirty="0" smtClean="0">
              <a:solidFill>
                <a:srgbClr val="FCF9D2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solidFill>
                <a:srgbClr val="FCF9D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srgbClr val="FCF9D2"/>
                </a:solidFill>
              </a:rPr>
              <a:t>개발환경</a:t>
            </a:r>
            <a:endParaRPr lang="ko-KR" altLang="en-US" sz="1400" b="1" dirty="0">
              <a:solidFill>
                <a:srgbClr val="FCF9D2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457180" y="2716663"/>
            <a:ext cx="2229639" cy="16548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400" b="1" dirty="0" smtClean="0">
                <a:solidFill>
                  <a:srgbClr val="FCF9D2"/>
                </a:solidFill>
              </a:rPr>
              <a:t>8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가지 제한 사항</a:t>
            </a:r>
            <a:endParaRPr lang="en-US" altLang="ko-KR" sz="1400" b="1" dirty="0" smtClean="0">
              <a:solidFill>
                <a:srgbClr val="FCF9D2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solidFill>
                <a:srgbClr val="FCF9D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srgbClr val="FCF9D2"/>
                </a:solidFill>
              </a:rPr>
              <a:t>스캔 전략</a:t>
            </a:r>
            <a:endParaRPr lang="en-US" altLang="ko-KR" sz="1400" b="1" dirty="0">
              <a:solidFill>
                <a:srgbClr val="FCF9D2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373504" y="2716663"/>
            <a:ext cx="2229639" cy="16548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300" b="1" dirty="0" smtClean="0">
                <a:solidFill>
                  <a:srgbClr val="FCF9D2"/>
                </a:solidFill>
              </a:rPr>
              <a:t>프로그램 결과 화면</a:t>
            </a:r>
            <a:endParaRPr lang="en-US" altLang="ko-KR" sz="1300" b="1" dirty="0" smtClean="0">
              <a:solidFill>
                <a:srgbClr val="FCF9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07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835696" y="2211710"/>
            <a:ext cx="5472608" cy="792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50000"/>
                  </a:schemeClr>
                </a:solidFill>
              </a:rPr>
              <a:t>1.  </a:t>
            </a:r>
            <a:r>
              <a:rPr lang="ko-KR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프로젝트 개요</a:t>
            </a:r>
            <a:endParaRPr lang="ko-KR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9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43" r="43434" b="73839"/>
          <a:stretch/>
        </p:blipFill>
        <p:spPr bwMode="auto">
          <a:xfrm>
            <a:off x="655456" y="159301"/>
            <a:ext cx="1002535" cy="1794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모서리가 둥근 직사각형 34"/>
          <p:cNvSpPr/>
          <p:nvPr/>
        </p:nvSpPr>
        <p:spPr>
          <a:xfrm>
            <a:off x="5940152" y="1519997"/>
            <a:ext cx="2664296" cy="148380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>
              <a:solidFill>
                <a:srgbClr val="FCF9D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424664" y="-92546"/>
            <a:ext cx="1080120" cy="5320145"/>
          </a:xfrm>
          <a:prstGeom prst="rect">
            <a:avLst/>
          </a:prstGeom>
          <a:solidFill>
            <a:srgbClr val="04583D"/>
          </a:solidFill>
          <a:ln>
            <a:noFill/>
          </a:ln>
          <a:effectLst>
            <a:outerShdw dist="25400" dir="8100000" algn="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갈매기형 수장 19"/>
          <p:cNvSpPr/>
          <p:nvPr/>
        </p:nvSpPr>
        <p:spPr>
          <a:xfrm>
            <a:off x="251519" y="436910"/>
            <a:ext cx="567167" cy="241894"/>
          </a:xfrm>
          <a:prstGeom prst="chevron">
            <a:avLst>
              <a:gd name="adj" fmla="val 41235"/>
            </a:avLst>
          </a:prstGeom>
          <a:solidFill>
            <a:srgbClr val="F1E44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338913" y="768339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338913" y="1056371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9714" y="306951"/>
            <a:ext cx="2229639" cy="50181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CF9D2"/>
                </a:solidFill>
              </a:rPr>
              <a:t>1.  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프로젝트</a:t>
            </a:r>
            <a:endParaRPr lang="ko-KR" altLang="en-US" sz="1400" b="1" dirty="0">
              <a:solidFill>
                <a:srgbClr val="FCF9D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70470" y="87170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&lt;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스캔을 사용하는 쥐의 미로 찾기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12160" y="1707654"/>
            <a:ext cx="2440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AF7D0"/>
                </a:solidFill>
              </a:rPr>
              <a:t>[ </a:t>
            </a:r>
            <a:r>
              <a:rPr lang="ko-KR" altLang="en-US" sz="1400" b="1" dirty="0" smtClean="0">
                <a:solidFill>
                  <a:srgbClr val="FAF7D0"/>
                </a:solidFill>
              </a:rPr>
              <a:t>프로젝트 목표 </a:t>
            </a:r>
            <a:r>
              <a:rPr lang="en-US" altLang="ko-KR" sz="1400" b="1" dirty="0" smtClean="0">
                <a:solidFill>
                  <a:srgbClr val="FAF7D0"/>
                </a:solidFill>
              </a:rPr>
              <a:t>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33" y="1419622"/>
            <a:ext cx="4659088" cy="351801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012160" y="2067694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AF7D0"/>
                </a:solidFill>
              </a:rPr>
              <a:t>스캔을 사용할 수 있는 쥐가 최소한의 에너지를 사용하여 미로의 출구는 찾는 프로그램</a:t>
            </a:r>
            <a:endParaRPr lang="en-US" altLang="ko-KR" sz="1400" b="1" dirty="0" smtClean="0">
              <a:solidFill>
                <a:srgbClr val="FAF7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33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43" r="43434" b="73839"/>
          <a:stretch/>
        </p:blipFill>
        <p:spPr bwMode="auto">
          <a:xfrm>
            <a:off x="667783" y="0"/>
            <a:ext cx="847621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육각형 31"/>
          <p:cNvSpPr/>
          <p:nvPr/>
        </p:nvSpPr>
        <p:spPr>
          <a:xfrm>
            <a:off x="3998280" y="1533339"/>
            <a:ext cx="1815219" cy="1564844"/>
          </a:xfrm>
          <a:prstGeom prst="hexagon">
            <a:avLst/>
          </a:prstGeom>
          <a:solidFill>
            <a:srgbClr val="679878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424664" y="-92546"/>
            <a:ext cx="1080120" cy="5320145"/>
          </a:xfrm>
          <a:prstGeom prst="rect">
            <a:avLst/>
          </a:prstGeom>
          <a:solidFill>
            <a:srgbClr val="04583D"/>
          </a:solidFill>
          <a:ln>
            <a:noFill/>
          </a:ln>
          <a:effectLst>
            <a:outerShdw dist="25400" dir="8100000" algn="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갈매기형 수장 19"/>
          <p:cNvSpPr/>
          <p:nvPr/>
        </p:nvSpPr>
        <p:spPr>
          <a:xfrm>
            <a:off x="251519" y="436910"/>
            <a:ext cx="567167" cy="241894"/>
          </a:xfrm>
          <a:prstGeom prst="chevron">
            <a:avLst>
              <a:gd name="adj" fmla="val 41235"/>
            </a:avLst>
          </a:prstGeom>
          <a:solidFill>
            <a:srgbClr val="F1E44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338913" y="768339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338913" y="1056371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9714" y="306951"/>
            <a:ext cx="2229639" cy="50181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CF9D2"/>
                </a:solidFill>
              </a:rPr>
              <a:t>2</a:t>
            </a:r>
            <a:r>
              <a:rPr lang="en-US" altLang="ko-KR" sz="1400" b="1" dirty="0" smtClean="0">
                <a:solidFill>
                  <a:srgbClr val="FCF9D2"/>
                </a:solidFill>
              </a:rPr>
              <a:t>.  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역할분담</a:t>
            </a:r>
            <a:endParaRPr lang="ko-KR" altLang="en-US" sz="1400" b="1" dirty="0">
              <a:solidFill>
                <a:srgbClr val="FCF9D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12160" y="1707654"/>
            <a:ext cx="2440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AF7D0"/>
                </a:solidFill>
              </a:rPr>
              <a:t>[ </a:t>
            </a:r>
            <a:r>
              <a:rPr lang="ko-KR" altLang="en-US" sz="1400" b="1" dirty="0" smtClean="0">
                <a:solidFill>
                  <a:srgbClr val="FAF7D0"/>
                </a:solidFill>
              </a:rPr>
              <a:t>프로젝트 목표 </a:t>
            </a:r>
            <a:r>
              <a:rPr lang="en-US" altLang="ko-KR" sz="1400" b="1" dirty="0" smtClean="0">
                <a:solidFill>
                  <a:srgbClr val="FAF7D0"/>
                </a:solidFill>
              </a:rPr>
              <a:t>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12160" y="2067694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AF7D0"/>
                </a:solidFill>
              </a:rPr>
              <a:t>스캔을 사용할 수 있는 쥐가 최소한의 에너지를 사용하여 미로의 출구는 찾는 프로그램</a:t>
            </a:r>
            <a:endParaRPr lang="en-US" altLang="ko-KR" sz="1400" b="1" dirty="0" smtClean="0">
              <a:solidFill>
                <a:srgbClr val="FAF7D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617994" y="1528825"/>
            <a:ext cx="6521779" cy="1564844"/>
            <a:chOff x="1776832" y="1792557"/>
            <a:chExt cx="6521779" cy="1564844"/>
          </a:xfrm>
          <a:effectLst>
            <a:outerShdw dist="38100" dir="2700000" algn="tl" rotWithShape="0">
              <a:schemeClr val="bg1">
                <a:lumMod val="50000"/>
                <a:alpha val="40000"/>
              </a:schemeClr>
            </a:outerShdw>
          </a:effectLst>
        </p:grpSpPr>
        <p:sp>
          <p:nvSpPr>
            <p:cNvPr id="24" name="육각형 23"/>
            <p:cNvSpPr/>
            <p:nvPr/>
          </p:nvSpPr>
          <p:spPr>
            <a:xfrm>
              <a:off x="1776832" y="1792557"/>
              <a:ext cx="1815219" cy="1564844"/>
            </a:xfrm>
            <a:prstGeom prst="hexagon">
              <a:avLst/>
            </a:prstGeom>
            <a:solidFill>
              <a:srgbClr val="679878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24205" y="1988626"/>
              <a:ext cx="1144278" cy="400110"/>
            </a:xfrm>
            <a:prstGeom prst="rect">
              <a:avLst/>
            </a:prstGeom>
            <a:noFill/>
            <a:effectLst>
              <a:outerShdw dist="381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&lt;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조원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&gt;</a:t>
              </a:r>
              <a:endParaRPr lang="ko-KR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육각형 16"/>
            <p:cNvSpPr/>
            <p:nvPr/>
          </p:nvSpPr>
          <p:spPr>
            <a:xfrm>
              <a:off x="6483392" y="1792557"/>
              <a:ext cx="1815219" cy="1564844"/>
            </a:xfrm>
            <a:prstGeom prst="hexagon">
              <a:avLst/>
            </a:prstGeom>
            <a:solidFill>
              <a:srgbClr val="679878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육각형 26"/>
          <p:cNvSpPr/>
          <p:nvPr/>
        </p:nvSpPr>
        <p:spPr>
          <a:xfrm>
            <a:off x="1617994" y="3145932"/>
            <a:ext cx="1815219" cy="1564844"/>
          </a:xfrm>
          <a:prstGeom prst="hexagon">
            <a:avLst/>
          </a:prstGeom>
          <a:solidFill>
            <a:schemeClr val="bg1"/>
          </a:solidFill>
          <a:ln w="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육각형 27"/>
          <p:cNvSpPr/>
          <p:nvPr/>
        </p:nvSpPr>
        <p:spPr>
          <a:xfrm>
            <a:off x="3998281" y="3145932"/>
            <a:ext cx="1815219" cy="1564844"/>
          </a:xfrm>
          <a:prstGeom prst="hexagon">
            <a:avLst/>
          </a:prstGeom>
          <a:solidFill>
            <a:schemeClr val="bg1"/>
          </a:solidFill>
          <a:ln w="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/>
          <p:nvPr/>
        </p:nvSpPr>
        <p:spPr>
          <a:xfrm>
            <a:off x="6324553" y="3145932"/>
            <a:ext cx="1815219" cy="1564844"/>
          </a:xfrm>
          <a:prstGeom prst="hexagon">
            <a:avLst/>
          </a:prstGeom>
          <a:solidFill>
            <a:schemeClr val="bg1"/>
          </a:solidFill>
          <a:ln w="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36165" y="1724894"/>
            <a:ext cx="1144278" cy="400110"/>
          </a:xfrm>
          <a:prstGeom prst="rect">
            <a:avLst/>
          </a:prstGeom>
          <a:noFill/>
          <a:effectLst>
            <a:outerShdw dist="381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&lt;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조원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07479" y="1707654"/>
            <a:ext cx="1144278" cy="400110"/>
          </a:xfrm>
          <a:prstGeom prst="rect">
            <a:avLst/>
          </a:prstGeom>
          <a:noFill/>
          <a:effectLst>
            <a:outerShdw dist="381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&lt;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조장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69814" y="2118363"/>
            <a:ext cx="1144278" cy="400110"/>
          </a:xfrm>
          <a:prstGeom prst="rect">
            <a:avLst/>
          </a:prstGeom>
          <a:noFill/>
          <a:effectLst>
            <a:outerShdw dist="381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최형근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35794" y="2125004"/>
            <a:ext cx="1144278" cy="400110"/>
          </a:xfrm>
          <a:prstGeom prst="rect">
            <a:avLst/>
          </a:prstGeom>
          <a:noFill/>
          <a:effectLst>
            <a:outerShdw dist="381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  <a:latin typeface="+mj-ea"/>
                <a:ea typeface="+mj-ea"/>
              </a:rPr>
              <a:t>최강석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63710" y="2125004"/>
            <a:ext cx="1144278" cy="400110"/>
          </a:xfrm>
          <a:prstGeom prst="rect">
            <a:avLst/>
          </a:prstGeom>
          <a:noFill/>
          <a:effectLst>
            <a:outerShdw dist="381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  <a:latin typeface="+mj-ea"/>
                <a:ea typeface="+mj-ea"/>
              </a:rPr>
              <a:t>허준석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15218" y="3559022"/>
            <a:ext cx="1584176" cy="738664"/>
          </a:xfrm>
          <a:prstGeom prst="rect">
            <a:avLst/>
          </a:prstGeom>
          <a:noFill/>
          <a:effectLst>
            <a:outerShdw dist="381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latin typeface="+mj-ea"/>
                <a:ea typeface="+mj-ea"/>
              </a:rPr>
              <a:t>발표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latin typeface="+mj-ea"/>
                <a:ea typeface="+mj-ea"/>
              </a:rPr>
              <a:t>프로그래밍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latin typeface="+mj-ea"/>
                <a:ea typeface="+mj-ea"/>
              </a:rPr>
              <a:t>보고서 작성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45418" y="3559022"/>
            <a:ext cx="1584176" cy="738664"/>
          </a:xfrm>
          <a:prstGeom prst="rect">
            <a:avLst/>
          </a:prstGeom>
          <a:noFill/>
          <a:effectLst>
            <a:outerShdw dist="381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latin typeface="+mj-ea"/>
                <a:ea typeface="+mj-ea"/>
              </a:rPr>
              <a:t>자료 수집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latin typeface="+mj-ea"/>
                <a:ea typeface="+mj-ea"/>
              </a:rPr>
              <a:t>소스 수정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sz="1400" dirty="0" smtClean="0">
                <a:latin typeface="+mj-ea"/>
                <a:ea typeface="+mj-ea"/>
              </a:rPr>
              <a:t>PPT</a:t>
            </a:r>
            <a:r>
              <a:rPr lang="ko-KR" altLang="en-US" sz="1400" dirty="0" smtClean="0">
                <a:latin typeface="+mj-ea"/>
                <a:ea typeface="+mj-ea"/>
              </a:rPr>
              <a:t> 작성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16216" y="3559022"/>
            <a:ext cx="1584176" cy="738664"/>
          </a:xfrm>
          <a:prstGeom prst="rect">
            <a:avLst/>
          </a:prstGeom>
          <a:noFill/>
          <a:effectLst>
            <a:outerShdw dist="381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latin typeface="+mj-ea"/>
                <a:ea typeface="+mj-ea"/>
              </a:rPr>
              <a:t>자료 수집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latin typeface="+mj-ea"/>
                <a:ea typeface="+mj-ea"/>
              </a:rPr>
              <a:t>소스 수정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sz="1400" dirty="0" smtClean="0">
                <a:latin typeface="+mj-ea"/>
                <a:ea typeface="+mj-ea"/>
              </a:rPr>
              <a:t>PPT</a:t>
            </a:r>
            <a:r>
              <a:rPr lang="ko-KR" altLang="en-US" sz="1400" dirty="0" smtClean="0">
                <a:latin typeface="+mj-ea"/>
                <a:ea typeface="+mj-ea"/>
              </a:rPr>
              <a:t> 작성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2108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43" r="43434" b="73839"/>
          <a:stretch/>
        </p:blipFill>
        <p:spPr bwMode="auto">
          <a:xfrm>
            <a:off x="587229" y="-60900"/>
            <a:ext cx="847621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424664" y="-92546"/>
            <a:ext cx="1080120" cy="5320145"/>
          </a:xfrm>
          <a:prstGeom prst="rect">
            <a:avLst/>
          </a:prstGeom>
          <a:solidFill>
            <a:srgbClr val="04583D"/>
          </a:solidFill>
          <a:ln>
            <a:noFill/>
          </a:ln>
          <a:effectLst>
            <a:outerShdw dist="25400" dir="8100000" algn="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갈매기형 수장 19"/>
          <p:cNvSpPr/>
          <p:nvPr/>
        </p:nvSpPr>
        <p:spPr>
          <a:xfrm>
            <a:off x="251519" y="436910"/>
            <a:ext cx="567167" cy="241894"/>
          </a:xfrm>
          <a:prstGeom prst="chevron">
            <a:avLst>
              <a:gd name="adj" fmla="val 41235"/>
            </a:avLst>
          </a:prstGeom>
          <a:solidFill>
            <a:srgbClr val="F1E44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338913" y="768339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338913" y="1056371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9714" y="306951"/>
            <a:ext cx="2229639" cy="50181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CF9D2"/>
                </a:solidFill>
              </a:rPr>
              <a:t>3.  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개발환경</a:t>
            </a:r>
            <a:endParaRPr lang="ko-KR" altLang="en-US" sz="1400" b="1" dirty="0">
              <a:solidFill>
                <a:srgbClr val="FCF9D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12160" y="1707654"/>
            <a:ext cx="2440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AF7D0"/>
                </a:solidFill>
              </a:rPr>
              <a:t>[ </a:t>
            </a:r>
            <a:r>
              <a:rPr lang="ko-KR" altLang="en-US" sz="1400" b="1" dirty="0" smtClean="0">
                <a:solidFill>
                  <a:srgbClr val="FAF7D0"/>
                </a:solidFill>
              </a:rPr>
              <a:t>프로젝트 목표 </a:t>
            </a:r>
            <a:r>
              <a:rPr lang="en-US" altLang="ko-KR" sz="1400" b="1" dirty="0" smtClean="0">
                <a:solidFill>
                  <a:srgbClr val="FAF7D0"/>
                </a:solidFill>
              </a:rPr>
              <a:t>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12160" y="2067694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AF7D0"/>
                </a:solidFill>
              </a:rPr>
              <a:t>스캔을 사용할 수 있는 쥐가 최소한의 에너지를 사용하여 미로의 출구는 찾는 프로그램</a:t>
            </a:r>
            <a:endParaRPr lang="en-US" altLang="ko-KR" sz="1400" b="1" dirty="0" smtClean="0">
              <a:solidFill>
                <a:srgbClr val="FAF7D0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386613" y="188377"/>
            <a:ext cx="3038555" cy="303855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accent3">
                  <a:lumMod val="60000"/>
                  <a:lumOff val="40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247625" y="1913952"/>
            <a:ext cx="3038555" cy="303855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565893" y="1936007"/>
            <a:ext cx="3038555" cy="303855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439" y="889286"/>
            <a:ext cx="2156344" cy="14000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68" y="2781885"/>
            <a:ext cx="2531951" cy="13522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656" y="2756549"/>
            <a:ext cx="2478957" cy="13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44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835696" y="2211710"/>
            <a:ext cx="5472608" cy="792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50000"/>
                  </a:schemeClr>
                </a:solidFill>
              </a:rPr>
              <a:t>2.  </a:t>
            </a:r>
            <a:r>
              <a:rPr lang="ko-KR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알고리즘 분석</a:t>
            </a:r>
            <a:endParaRPr lang="ko-KR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5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424664" y="-92546"/>
            <a:ext cx="1080120" cy="5320145"/>
          </a:xfrm>
          <a:prstGeom prst="rect">
            <a:avLst/>
          </a:prstGeom>
          <a:solidFill>
            <a:srgbClr val="04583D"/>
          </a:solidFill>
          <a:ln>
            <a:noFill/>
          </a:ln>
          <a:effectLst>
            <a:outerShdw dist="25400" dir="8100000" algn="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갈매기형 수장 100"/>
          <p:cNvSpPr/>
          <p:nvPr/>
        </p:nvSpPr>
        <p:spPr>
          <a:xfrm>
            <a:off x="338913" y="1056371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98504" y="390503"/>
            <a:ext cx="801088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1" spc="-150" dirty="0" smtClean="0">
                <a:solidFill>
                  <a:schemeClr val="bg1"/>
                </a:solidFill>
                <a:latin typeface="JK Gothic L" panose="02000600000000000000" pitchFamily="2" charset="-128"/>
                <a:ea typeface="JK Gothic L" panose="02000600000000000000" pitchFamily="2" charset="-128"/>
              </a:rPr>
              <a:t>01</a:t>
            </a:r>
          </a:p>
        </p:txBody>
      </p:sp>
      <p:sp>
        <p:nvSpPr>
          <p:cNvPr id="103" name="갈매기형 수장 102"/>
          <p:cNvSpPr/>
          <p:nvPr/>
        </p:nvSpPr>
        <p:spPr>
          <a:xfrm>
            <a:off x="251519" y="752764"/>
            <a:ext cx="567167" cy="241894"/>
          </a:xfrm>
          <a:prstGeom prst="chevron">
            <a:avLst>
              <a:gd name="adj" fmla="val 41235"/>
            </a:avLst>
          </a:prstGeom>
          <a:solidFill>
            <a:srgbClr val="F1E44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4" name="갈매기형 수장 103"/>
          <p:cNvSpPr/>
          <p:nvPr/>
        </p:nvSpPr>
        <p:spPr>
          <a:xfrm>
            <a:off x="338913" y="436909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920973" y="99612"/>
            <a:ext cx="2493774" cy="50181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rgbClr val="FCF9D2"/>
                </a:solidFill>
              </a:rPr>
              <a:t>1. 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미로는 파일로 입력된다</a:t>
            </a:r>
            <a:r>
              <a:rPr lang="en-US" altLang="ko-KR" sz="1400" b="1" dirty="0" smtClean="0">
                <a:solidFill>
                  <a:srgbClr val="FCF9D2"/>
                </a:solidFill>
              </a:rPr>
              <a:t>.</a:t>
            </a:r>
            <a:endParaRPr lang="ko-KR" altLang="en-US" sz="1400" b="1" dirty="0">
              <a:solidFill>
                <a:srgbClr val="FCF9D2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461736" y="1298265"/>
            <a:ext cx="2114294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파일이름을 입력 받는다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462511" y="1836283"/>
            <a:ext cx="2113519" cy="53602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입력 받은 파일이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존재하는가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?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4449099" y="1615389"/>
            <a:ext cx="139568" cy="20718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391952" y="3326975"/>
            <a:ext cx="1196715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파일을 연다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36359" y="3326974"/>
            <a:ext cx="1699187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에러메세지를 준다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736359" y="3964153"/>
            <a:ext cx="1915211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프로그램을 종료한다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3990308" y="2397532"/>
            <a:ext cx="184877" cy="9294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>
            <a:off x="5090858" y="2397532"/>
            <a:ext cx="184877" cy="9294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>
            <a:off x="5122413" y="3641291"/>
            <a:ext cx="153321" cy="3228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837112" y="2685576"/>
            <a:ext cx="518112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Yes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953580" y="2685575"/>
            <a:ext cx="518112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No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20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424664" y="-92546"/>
            <a:ext cx="1080120" cy="5320145"/>
          </a:xfrm>
          <a:prstGeom prst="rect">
            <a:avLst/>
          </a:prstGeom>
          <a:solidFill>
            <a:srgbClr val="04583D"/>
          </a:solidFill>
          <a:ln>
            <a:noFill/>
          </a:ln>
          <a:effectLst>
            <a:outerShdw dist="25400" dir="8100000" algn="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갈매기형 수장 100"/>
          <p:cNvSpPr/>
          <p:nvPr/>
        </p:nvSpPr>
        <p:spPr>
          <a:xfrm>
            <a:off x="338913" y="1056371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98504" y="390503"/>
            <a:ext cx="801088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1" spc="-150" dirty="0" smtClean="0">
                <a:solidFill>
                  <a:schemeClr val="bg1"/>
                </a:solidFill>
                <a:latin typeface="JK Gothic L" panose="02000600000000000000" pitchFamily="2" charset="-128"/>
                <a:ea typeface="JK Gothic L" panose="02000600000000000000" pitchFamily="2" charset="-128"/>
              </a:rPr>
              <a:t>01</a:t>
            </a:r>
          </a:p>
        </p:txBody>
      </p:sp>
      <p:sp>
        <p:nvSpPr>
          <p:cNvPr id="103" name="갈매기형 수장 102"/>
          <p:cNvSpPr/>
          <p:nvPr/>
        </p:nvSpPr>
        <p:spPr>
          <a:xfrm>
            <a:off x="251519" y="752764"/>
            <a:ext cx="567167" cy="241894"/>
          </a:xfrm>
          <a:prstGeom prst="chevron">
            <a:avLst>
              <a:gd name="adj" fmla="val 41235"/>
            </a:avLst>
          </a:prstGeom>
          <a:solidFill>
            <a:srgbClr val="F1E44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4" name="갈매기형 수장 103"/>
          <p:cNvSpPr/>
          <p:nvPr/>
        </p:nvSpPr>
        <p:spPr>
          <a:xfrm>
            <a:off x="338913" y="436909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26105" y="76005"/>
            <a:ext cx="4870038" cy="50181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rgbClr val="FCF9D2"/>
                </a:solidFill>
              </a:rPr>
              <a:t>2. </a:t>
            </a:r>
            <a:r>
              <a:rPr lang="ko-KR" altLang="en-US" sz="1400" b="1" dirty="0" smtClean="0">
                <a:solidFill>
                  <a:srgbClr val="FCF9D2"/>
                </a:solidFill>
              </a:rPr>
              <a:t>미로의 모양은 사각형이나 그 크기는 미리 알지 못한다</a:t>
            </a:r>
            <a:r>
              <a:rPr lang="en-US" altLang="ko-KR" sz="1400" b="1" dirty="0" smtClean="0">
                <a:solidFill>
                  <a:srgbClr val="FCF9D2"/>
                </a:solidFill>
              </a:rPr>
              <a:t>.</a:t>
            </a:r>
            <a:endParaRPr lang="ko-KR" altLang="en-US" sz="1400" b="1" dirty="0">
              <a:solidFill>
                <a:srgbClr val="FCF9D2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32040" y="1079846"/>
            <a:ext cx="2736303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파일 내용을 한 글자씩 읽는다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932039" y="1617864"/>
            <a:ext cx="2755835" cy="33222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읽어 들인 글자가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0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또는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1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인가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?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6176248" y="1396970"/>
            <a:ext cx="139568" cy="20718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74598" y="2902608"/>
            <a:ext cx="1850538" cy="4971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행의 수가 변했는가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?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399962" y="2914145"/>
            <a:ext cx="1699187" cy="47411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읽어 들인 글자가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\n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인가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?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5520918" y="1963800"/>
            <a:ext cx="184877" cy="9294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6873140" y="1973166"/>
            <a:ext cx="184877" cy="9294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367722" y="2251844"/>
            <a:ext cx="518112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Yes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735862" y="2261209"/>
            <a:ext cx="518112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No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6643423" y="3410879"/>
            <a:ext cx="184877" cy="9294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490227" y="3698923"/>
            <a:ext cx="518112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Yes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7687874" y="3410879"/>
            <a:ext cx="184877" cy="9294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550596" y="3698922"/>
            <a:ext cx="518112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No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172166" y="4362939"/>
            <a:ext cx="1196715" cy="4971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행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의 수를 증가 시킨다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470350" y="4362939"/>
            <a:ext cx="1196715" cy="4971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아무 동작도 하지않는다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" name="왼쪽 중괄호 1"/>
          <p:cNvSpPr/>
          <p:nvPr/>
        </p:nvSpPr>
        <p:spPr>
          <a:xfrm>
            <a:off x="2624979" y="1521587"/>
            <a:ext cx="576064" cy="335532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08371" y="2950651"/>
            <a:ext cx="1414045" cy="4971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파일의 끝까지 반복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4412338" y="3425037"/>
            <a:ext cx="184877" cy="9294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259142" y="3713081"/>
            <a:ext cx="518112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Yes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80539" y="4379717"/>
            <a:ext cx="1196715" cy="4971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아무 동작도 하지않는다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5374685" y="3427403"/>
            <a:ext cx="184877" cy="9294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239050" y="3707260"/>
            <a:ext cx="518112" cy="291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No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868765" y="4379716"/>
            <a:ext cx="1196715" cy="4971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열의 수를 증가 시킨다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33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574</Words>
  <Application>Microsoft Office PowerPoint</Application>
  <PresentationFormat>화면 슬라이드 쇼(16:9)</PresentationFormat>
  <Paragraphs>173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210 맨발의청춘 B</vt:lpstr>
      <vt:lpstr>JK Gothic L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mirae_dore</dc:creator>
  <cp:lastModifiedBy>HyeongGeun</cp:lastModifiedBy>
  <cp:revision>167</cp:revision>
  <dcterms:created xsi:type="dcterms:W3CDTF">2016-05-11T11:04:17Z</dcterms:created>
  <dcterms:modified xsi:type="dcterms:W3CDTF">2016-06-06T05:49:38Z</dcterms:modified>
</cp:coreProperties>
</file>