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6" r:id="rId4"/>
    <p:sldId id="267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1FD"/>
    <a:srgbClr val="38B6FF"/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1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283FBA-6774-A74B-8D14-A2617189C66F}"/>
              </a:ext>
            </a:extLst>
          </p:cNvPr>
          <p:cNvSpPr txBox="1"/>
          <p:nvPr/>
        </p:nvSpPr>
        <p:spPr>
          <a:xfrm>
            <a:off x="611302" y="2567226"/>
            <a:ext cx="2693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5A426-E7DD-374B-AB83-CCEC409343CD}"/>
              </a:ext>
            </a:extLst>
          </p:cNvPr>
          <p:cNvSpPr txBox="1"/>
          <p:nvPr/>
        </p:nvSpPr>
        <p:spPr>
          <a:xfrm>
            <a:off x="611302" y="3487975"/>
            <a:ext cx="1015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Tracker Tool for Easy Information Management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A9202-2AB5-F649-B0E0-8D0881CED4F4}"/>
              </a:ext>
            </a:extLst>
          </p:cNvPr>
          <p:cNvCxnSpPr>
            <a:cxnSpLocks/>
          </p:cNvCxnSpPr>
          <p:nvPr/>
        </p:nvCxnSpPr>
        <p:spPr>
          <a:xfrm>
            <a:off x="720373" y="3487975"/>
            <a:ext cx="5927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613C74B-B89B-0848-A093-8E76C790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27" y="4179446"/>
            <a:ext cx="2693773" cy="26937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7B8DEA-332F-0041-BAA1-F0AAFD653579}"/>
              </a:ext>
            </a:extLst>
          </p:cNvPr>
          <p:cNvSpPr txBox="1"/>
          <p:nvPr/>
        </p:nvSpPr>
        <p:spPr>
          <a:xfrm>
            <a:off x="611302" y="4974223"/>
            <a:ext cx="55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Kyu Hwan Choi |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Lee | Seung Chol Cho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332C9D-9573-5E4A-A8D2-7CA0D7D92895}"/>
              </a:ext>
            </a:extLst>
          </p:cNvPr>
          <p:cNvSpPr txBox="1"/>
          <p:nvPr/>
        </p:nvSpPr>
        <p:spPr>
          <a:xfrm>
            <a:off x="611302" y="4604891"/>
            <a:ext cx="17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Bottlecap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C9DA72-7005-5545-9FA5-66B4B43BAD5C}"/>
              </a:ext>
            </a:extLst>
          </p:cNvPr>
          <p:cNvSpPr txBox="1"/>
          <p:nvPr/>
        </p:nvSpPr>
        <p:spPr>
          <a:xfrm>
            <a:off x="4078514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C8B7C44-0C1C-C14D-9CEF-8FB8C39975F2}"/>
              </a:ext>
            </a:extLst>
          </p:cNvPr>
          <p:cNvSpPr txBox="1"/>
          <p:nvPr/>
        </p:nvSpPr>
        <p:spPr>
          <a:xfrm>
            <a:off x="509621" y="319231"/>
            <a:ext cx="269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90C87-4BFA-0146-859B-C6808F501E7A}"/>
              </a:ext>
            </a:extLst>
          </p:cNvPr>
          <p:cNvSpPr txBox="1"/>
          <p:nvPr/>
        </p:nvSpPr>
        <p:spPr>
          <a:xfrm>
            <a:off x="1141217" y="6071808"/>
            <a:ext cx="40683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Amount of People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68EBE3-068C-AA43-8524-84B125F712A8}"/>
              </a:ext>
            </a:extLst>
          </p:cNvPr>
          <p:cNvCxnSpPr>
            <a:cxnSpLocks/>
          </p:cNvCxnSpPr>
          <p:nvPr/>
        </p:nvCxnSpPr>
        <p:spPr>
          <a:xfrm>
            <a:off x="599111" y="904006"/>
            <a:ext cx="30950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6E25D9-BE7E-F845-8399-F50158086048}"/>
              </a:ext>
            </a:extLst>
          </p:cNvPr>
          <p:cNvSpPr txBox="1"/>
          <p:nvPr/>
        </p:nvSpPr>
        <p:spPr>
          <a:xfrm>
            <a:off x="461953" y="1424763"/>
            <a:ext cx="244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4.62</a:t>
            </a:r>
          </a:p>
        </p:txBody>
      </p:sp>
      <p:pic>
        <p:nvPicPr>
          <p:cNvPr id="38" name="Graphic 37" descr="Aperture with solid fill">
            <a:extLst>
              <a:ext uri="{FF2B5EF4-FFF2-40B4-BE49-F238E27FC236}">
                <a16:creationId xmlns:a16="http://schemas.microsoft.com/office/drawing/2014/main" id="{1D00E026-1C1D-1741-B2B3-D495BCE8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8368" y="2351984"/>
            <a:ext cx="1143000" cy="1143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19A339E-84CD-0047-A564-8093A1DDE248}"/>
              </a:ext>
            </a:extLst>
          </p:cNvPr>
          <p:cNvSpPr txBox="1"/>
          <p:nvPr/>
        </p:nvSpPr>
        <p:spPr>
          <a:xfrm>
            <a:off x="490961" y="9078181"/>
            <a:ext cx="309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Fearful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FA6CA-B805-3547-B185-2A94DAA03A1A}"/>
              </a:ext>
            </a:extLst>
          </p:cNvPr>
          <p:cNvSpPr txBox="1"/>
          <p:nvPr/>
        </p:nvSpPr>
        <p:spPr>
          <a:xfrm>
            <a:off x="7582091" y="4117029"/>
            <a:ext cx="299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of 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privacy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48232F-5D77-1240-AD6E-F52715D77F0E}"/>
              </a:ext>
            </a:extLst>
          </p:cNvPr>
          <p:cNvSpPr txBox="1"/>
          <p:nvPr/>
        </p:nvSpPr>
        <p:spPr>
          <a:xfrm>
            <a:off x="461953" y="1862160"/>
            <a:ext cx="244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Billion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DB5926-B8FD-D94A-8516-C9138FFC9606}"/>
              </a:ext>
            </a:extLst>
          </p:cNvPr>
          <p:cNvSpPr txBox="1"/>
          <p:nvPr/>
        </p:nvSpPr>
        <p:spPr>
          <a:xfrm>
            <a:off x="3376753" y="1418594"/>
            <a:ext cx="244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6B15C5-88D7-4348-8E60-874C80CB87F2}"/>
              </a:ext>
            </a:extLst>
          </p:cNvPr>
          <p:cNvSpPr txBox="1"/>
          <p:nvPr/>
        </p:nvSpPr>
        <p:spPr>
          <a:xfrm>
            <a:off x="3343501" y="1882122"/>
            <a:ext cx="244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</a:t>
            </a:r>
          </a:p>
        </p:txBody>
      </p:sp>
      <p:pic>
        <p:nvPicPr>
          <p:cNvPr id="57" name="Graphic 56" descr="Group of men with solid fill">
            <a:extLst>
              <a:ext uri="{FF2B5EF4-FFF2-40B4-BE49-F238E27FC236}">
                <a16:creationId xmlns:a16="http://schemas.microsoft.com/office/drawing/2014/main" id="{86A6EAE7-B0E9-4D44-A911-D9F575825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568" y="2359710"/>
            <a:ext cx="1143000" cy="1143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EE1AD84-CE56-954D-B5E9-88F09817095C}"/>
              </a:ext>
            </a:extLst>
          </p:cNvPr>
          <p:cNvSpPr txBox="1"/>
          <p:nvPr/>
        </p:nvSpPr>
        <p:spPr>
          <a:xfrm>
            <a:off x="186635" y="3573785"/>
            <a:ext cx="299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Users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378A6F-508F-DF49-8D74-BF3D0D0B9A5C}"/>
              </a:ext>
            </a:extLst>
          </p:cNvPr>
          <p:cNvSpPr txBox="1"/>
          <p:nvPr/>
        </p:nvSpPr>
        <p:spPr>
          <a:xfrm>
            <a:off x="3101435" y="3564736"/>
            <a:ext cx="299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Instagram Users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9C5301-398F-FC45-AF15-3CEE84AE5981}"/>
              </a:ext>
            </a:extLst>
          </p:cNvPr>
          <p:cNvCxnSpPr/>
          <p:nvPr/>
        </p:nvCxnSpPr>
        <p:spPr>
          <a:xfrm>
            <a:off x="6099048" y="1371600"/>
            <a:ext cx="0" cy="2596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0F4BEF-A6E4-FD45-A92D-ECEB0B3F05B1}"/>
              </a:ext>
            </a:extLst>
          </p:cNvPr>
          <p:cNvSpPr txBox="1"/>
          <p:nvPr/>
        </p:nvSpPr>
        <p:spPr>
          <a:xfrm>
            <a:off x="6876514" y="1418594"/>
            <a:ext cx="244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E89C7C-4229-D94B-9D25-EECD67FB85DA}"/>
              </a:ext>
            </a:extLst>
          </p:cNvPr>
          <p:cNvSpPr txBox="1"/>
          <p:nvPr/>
        </p:nvSpPr>
        <p:spPr>
          <a:xfrm>
            <a:off x="6876514" y="1861950"/>
            <a:ext cx="244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999EAD-8691-DD44-B4D4-BDD2EB32BFC4}"/>
              </a:ext>
            </a:extLst>
          </p:cNvPr>
          <p:cNvSpPr txBox="1"/>
          <p:nvPr/>
        </p:nvSpPr>
        <p:spPr>
          <a:xfrm>
            <a:off x="6601196" y="2336599"/>
            <a:ext cx="299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Account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F6DCC-2FA5-6546-BE51-B341F0801AA6}"/>
              </a:ext>
            </a:extLst>
          </p:cNvPr>
          <p:cNvSpPr txBox="1"/>
          <p:nvPr/>
        </p:nvSpPr>
        <p:spPr>
          <a:xfrm>
            <a:off x="9059661" y="1418594"/>
            <a:ext cx="244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D136FA-90D5-A849-A8E4-0FE84529365C}"/>
              </a:ext>
            </a:extLst>
          </p:cNvPr>
          <p:cNvSpPr txBox="1"/>
          <p:nvPr/>
        </p:nvSpPr>
        <p:spPr>
          <a:xfrm>
            <a:off x="9059661" y="1861950"/>
            <a:ext cx="244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C57207-3F60-FA49-9F3B-12BC436D74E1}"/>
              </a:ext>
            </a:extLst>
          </p:cNvPr>
          <p:cNvSpPr txBox="1"/>
          <p:nvPr/>
        </p:nvSpPr>
        <p:spPr>
          <a:xfrm>
            <a:off x="8784343" y="2335735"/>
            <a:ext cx="299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Account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00428F-13FB-F946-93EA-58C1A6C1699F}"/>
              </a:ext>
            </a:extLst>
          </p:cNvPr>
          <p:cNvSpPr txBox="1"/>
          <p:nvPr/>
        </p:nvSpPr>
        <p:spPr>
          <a:xfrm>
            <a:off x="7675597" y="1693367"/>
            <a:ext cx="29968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928671-1521-3548-8B2D-3AA655430030}"/>
              </a:ext>
            </a:extLst>
          </p:cNvPr>
          <p:cNvSpPr txBox="1"/>
          <p:nvPr/>
        </p:nvSpPr>
        <p:spPr>
          <a:xfrm>
            <a:off x="6566178" y="3096895"/>
            <a:ext cx="244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91%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2ACFEB-1E1B-F74A-A2B0-BFFAC090B5DF}"/>
              </a:ext>
            </a:extLst>
          </p:cNvPr>
          <p:cNvSpPr txBox="1"/>
          <p:nvPr/>
        </p:nvSpPr>
        <p:spPr>
          <a:xfrm>
            <a:off x="6247979" y="3584649"/>
            <a:ext cx="299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6AE7B5-8E58-A143-A184-4DB85BEA5699}"/>
              </a:ext>
            </a:extLst>
          </p:cNvPr>
          <p:cNvSpPr txBox="1"/>
          <p:nvPr/>
        </p:nvSpPr>
        <p:spPr>
          <a:xfrm>
            <a:off x="8591652" y="3247500"/>
            <a:ext cx="3168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Feels that they lost control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 their personal information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84FB94-7666-0A42-B6C8-9480B953E8BB}"/>
              </a:ext>
            </a:extLst>
          </p:cNvPr>
          <p:cNvSpPr txBox="1"/>
          <p:nvPr/>
        </p:nvSpPr>
        <p:spPr>
          <a:xfrm>
            <a:off x="1210993" y="4309389"/>
            <a:ext cx="37808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Wants to stay connected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818CEC-6163-7740-9BF5-AA88B75AC4EA}"/>
              </a:ext>
            </a:extLst>
          </p:cNvPr>
          <p:cNvSpPr/>
          <p:nvPr/>
        </p:nvSpPr>
        <p:spPr>
          <a:xfrm>
            <a:off x="1323036" y="5228352"/>
            <a:ext cx="3789680" cy="1351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43B565-B605-294B-A739-373A349B619B}"/>
              </a:ext>
            </a:extLst>
          </p:cNvPr>
          <p:cNvSpPr txBox="1"/>
          <p:nvPr/>
        </p:nvSpPr>
        <p:spPr>
          <a:xfrm>
            <a:off x="1280531" y="5267774"/>
            <a:ext cx="3789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in our society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15398A-9922-9346-9315-6038B49717DF}"/>
              </a:ext>
            </a:extLst>
          </p:cNvPr>
          <p:cNvSpPr txBox="1"/>
          <p:nvPr/>
        </p:nvSpPr>
        <p:spPr>
          <a:xfrm>
            <a:off x="1627839" y="5712901"/>
            <a:ext cx="30950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</a:p>
        </p:txBody>
      </p:sp>
      <p:pic>
        <p:nvPicPr>
          <p:cNvPr id="95" name="Graphic 94" descr="Arrow Right with solid fill">
            <a:extLst>
              <a:ext uri="{FF2B5EF4-FFF2-40B4-BE49-F238E27FC236}">
                <a16:creationId xmlns:a16="http://schemas.microsoft.com/office/drawing/2014/main" id="{D0F08D1A-D855-8C4D-BB76-C69967D8D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287628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AADB934-5BC6-7D4B-9328-699E991E4AD2}"/>
              </a:ext>
            </a:extLst>
          </p:cNvPr>
          <p:cNvSpPr txBox="1"/>
          <p:nvPr/>
        </p:nvSpPr>
        <p:spPr>
          <a:xfrm>
            <a:off x="7582091" y="5665402"/>
            <a:ext cx="2996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Good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AD66DB-811E-794D-B83C-D70495751636}"/>
              </a:ext>
            </a:extLst>
          </p:cNvPr>
          <p:cNvSpPr/>
          <p:nvPr/>
        </p:nvSpPr>
        <p:spPr>
          <a:xfrm>
            <a:off x="7185679" y="5228351"/>
            <a:ext cx="3789680" cy="1351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C8B7C44-0C1C-C14D-9CEF-8FB8C39975F2}"/>
              </a:ext>
            </a:extLst>
          </p:cNvPr>
          <p:cNvSpPr txBox="1"/>
          <p:nvPr/>
        </p:nvSpPr>
        <p:spPr>
          <a:xfrm>
            <a:off x="509621" y="319231"/>
            <a:ext cx="269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68EBE3-068C-AA43-8524-84B125F712A8}"/>
              </a:ext>
            </a:extLst>
          </p:cNvPr>
          <p:cNvCxnSpPr>
            <a:cxnSpLocks/>
          </p:cNvCxnSpPr>
          <p:nvPr/>
        </p:nvCxnSpPr>
        <p:spPr>
          <a:xfrm>
            <a:off x="599111" y="904006"/>
            <a:ext cx="30950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9A339E-84CD-0047-A564-8093A1DDE248}"/>
              </a:ext>
            </a:extLst>
          </p:cNvPr>
          <p:cNvSpPr txBox="1"/>
          <p:nvPr/>
        </p:nvSpPr>
        <p:spPr>
          <a:xfrm>
            <a:off x="490961" y="9078181"/>
            <a:ext cx="309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Fearful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071A6-8739-0648-91EB-1DD3F72D4AEA}"/>
              </a:ext>
            </a:extLst>
          </p:cNvPr>
          <p:cNvSpPr txBox="1"/>
          <p:nvPr/>
        </p:nvSpPr>
        <p:spPr>
          <a:xfrm>
            <a:off x="7085913" y="2429582"/>
            <a:ext cx="3885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Suggestions Based On</a:t>
            </a:r>
          </a:p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Threat Analysis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22717-75E5-5845-BBAA-1820821F9D80}"/>
              </a:ext>
            </a:extLst>
          </p:cNvPr>
          <p:cNvSpPr txBox="1"/>
          <p:nvPr/>
        </p:nvSpPr>
        <p:spPr>
          <a:xfrm>
            <a:off x="599111" y="1117993"/>
            <a:ext cx="9056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Tracker to manage social media contributions</a:t>
            </a:r>
          </a:p>
          <a:p>
            <a:endParaRPr lang="en-US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6278C3-186F-D440-8225-0743D157099D}"/>
              </a:ext>
            </a:extLst>
          </p:cNvPr>
          <p:cNvSpPr/>
          <p:nvPr/>
        </p:nvSpPr>
        <p:spPr>
          <a:xfrm>
            <a:off x="1220284" y="2429582"/>
            <a:ext cx="37744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View of </a:t>
            </a:r>
          </a:p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Contribution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63B81-CFEC-0C4F-B615-68798085A800}"/>
              </a:ext>
            </a:extLst>
          </p:cNvPr>
          <p:cNvSpPr/>
          <p:nvPr/>
        </p:nvSpPr>
        <p:spPr>
          <a:xfrm>
            <a:off x="1220284" y="2322286"/>
            <a:ext cx="3885803" cy="1106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821C03-514D-C64C-B710-D8CC2CCA6221}"/>
              </a:ext>
            </a:extLst>
          </p:cNvPr>
          <p:cNvSpPr/>
          <p:nvPr/>
        </p:nvSpPr>
        <p:spPr>
          <a:xfrm>
            <a:off x="7085913" y="2307112"/>
            <a:ext cx="3885803" cy="1106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CA8B22-A809-F841-8B09-C65A667CB859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flipH="1">
            <a:off x="1901488" y="3413826"/>
            <a:ext cx="7127327" cy="17578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3978BC-E570-2543-A295-641551E14DA0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 flipH="1">
            <a:off x="6075326" y="3413826"/>
            <a:ext cx="2953489" cy="17578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F22066-9923-7742-902D-F98D3D3E9E12}"/>
              </a:ext>
            </a:extLst>
          </p:cNvPr>
          <p:cNvSpPr/>
          <p:nvPr/>
        </p:nvSpPr>
        <p:spPr>
          <a:xfrm>
            <a:off x="1187527" y="5214854"/>
            <a:ext cx="14350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Profanity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321FEA-59C8-A741-BFCC-FE8F93223E5C}"/>
              </a:ext>
            </a:extLst>
          </p:cNvPr>
          <p:cNvSpPr/>
          <p:nvPr/>
        </p:nvSpPr>
        <p:spPr>
          <a:xfrm>
            <a:off x="599111" y="5171633"/>
            <a:ext cx="2604754" cy="675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207-A2F4-5F4D-9250-01593E6B8A54}"/>
              </a:ext>
            </a:extLst>
          </p:cNvPr>
          <p:cNvSpPr/>
          <p:nvPr/>
        </p:nvSpPr>
        <p:spPr>
          <a:xfrm>
            <a:off x="4506242" y="5214854"/>
            <a:ext cx="31381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02092F-2EF0-E445-8CC9-D3758F1CA5E3}"/>
              </a:ext>
            </a:extLst>
          </p:cNvPr>
          <p:cNvSpPr/>
          <p:nvPr/>
        </p:nvSpPr>
        <p:spPr>
          <a:xfrm>
            <a:off x="4506242" y="5171633"/>
            <a:ext cx="3138168" cy="675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23C5A2-6B5E-D249-B338-0271D4D1542E}"/>
              </a:ext>
            </a:extLst>
          </p:cNvPr>
          <p:cNvSpPr/>
          <p:nvPr/>
        </p:nvSpPr>
        <p:spPr>
          <a:xfrm>
            <a:off x="8345617" y="5214854"/>
            <a:ext cx="33048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Aggressive Comments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1097E6-E069-1A4E-BDC8-ADD3535BDA2F}"/>
              </a:ext>
            </a:extLst>
          </p:cNvPr>
          <p:cNvSpPr/>
          <p:nvPr/>
        </p:nvSpPr>
        <p:spPr>
          <a:xfrm>
            <a:off x="8262257" y="5171633"/>
            <a:ext cx="3388227" cy="675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05497-4244-1A4D-9AB1-4384602839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946787" y="3413826"/>
            <a:ext cx="1009584" cy="1757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4A84EF7-CD02-9F47-B6D5-488D95A9C3F7}"/>
              </a:ext>
            </a:extLst>
          </p:cNvPr>
          <p:cNvSpPr/>
          <p:nvPr/>
        </p:nvSpPr>
        <p:spPr>
          <a:xfrm>
            <a:off x="262778" y="5886315"/>
            <a:ext cx="318747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*Utilized Profanity Filter Library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AD2985-E806-3842-8892-BCD01CABEE18}"/>
              </a:ext>
            </a:extLst>
          </p:cNvPr>
          <p:cNvSpPr/>
          <p:nvPr/>
        </p:nvSpPr>
        <p:spPr>
          <a:xfrm>
            <a:off x="7816457" y="5909230"/>
            <a:ext cx="427982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*Utilized Machine Learning Pipeline Model </a:t>
            </a:r>
          </a:p>
        </p:txBody>
      </p:sp>
    </p:spTree>
    <p:extLst>
      <p:ext uri="{BB962C8B-B14F-4D97-AF65-F5344CB8AC3E}">
        <p14:creationId xmlns:p14="http://schemas.microsoft.com/office/powerpoint/2010/main" val="156343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C8B7C44-0C1C-C14D-9CEF-8FB8C39975F2}"/>
              </a:ext>
            </a:extLst>
          </p:cNvPr>
          <p:cNvSpPr txBox="1"/>
          <p:nvPr/>
        </p:nvSpPr>
        <p:spPr>
          <a:xfrm>
            <a:off x="509621" y="319231"/>
            <a:ext cx="269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68EBE3-068C-AA43-8524-84B125F712A8}"/>
              </a:ext>
            </a:extLst>
          </p:cNvPr>
          <p:cNvCxnSpPr>
            <a:cxnSpLocks/>
          </p:cNvCxnSpPr>
          <p:nvPr/>
        </p:nvCxnSpPr>
        <p:spPr>
          <a:xfrm>
            <a:off x="599111" y="904006"/>
            <a:ext cx="30950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9A339E-84CD-0047-A564-8093A1DDE248}"/>
              </a:ext>
            </a:extLst>
          </p:cNvPr>
          <p:cNvSpPr txBox="1"/>
          <p:nvPr/>
        </p:nvSpPr>
        <p:spPr>
          <a:xfrm>
            <a:off x="490961" y="9078181"/>
            <a:ext cx="309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Fearful</a:t>
            </a:r>
          </a:p>
        </p:txBody>
      </p:sp>
    </p:spTree>
    <p:extLst>
      <p:ext uri="{BB962C8B-B14F-4D97-AF65-F5344CB8AC3E}">
        <p14:creationId xmlns:p14="http://schemas.microsoft.com/office/powerpoint/2010/main" val="121540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FB33B48-C6C6-9247-9203-18224F884874}"/>
              </a:ext>
            </a:extLst>
          </p:cNvPr>
          <p:cNvSpPr txBox="1"/>
          <p:nvPr/>
        </p:nvSpPr>
        <p:spPr>
          <a:xfrm>
            <a:off x="13333488" y="-1205720"/>
            <a:ext cx="54175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Increasing number of issues regarding information privacy</a:t>
            </a: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arise of technology, your unmanageable data online becomes your threat</a:t>
            </a: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4.62billion social media users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100million Instagram posts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9A339E-84CD-0047-A564-8093A1DDE248}"/>
              </a:ext>
            </a:extLst>
          </p:cNvPr>
          <p:cNvSpPr txBox="1"/>
          <p:nvPr/>
        </p:nvSpPr>
        <p:spPr>
          <a:xfrm>
            <a:off x="490961" y="9078181"/>
            <a:ext cx="309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Fearful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75DEE-1710-9644-A983-8E7B9B2B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328" y="1507328"/>
            <a:ext cx="3843344" cy="3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992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142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Seaford</vt:lpstr>
      <vt:lpstr>Tahoma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 Hwan Choi</dc:creator>
  <cp:lastModifiedBy>Kyu Hwan Choi</cp:lastModifiedBy>
  <cp:revision>2</cp:revision>
  <dcterms:created xsi:type="dcterms:W3CDTF">2022-04-10T08:26:11Z</dcterms:created>
  <dcterms:modified xsi:type="dcterms:W3CDTF">2022-04-12T06:53:01Z</dcterms:modified>
</cp:coreProperties>
</file>