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8CD9-BDEB-6A44-B8B5-6A7B15E9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1FCA-36DD-5B45-92D5-60734278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F641-3139-984F-9B8C-6F37CB3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D6C0-F444-CF4A-A016-86E6CC04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175E-F4B9-5E43-89FD-4A17DD27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2FF-AAEE-7A45-8CD6-20FBAF31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A2651-B354-3B46-BDC5-BA36FC0BF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9D63-761B-644D-BB5E-8C69512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407E-3912-7D4B-8015-85A8278B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A157-FA5A-464D-93A4-51EF09C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8E064-C107-7E4F-A094-C5366EE2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DAC5-E3C3-A44F-81CB-7459D5AE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00ED-C441-F34F-A3A0-ED28C0E5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CC1B-2AC9-954E-BB9E-16995A1B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A80A-17FB-444E-AF8B-ACAE19CF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8A62-1814-6746-97EA-62F61905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0C8A-9EEA-BF47-9950-9B07266D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B10B-10A7-8F40-85FE-89AF1624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7882-B4EF-BE42-9278-24A05F60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C6C7-319E-7B4E-B84E-D8DFCC3B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E4A4-2C24-EB45-BE45-DA192841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D25A-1E9E-6A43-9AFA-199A5D25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D98B-6977-FD4B-B2E3-322DB03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A7DD-891D-374F-B8E8-C1FBC3FE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CC52-A953-FC4B-ACF4-58054727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F22-6F95-9245-B9C4-D56C8EC0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138-F5B3-574D-A7DF-4DE6B7B97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7380C-04D1-B640-A6F2-0D657A11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5280-7E2C-3044-975D-DE74B90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AE1B-5B2B-FC47-9B5B-80EC3421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EB31-B0E8-434A-BDA5-68DF6ED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EAEC-D5D3-3743-A7C7-B02B106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23E5-1AB8-1847-81BE-BEC4B1A8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13BCF-F5CD-5445-AE57-22B13DD8E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02861-17C4-C540-B805-385E35FB1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C7416-7A65-0A40-B8B4-2A816294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A1450-24EB-5E4A-927A-D67ABF34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599D6-FD4D-6942-99E3-97084F86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3F9F8-1F2E-3A4D-A8E0-D2CDF06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547-CD95-AB49-95EC-B1CE00A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64BB8-92F1-0647-A64B-2A7C2F74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66A5D-F9F4-2E41-A4BC-453C1AD6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CB0D1-2F8B-0847-BF3E-D6930E25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4D616-3CD6-0F43-8F8C-F6B9A3D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9FA66-9356-D245-8E93-F39F57B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3F0E-C99E-AC4F-8A23-F3B3C25B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7A84-C79E-924C-88C5-3BD08F43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011D-BBDA-564A-9E37-F8475D7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63C0B-FC9A-0141-9A25-22A7626F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3065-616D-E447-8CC2-A44999A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18FF4-1F6E-654A-A5C6-40396D5A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5F56-89A5-DE48-A9D7-84A67143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3665-7CC7-4544-985C-07DAD17E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2D579-1ADC-FC43-93A8-6FA4E66A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74B99-F438-8347-A698-7F1A29BA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6B05-ECD4-9D4B-A56B-F54CA4D6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F19B5-E312-A14C-AD7B-15E01211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50CB-65EF-974A-96F6-D132C6C6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FF214-9EBE-2244-8775-17E5544E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016D-0BE1-3F45-B2B6-3A63D30A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386D-FF9C-A44C-9DA8-717DBA864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953C-C6AD-0E49-962A-7854090373B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306A-2C91-9041-89B0-BD476BCFC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E84-6EEF-2340-A873-A7B060B1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D8F2-4EFE-D249-9283-2EE68B96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A81B-35A1-074F-9F1E-929E3AD35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Chronic Kidney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3C2B-7924-024C-9080-08126B013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5439-202B-8A44-8576-A221D2D8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6156-797D-4F47-93CC-3BC97BCE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methods of machine learning was trialed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Ada Boosted Decision tree</a:t>
            </a:r>
          </a:p>
          <a:p>
            <a:pPr lvl="1"/>
            <a:r>
              <a:rPr lang="en-US" dirty="0"/>
              <a:t>Ada Boosted Random Forest</a:t>
            </a:r>
          </a:p>
          <a:p>
            <a:pPr lvl="2"/>
            <a:r>
              <a:rPr lang="en-US" dirty="0"/>
              <a:t>Without feature selection</a:t>
            </a:r>
          </a:p>
          <a:p>
            <a:pPr lvl="2"/>
            <a:r>
              <a:rPr lang="en-US" dirty="0"/>
              <a:t>With </a:t>
            </a:r>
            <a:r>
              <a:rPr lang="en-US"/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0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D441-BDBA-8047-8C0D-8F84D0A4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Kidney Disease (CKD)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3AB3-7E88-E440-B780-2DD0452A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increased loss of kidney function</a:t>
            </a:r>
          </a:p>
          <a:p>
            <a:r>
              <a:rPr lang="en-US" dirty="0"/>
              <a:t>Starts asymptomatically and only symptomatic at later stages when slowing or halting of CKD progression is difficult</a:t>
            </a:r>
          </a:p>
          <a:p>
            <a:r>
              <a:rPr lang="en-US" dirty="0"/>
              <a:t>Avoidable outcomes</a:t>
            </a:r>
          </a:p>
          <a:p>
            <a:pPr lvl="1"/>
            <a:r>
              <a:rPr lang="en-US" dirty="0"/>
              <a:t>Lower mortality due to increased risk of cardiovascular disease</a:t>
            </a:r>
          </a:p>
          <a:p>
            <a:pPr lvl="1"/>
            <a:r>
              <a:rPr lang="en-US" dirty="0"/>
              <a:t>Kidney failure leads to decreased quality of life regardless of treatment options (transplant or dialysis)</a:t>
            </a:r>
          </a:p>
          <a:p>
            <a:r>
              <a:rPr lang="en-US" dirty="0"/>
              <a:t>Early intervention can prevent adverse outcomes</a:t>
            </a:r>
          </a:p>
        </p:txBody>
      </p:sp>
    </p:spTree>
    <p:extLst>
      <p:ext uri="{BB962C8B-B14F-4D97-AF65-F5344CB8AC3E}">
        <p14:creationId xmlns:p14="http://schemas.microsoft.com/office/powerpoint/2010/main" val="40061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0E0-C818-154C-A037-83442C91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C87-7427-0345-B2F9-A4F058E1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227"/>
            <a:ext cx="10515600" cy="28977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use patient data to predict CKD diagnosis</a:t>
            </a:r>
          </a:p>
        </p:txBody>
      </p:sp>
    </p:spTree>
    <p:extLst>
      <p:ext uri="{BB962C8B-B14F-4D97-AF65-F5344CB8AC3E}">
        <p14:creationId xmlns:p14="http://schemas.microsoft.com/office/powerpoint/2010/main" val="246192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E3B-E449-7E4B-A81A-D268D5B0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9C86-3E7C-1342-91C9-39642B91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covering different medical conditions related to CKD</a:t>
            </a:r>
          </a:p>
          <a:p>
            <a:pPr lvl="1"/>
            <a:r>
              <a:rPr lang="en-US" dirty="0"/>
              <a:t>Creatinine</a:t>
            </a:r>
            <a:r>
              <a:rPr lang="en-US" dirty="0">
                <a:effectLst/>
              </a:rPr>
              <a:t> levels</a:t>
            </a:r>
          </a:p>
          <a:p>
            <a:pPr lvl="1"/>
            <a:r>
              <a:rPr lang="en-US" dirty="0"/>
              <a:t>Blood pressure (diastolic and systolic)</a:t>
            </a:r>
          </a:p>
          <a:p>
            <a:pPr lvl="1"/>
            <a:r>
              <a:rPr lang="en-US" dirty="0"/>
              <a:t>Hemoglobin levels</a:t>
            </a:r>
          </a:p>
          <a:p>
            <a:pPr lvl="1"/>
            <a:r>
              <a:rPr lang="en-US" dirty="0"/>
              <a:t>Glucose levels</a:t>
            </a:r>
          </a:p>
          <a:p>
            <a:pPr lvl="1"/>
            <a:r>
              <a:rPr lang="en-US" dirty="0"/>
              <a:t>Low-density lipoprotein (LDL-c) level </a:t>
            </a:r>
          </a:p>
          <a:p>
            <a:pPr lvl="1"/>
            <a:r>
              <a:rPr lang="en-US" dirty="0"/>
              <a:t>Medications</a:t>
            </a:r>
          </a:p>
          <a:p>
            <a:r>
              <a:rPr lang="en-US" dirty="0"/>
              <a:t>Basic demographics</a:t>
            </a:r>
          </a:p>
          <a:p>
            <a:r>
              <a:rPr lang="en-US" dirty="0"/>
              <a:t>Eventual CKD diagnosis</a:t>
            </a:r>
          </a:p>
        </p:txBody>
      </p:sp>
    </p:spTree>
    <p:extLst>
      <p:ext uri="{BB962C8B-B14F-4D97-AF65-F5344CB8AC3E}">
        <p14:creationId xmlns:p14="http://schemas.microsoft.com/office/powerpoint/2010/main" val="101371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CD0-5F16-6B4D-AF01-0FB0EAF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E675-715F-7D4E-9CEC-47159B0A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Keep things simple</a:t>
            </a:r>
          </a:p>
          <a:p>
            <a:pPr lvl="1"/>
            <a:r>
              <a:rPr lang="en-US" dirty="0"/>
              <a:t>Clinicians want explainable models, hence most of the feature engineering reduce complexity and improve understandability</a:t>
            </a:r>
          </a:p>
          <a:p>
            <a:r>
              <a:rPr lang="en-US" dirty="0"/>
              <a:t>Data was manipulated into a simple single table form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EC36C29-4116-BA46-9E55-FBC4CDF1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1" y="3852918"/>
            <a:ext cx="5029573" cy="233077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EF8FAF-07FA-054F-B917-63533C19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43" y="3837809"/>
            <a:ext cx="5389232" cy="234252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2518E44-C4E6-5346-B2CE-51B453C9C0CE}"/>
              </a:ext>
            </a:extLst>
          </p:cNvPr>
          <p:cNvSpPr/>
          <p:nvPr/>
        </p:nvSpPr>
        <p:spPr>
          <a:xfrm>
            <a:off x="5696607" y="4939863"/>
            <a:ext cx="504496" cy="283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9CF-F11B-A44A-B687-5874C3A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Blood pressure, creatinine, glucose, hemoglobin, and LDL levels were first merge together into one long form data table</a:t>
            </a:r>
          </a:p>
          <a:p>
            <a:pPr lvl="1"/>
            <a:r>
              <a:rPr lang="en-US" dirty="0"/>
              <a:t>Some observations:</a:t>
            </a:r>
          </a:p>
          <a:p>
            <a:pPr lvl="2"/>
            <a:r>
              <a:rPr lang="en-US" dirty="0"/>
              <a:t>Some independent variables were taken at different time points for each individual person</a:t>
            </a:r>
          </a:p>
          <a:p>
            <a:pPr lvl="2"/>
            <a:r>
              <a:rPr lang="en-US" dirty="0"/>
              <a:t>Possibility that some measurements were not taken in a clinical setting</a:t>
            </a:r>
          </a:p>
          <a:p>
            <a:r>
              <a:rPr lang="en-US" dirty="0"/>
              <a:t>To further simplify the data, the number of out-of-range aka unhealthy measurements for each of the above independent variables was calculated as a ratio of number of total measurements taken</a:t>
            </a:r>
          </a:p>
          <a:p>
            <a:pPr lvl="1"/>
            <a:r>
              <a:rPr lang="en-US" dirty="0"/>
              <a:t>This gives an indication of how many and how chronic the risk factors a patient has. </a:t>
            </a:r>
          </a:p>
        </p:txBody>
      </p:sp>
    </p:spTree>
    <p:extLst>
      <p:ext uri="{BB962C8B-B14F-4D97-AF65-F5344CB8AC3E}">
        <p14:creationId xmlns:p14="http://schemas.microsoft.com/office/powerpoint/2010/main" val="10732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C3ECE-798F-7C48-AE08-B23D277CF0F6}"/>
              </a:ext>
            </a:extLst>
          </p:cNvPr>
          <p:cNvSpPr txBox="1"/>
          <p:nvPr/>
        </p:nvSpPr>
        <p:spPr>
          <a:xfrm>
            <a:off x="2226310" y="1469434"/>
            <a:ext cx="30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ID #5’s creatinine levels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0E4D70D-BAF5-4E47-8796-498E7A13B883}"/>
              </a:ext>
            </a:extLst>
          </p:cNvPr>
          <p:cNvSpPr/>
          <p:nvPr/>
        </p:nvSpPr>
        <p:spPr>
          <a:xfrm>
            <a:off x="5447270" y="3571082"/>
            <a:ext cx="1297460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E6B5A-1105-F245-A9D0-7262B36B1EF0}"/>
              </a:ext>
            </a:extLst>
          </p:cNvPr>
          <p:cNvSpPr txBox="1"/>
          <p:nvPr/>
        </p:nvSpPr>
        <p:spPr>
          <a:xfrm>
            <a:off x="7056581" y="2786469"/>
            <a:ext cx="369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Ratio of unhealthy measurements = </a:t>
            </a:r>
          </a:p>
          <a:p>
            <a:pPr algn="ctr"/>
            <a:r>
              <a:rPr lang="en-US" dirty="0"/>
              <a:t>Number of unhealthy instances /  Total number of instances 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059C89DF-5809-BA44-AAF1-1DA4C0251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938" y="1951146"/>
            <a:ext cx="1663700" cy="37465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E5A281-F8D5-3C4A-BF2D-F1F526E97C6B}"/>
              </a:ext>
            </a:extLst>
          </p:cNvPr>
          <p:cNvSpPr txBox="1"/>
          <p:nvPr/>
        </p:nvSpPr>
        <p:spPr>
          <a:xfrm>
            <a:off x="8461355" y="407770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 = </a:t>
            </a:r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AF3DE-905E-3F49-8A49-5B67508B3AB4}"/>
              </a:ext>
            </a:extLst>
          </p:cNvPr>
          <p:cNvSpPr txBox="1"/>
          <p:nvPr/>
        </p:nvSpPr>
        <p:spPr>
          <a:xfrm>
            <a:off x="1443681" y="6221020"/>
            <a:ext cx="930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creatinine level of &gt; 1.0 mg/dl</a:t>
            </a:r>
            <a:r>
              <a:rPr lang="en-US" dirty="0">
                <a:effectLst/>
              </a:rPr>
              <a:t> for females and &gt; 1.2 </a:t>
            </a:r>
            <a:r>
              <a:rPr lang="en-US" dirty="0"/>
              <a:t>mg/dl</a:t>
            </a:r>
            <a:r>
              <a:rPr lang="en-US" dirty="0">
                <a:effectLst/>
              </a:rPr>
              <a:t> for males is considered abnormal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C56-BCBC-484A-94BC-F2880B9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9CF-F11B-A44A-B687-5874C3A4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measure of number of CKD related conditions treated, total number of unique medications per patient was calculated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E8AFE-4044-B34F-9128-AAC5107BB0EE}"/>
              </a:ext>
            </a:extLst>
          </p:cNvPr>
          <p:cNvSpPr txBox="1"/>
          <p:nvPr/>
        </p:nvSpPr>
        <p:spPr>
          <a:xfrm>
            <a:off x="3444991" y="2856706"/>
            <a:ext cx="200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medications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387621E-F2D2-A343-B16D-98232BB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2" y="3294137"/>
            <a:ext cx="996607" cy="301776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8D8021-E847-7344-80FE-AC1B9233CCE7}"/>
              </a:ext>
            </a:extLst>
          </p:cNvPr>
          <p:cNvSpPr/>
          <p:nvPr/>
        </p:nvSpPr>
        <p:spPr>
          <a:xfrm>
            <a:off x="5447270" y="4001294"/>
            <a:ext cx="1297460" cy="50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6E550-726F-D548-804C-860624D44272}"/>
              </a:ext>
            </a:extLst>
          </p:cNvPr>
          <p:cNvSpPr txBox="1"/>
          <p:nvPr/>
        </p:nvSpPr>
        <p:spPr>
          <a:xfrm>
            <a:off x="7028983" y="3515943"/>
            <a:ext cx="2213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Unique Medications for Patient ID #5 </a:t>
            </a:r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004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DAD0-841E-B84D-A542-FDB06C6C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62D4-B575-2C4B-A15D-2D815640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get the dataset ready for machine learning, the following steps were done</a:t>
            </a:r>
          </a:p>
          <a:p>
            <a:pPr lvl="1"/>
            <a:r>
              <a:rPr lang="en-US" dirty="0"/>
              <a:t>Changing binary independent variables into numerical variables (1 or 0)</a:t>
            </a:r>
          </a:p>
          <a:p>
            <a:pPr lvl="2"/>
            <a:r>
              <a:rPr lang="en-US" dirty="0"/>
              <a:t>Gender</a:t>
            </a:r>
          </a:p>
          <a:p>
            <a:pPr lvl="2"/>
            <a:r>
              <a:rPr lang="en-US" dirty="0"/>
              <a:t>CKD stage progress</a:t>
            </a:r>
          </a:p>
          <a:p>
            <a:pPr lvl="1"/>
            <a:r>
              <a:rPr lang="en-US" dirty="0"/>
              <a:t>One –hot  encoding for race (categorical data)</a:t>
            </a:r>
          </a:p>
          <a:p>
            <a:pPr lvl="2"/>
            <a:r>
              <a:rPr lang="en-US" dirty="0"/>
              <a:t>‘Dummy’ encoding scheme so each category becomes a binary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78412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414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Chronic Kidney Disease</vt:lpstr>
      <vt:lpstr>Chronic Kidney Disease (CKD)</vt:lpstr>
      <vt:lpstr>Problem Statement</vt:lpstr>
      <vt:lpstr>Basic Overview of Dataset</vt:lpstr>
      <vt:lpstr>Feature Engineering</vt:lpstr>
      <vt:lpstr>Feature Engineering Steps</vt:lpstr>
      <vt:lpstr>Feature Engineering Steps</vt:lpstr>
      <vt:lpstr>Feature Engineering Steps</vt:lpstr>
      <vt:lpstr>Data Preparation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Chronic Kidney Disease</dc:title>
  <dc:creator>choi kwun yu</dc:creator>
  <cp:lastModifiedBy>choi kwun yu</cp:lastModifiedBy>
  <cp:revision>8</cp:revision>
  <dcterms:created xsi:type="dcterms:W3CDTF">2021-09-16T20:56:14Z</dcterms:created>
  <dcterms:modified xsi:type="dcterms:W3CDTF">2021-09-17T18:19:12Z</dcterms:modified>
</cp:coreProperties>
</file>