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30AF3-3D2F-3844-9D55-3646C6E65793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46EB4-30CE-EF4A-A25F-4BD69928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46EB4-30CE-EF4A-A25F-4BD699280A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CD9-BDEB-6A44-B8B5-6A7B15E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1FCA-36DD-5B45-92D5-60734278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F641-3139-984F-9B8C-6F37CB3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6C0-F444-CF4A-A016-86E6CC0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175E-F4B9-5E43-89FD-4A17DD2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2FF-AAEE-7A45-8CD6-20FBAF3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2651-B354-3B46-BDC5-BA36FC0B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9D63-761B-644D-BB5E-8C69512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407E-3912-7D4B-8015-85A8278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A157-FA5A-464D-93A4-51EF09C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E064-C107-7E4F-A094-C5366EE2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DAC5-E3C3-A44F-81CB-7459D5AE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00ED-C441-F34F-A3A0-ED28C0E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CC1B-2AC9-954E-BB9E-16995A1B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A80A-17FB-444E-AF8B-ACAE19C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A62-1814-6746-97EA-62F61905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0C8A-9EEA-BF47-9950-9B07266D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10B-10A7-8F40-85FE-89AF162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7882-B4EF-BE42-9278-24A05F6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C6C7-319E-7B4E-B84E-D8DFCC3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4A4-2C24-EB45-BE45-DA19284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D25A-1E9E-6A43-9AFA-199A5D25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D98B-6977-FD4B-B2E3-322DB03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A7DD-891D-374F-B8E8-C1FBC3F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C52-A953-FC4B-ACF4-5805472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F22-6F95-9245-B9C4-D56C8EC0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138-F5B3-574D-A7DF-4DE6B7B9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380C-04D1-B640-A6F2-0D657A11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5280-7E2C-3044-975D-DE74B90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E1B-5B2B-FC47-9B5B-80EC342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EB31-B0E8-434A-BDA5-68DF6ED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AEC-D5D3-3743-A7C7-B02B106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23E5-1AB8-1847-81BE-BEC4B1A8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3BCF-F5CD-5445-AE57-22B13DD8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02861-17C4-C540-B805-385E35FB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7416-7A65-0A40-B8B4-2A816294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1450-24EB-5E4A-927A-D67ABF34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99D6-FD4D-6942-99E3-97084F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3F9F8-1F2E-3A4D-A8E0-D2CDF06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547-CD95-AB49-95EC-B1CE00A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64BB8-92F1-0647-A64B-2A7C2F7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66A5D-F9F4-2E41-A4BC-453C1AD6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B0D1-2F8B-0847-BF3E-D6930E25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4D616-3CD6-0F43-8F8C-F6B9A3D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9FA66-9356-D245-8E93-F39F57B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F0E-C99E-AC4F-8A23-F3B3C25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7A84-C79E-924C-88C5-3BD08F43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011D-BBDA-564A-9E37-F8475D7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3C0B-FC9A-0141-9A25-22A7626F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3065-616D-E447-8CC2-A44999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8FF4-1F6E-654A-A5C6-40396D5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5F56-89A5-DE48-A9D7-84A6714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3665-7CC7-4544-985C-07DAD17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D579-1ADC-FC43-93A8-6FA4E66A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4B99-F438-8347-A698-7F1A29BA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6B05-ECD4-9D4B-A56B-F54CA4D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19B5-E312-A14C-AD7B-15E01211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50CB-65EF-974A-96F6-D132C6C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FF214-9EBE-2244-8775-17E5544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016D-0BE1-3F45-B2B6-3A63D30A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386D-FF9C-A44C-9DA8-717DBA864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953C-C6AD-0E49-962A-7854090373B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306A-2C91-9041-89B0-BD476BCF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E84-6EEF-2340-A873-A7B060B1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81B-35A1-074F-9F1E-929E3AD3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3C2B-7924-024C-9080-08126B01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439-202B-8A44-8576-A221D2D8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6156-797D-4F47-93CC-3BC97BCE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of machine learning was trialed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Ada Boosted Decision tree</a:t>
            </a:r>
          </a:p>
          <a:p>
            <a:pPr lvl="1"/>
            <a:r>
              <a:rPr lang="en-US" dirty="0"/>
              <a:t>Ada Boosted Random Forest</a:t>
            </a:r>
          </a:p>
          <a:p>
            <a:pPr lvl="2"/>
            <a:r>
              <a:rPr lang="en-US" dirty="0"/>
              <a:t>Without feature selection</a:t>
            </a:r>
          </a:p>
          <a:p>
            <a:pPr lvl="2"/>
            <a:r>
              <a:rPr lang="en-US" dirty="0"/>
              <a:t>With feature selection</a:t>
            </a:r>
          </a:p>
          <a:p>
            <a:r>
              <a:rPr lang="en-US" dirty="0"/>
              <a:t>All are ensemble methods</a:t>
            </a:r>
          </a:p>
          <a:p>
            <a:pPr lvl="1"/>
            <a:r>
              <a:rPr lang="en-US" dirty="0"/>
              <a:t>Data does not to be scaled</a:t>
            </a:r>
          </a:p>
          <a:p>
            <a:pPr lvl="1"/>
            <a:r>
              <a:rPr lang="en-US" dirty="0"/>
              <a:t>Helps to aggregate weak models through bagging or boosting to create a stronger model</a:t>
            </a:r>
          </a:p>
        </p:txBody>
      </p:sp>
    </p:spTree>
    <p:extLst>
      <p:ext uri="{BB962C8B-B14F-4D97-AF65-F5344CB8AC3E}">
        <p14:creationId xmlns:p14="http://schemas.microsoft.com/office/powerpoint/2010/main" val="345350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49E6-5E2F-2A4F-8AFA-F2316DB3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Random Forest: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7194-2198-1C49-ADD6-E4938B69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/>
              <a:t>ROCAUC score: 0.629</a:t>
            </a:r>
          </a:p>
          <a:p>
            <a:pPr marL="0" indent="0">
              <a:buNone/>
            </a:pPr>
            <a:r>
              <a:rPr lang="en-US" sz="1500"/>
              <a:t>Accuracy score: 0.72 </a:t>
            </a:r>
          </a:p>
          <a:p>
            <a:pPr marL="0" indent="0">
              <a:buNone/>
            </a:pPr>
            <a:r>
              <a:rPr lang="en-US" sz="1500"/>
              <a:t>F1 score: 0.461 </a:t>
            </a:r>
          </a:p>
          <a:p>
            <a:pPr marL="0" indent="0">
              <a:buNone/>
            </a:pPr>
            <a:r>
              <a:rPr lang="en-US" sz="1500"/>
              <a:t>RF train accuracy: 1.000 </a:t>
            </a:r>
          </a:p>
          <a:p>
            <a:pPr marL="0" indent="0">
              <a:buNone/>
            </a:pPr>
            <a:r>
              <a:rPr lang="en-US" sz="1500"/>
              <a:t>RF test accuracy: 0.720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7216CA39-6FBA-1347-8388-249BF69D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41625"/>
            <a:ext cx="3584448" cy="2768985"/>
          </a:xfrm>
          <a:prstGeom prst="rect">
            <a:avLst/>
          </a:prstGeom>
        </p:spPr>
      </p:pic>
      <p:pic>
        <p:nvPicPr>
          <p:cNvPr id="6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B4A25EE4-8DD6-8249-A197-CEFA79DD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6" y="3256691"/>
            <a:ext cx="3584448" cy="233885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3184727-AB69-D34B-BC35-38E21160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32" y="3883969"/>
            <a:ext cx="3584448" cy="10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F2AE-5BA0-544E-A4B2-80BCD392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Ada Boosted Decision Tree: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0BE5-DFB7-6E42-8989-D58AC406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0.692 </a:t>
            </a:r>
          </a:p>
          <a:p>
            <a:pPr marL="0" indent="0">
              <a:buNone/>
            </a:pPr>
            <a:r>
              <a:rPr lang="en-US" sz="1500" dirty="0"/>
              <a:t>Accuracy score: 0.747 </a:t>
            </a:r>
          </a:p>
          <a:p>
            <a:pPr marL="0" indent="0">
              <a:buNone/>
            </a:pPr>
            <a:r>
              <a:rPr lang="en-US" sz="1500" dirty="0"/>
              <a:t>F1 score: 0.578 </a:t>
            </a:r>
          </a:p>
          <a:p>
            <a:pPr marL="0" indent="0">
              <a:buNone/>
            </a:pPr>
            <a:r>
              <a:rPr lang="en-US" sz="1500" dirty="0"/>
              <a:t>train accuracy: 1.000 </a:t>
            </a:r>
          </a:p>
          <a:p>
            <a:pPr marL="0" indent="0">
              <a:buNone/>
            </a:pPr>
            <a:r>
              <a:rPr lang="en-US" sz="1500" dirty="0"/>
              <a:t>test accuracy: 0.747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C0B579D-F67D-754C-874F-CE28FE93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34092"/>
            <a:ext cx="3584448" cy="298405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CA3A7C3-B57F-FA45-B9F4-BD2F66A3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15" y="3288055"/>
            <a:ext cx="3584448" cy="227612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700A68-E062-D546-ADA0-E4832A9E4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2" y="3875008"/>
            <a:ext cx="3584448" cy="1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25C3-3139-574A-A306-6FBA5F6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Ada Boosted Random Forest: Results</a:t>
            </a:r>
            <a:br>
              <a:rPr lang="en-US" sz="2800" dirty="0"/>
            </a:br>
            <a:r>
              <a:rPr lang="en-US" sz="2800" dirty="0"/>
              <a:t>Without Feature Selection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0ACC-94B8-984D-BF1E-E553CAEE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0.684 </a:t>
            </a:r>
          </a:p>
          <a:p>
            <a:pPr marL="0" indent="0">
              <a:buNone/>
            </a:pPr>
            <a:r>
              <a:rPr lang="en-US" sz="1500" dirty="0"/>
              <a:t>Accuracy score: 0.72 </a:t>
            </a:r>
          </a:p>
          <a:p>
            <a:pPr marL="0" indent="0">
              <a:buNone/>
            </a:pPr>
            <a:r>
              <a:rPr lang="en-US" sz="1500" dirty="0"/>
              <a:t>F1 score: 0.5714 </a:t>
            </a:r>
          </a:p>
          <a:p>
            <a:pPr marL="0" indent="0">
              <a:buNone/>
            </a:pPr>
            <a:r>
              <a:rPr lang="en-US" sz="1500" dirty="0"/>
              <a:t>train accuracy: 0.996 </a:t>
            </a:r>
          </a:p>
          <a:p>
            <a:pPr marL="0" indent="0">
              <a:buNone/>
            </a:pPr>
            <a:r>
              <a:rPr lang="en-US" sz="1500" dirty="0"/>
              <a:t>test accuracy: 0.720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4F16C9B-E8DF-6F48-8645-DEE6BA5C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960975"/>
            <a:ext cx="3584448" cy="293028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437D003-0666-2241-B2F7-8DA330813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225328"/>
            <a:ext cx="3584448" cy="240157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6B5D90-2E59-BF43-9E65-E2E111022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696" y="3870528"/>
            <a:ext cx="3584448" cy="11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425C3-3139-574A-A306-6FBA5F6A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Ada Boosted Random Forest: Results</a:t>
            </a:r>
            <a:br>
              <a:rPr lang="en-US" sz="2800" dirty="0"/>
            </a:br>
            <a:r>
              <a:rPr lang="en-US" sz="2800" dirty="0"/>
              <a:t>With Feature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0ACC-94B8-984D-BF1E-E553CAEE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ROCAUC score: 0.632 </a:t>
            </a:r>
          </a:p>
          <a:p>
            <a:pPr marL="0" indent="0">
              <a:buNone/>
            </a:pPr>
            <a:r>
              <a:rPr lang="en-US" sz="1500" dirty="0"/>
              <a:t>Accuracy score: 0.68 </a:t>
            </a:r>
          </a:p>
          <a:p>
            <a:pPr marL="0" indent="0">
              <a:buNone/>
            </a:pPr>
            <a:r>
              <a:rPr lang="en-US" sz="1500" dirty="0"/>
              <a:t>F1 score: 0.5 </a:t>
            </a:r>
          </a:p>
          <a:p>
            <a:pPr marL="0" indent="0">
              <a:buNone/>
            </a:pPr>
            <a:r>
              <a:rPr lang="en-US" sz="1500" dirty="0"/>
              <a:t>train accuracy: 1.000 </a:t>
            </a:r>
          </a:p>
          <a:p>
            <a:pPr marL="0" indent="0">
              <a:buNone/>
            </a:pPr>
            <a:r>
              <a:rPr lang="en-US" sz="1500" dirty="0"/>
              <a:t>test accuracy: 0.680</a:t>
            </a:r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CBF47DBB-7672-0843-B535-8D17138E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69936"/>
            <a:ext cx="3584448" cy="291236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AD0FC1-1D02-3449-9E2F-9E137794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2969936"/>
            <a:ext cx="3584448" cy="235677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64D4-FE64-CA45-B80D-256B873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76" y="3533539"/>
            <a:ext cx="3584448" cy="10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459-9175-C548-BC56-74FC8A06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4591-7079-DF49-B788-8B23651B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Boosted Decision Tree and Ada Boosted Random Forest without feature selection had the highest accuracy and F1 score</a:t>
            </a:r>
          </a:p>
          <a:p>
            <a:r>
              <a:rPr lang="en-US" dirty="0"/>
              <a:t>In this particular scenario, looking at the confusion matrix was particularly useful</a:t>
            </a:r>
          </a:p>
          <a:p>
            <a:pPr lvl="1"/>
            <a:r>
              <a:rPr lang="en-US" dirty="0"/>
              <a:t>Ada Boosted Random Forest without feature selection is the best model among the 4 reported</a:t>
            </a:r>
          </a:p>
          <a:p>
            <a:pPr lvl="1"/>
            <a:r>
              <a:rPr lang="en-US" dirty="0"/>
              <a:t>Least false negatives predicted</a:t>
            </a:r>
          </a:p>
          <a:p>
            <a:pPr lvl="2"/>
            <a:r>
              <a:rPr lang="en-US" dirty="0"/>
              <a:t>Predictive tool for encompassing more potential CKD patients for further clinical evaluation</a:t>
            </a:r>
          </a:p>
          <a:p>
            <a:pPr lvl="2"/>
            <a:r>
              <a:rPr lang="en-US" dirty="0"/>
              <a:t>Better to have a false positive than false negative as early medical intervention in CKD is crucial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ADEE-3EF5-9648-942B-6DEBDCDD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A9AA-6BAB-0244-9FD4-BE53594C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Boosted Random Forest also showed age together with blood pressure as the top 3 features of importance when predicting CKD</a:t>
            </a:r>
          </a:p>
          <a:p>
            <a:pPr lvl="1"/>
            <a:r>
              <a:rPr lang="en-US" dirty="0"/>
              <a:t>In line with our knowledge of CKD</a:t>
            </a:r>
          </a:p>
          <a:p>
            <a:r>
              <a:rPr lang="en-US" dirty="0"/>
              <a:t>Interestingly, hemoglobin and LDL levels had low importance</a:t>
            </a:r>
          </a:p>
          <a:p>
            <a:pPr lvl="1"/>
            <a:r>
              <a:rPr lang="en-US" dirty="0"/>
              <a:t>Low hemoglobin levels is something that results from suffering from CKD</a:t>
            </a:r>
          </a:p>
          <a:p>
            <a:pPr lvl="1"/>
            <a:r>
              <a:rPr lang="en-US" dirty="0"/>
              <a:t>CKD patients are more prone to cardiovascular disease which is associated with high LDL levels, but LDL levels have weak association with CKD</a:t>
            </a:r>
            <a:r>
              <a:rPr lang="en-US" baseline="30000" dirty="0"/>
              <a:t>1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30E6A-C3F4-FF4E-BB1B-FC7DED694275}"/>
              </a:ext>
            </a:extLst>
          </p:cNvPr>
          <p:cNvSpPr txBox="1"/>
          <p:nvPr/>
        </p:nvSpPr>
        <p:spPr>
          <a:xfrm>
            <a:off x="0" y="649725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 Reiss, A. B., </a:t>
            </a:r>
            <a:r>
              <a:rPr lang="en-US" sz="1000" dirty="0" err="1"/>
              <a:t>Voloshyna</a:t>
            </a:r>
            <a:r>
              <a:rPr lang="en-US" sz="1000" dirty="0"/>
              <a:t>, I., De Leon, J., Miyawaki, N., &amp; </a:t>
            </a:r>
            <a:r>
              <a:rPr lang="en-US" sz="1000" dirty="0" err="1"/>
              <a:t>Mattana</a:t>
            </a:r>
            <a:r>
              <a:rPr lang="en-US" sz="1000" dirty="0"/>
              <a:t>, J. (2015). Cholesterol Metabolism in CKD. </a:t>
            </a:r>
            <a:r>
              <a:rPr lang="en-US" sz="1000" i="1" dirty="0"/>
              <a:t>American journal of kidney diseases : the official journal of the National Kidney Foundation</a:t>
            </a:r>
            <a:r>
              <a:rPr lang="en-US" sz="1000" dirty="0"/>
              <a:t>, </a:t>
            </a:r>
            <a:r>
              <a:rPr lang="en-US" sz="1000" i="1" dirty="0"/>
              <a:t>66</a:t>
            </a:r>
            <a:r>
              <a:rPr lang="en-US" sz="1000" dirty="0"/>
              <a:t>(6), 1071–1082. https://</a:t>
            </a:r>
            <a:r>
              <a:rPr lang="en-US" sz="1000" dirty="0" err="1"/>
              <a:t>doi.org</a:t>
            </a:r>
            <a:r>
              <a:rPr lang="en-US" sz="1000" dirty="0"/>
              <a:t>/10.1053/j.ajkd.2015.06.028</a:t>
            </a:r>
          </a:p>
        </p:txBody>
      </p:sp>
    </p:spTree>
    <p:extLst>
      <p:ext uri="{BB962C8B-B14F-4D97-AF65-F5344CB8AC3E}">
        <p14:creationId xmlns:p14="http://schemas.microsoft.com/office/powerpoint/2010/main" val="3932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4C96-0557-7E42-8373-4998667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1334-848B-724F-9211-761B582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information occurred when data was compressed to simplify data</a:t>
            </a:r>
          </a:p>
          <a:p>
            <a:r>
              <a:rPr lang="en-US" dirty="0"/>
              <a:t>Only 3 types of ML models were trialed</a:t>
            </a:r>
          </a:p>
          <a:p>
            <a:r>
              <a:rPr lang="en-US" dirty="0"/>
              <a:t>Other types of feature engineering could be trialed</a:t>
            </a:r>
          </a:p>
        </p:txBody>
      </p:sp>
    </p:spTree>
    <p:extLst>
      <p:ext uri="{BB962C8B-B14F-4D97-AF65-F5344CB8AC3E}">
        <p14:creationId xmlns:p14="http://schemas.microsoft.com/office/powerpoint/2010/main" val="56194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728-EBEA-514C-B950-ADB77F5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4704-9FCB-AB4E-8B13-5E016CDB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more feature engineering methods</a:t>
            </a:r>
          </a:p>
          <a:p>
            <a:pPr lvl="1"/>
            <a:r>
              <a:rPr lang="en-US" dirty="0"/>
              <a:t>Integrate time data better</a:t>
            </a:r>
          </a:p>
          <a:p>
            <a:pPr lvl="1"/>
            <a:r>
              <a:rPr lang="en-US" dirty="0"/>
              <a:t>Integrate medications data better</a:t>
            </a:r>
          </a:p>
          <a:p>
            <a:pPr lvl="2"/>
            <a:r>
              <a:rPr lang="en-US" dirty="0"/>
              <a:t>Calculate number of medications in each medicine class</a:t>
            </a:r>
          </a:p>
          <a:p>
            <a:r>
              <a:rPr lang="en-US" dirty="0"/>
              <a:t>Further research CKD disease development and risk factors</a:t>
            </a:r>
          </a:p>
          <a:p>
            <a:r>
              <a:rPr lang="en-US" dirty="0"/>
              <a:t>Try other machine learning algorithms</a:t>
            </a:r>
          </a:p>
          <a:p>
            <a:r>
              <a:rPr lang="en-US" dirty="0"/>
              <a:t>Convert </a:t>
            </a:r>
            <a:r>
              <a:rPr lang="en-US" dirty="0" err="1"/>
              <a:t>Jupyter</a:t>
            </a:r>
            <a:r>
              <a:rPr lang="en-US" dirty="0"/>
              <a:t> Notebook into a </a:t>
            </a:r>
            <a:r>
              <a:rPr lang="en-US"/>
              <a:t>more deployable format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4620B-2817-2E45-8DAB-1785CDB8F3DB}"/>
              </a:ext>
            </a:extLst>
          </p:cNvPr>
          <p:cNvSpPr txBox="1"/>
          <p:nvPr/>
        </p:nvSpPr>
        <p:spPr>
          <a:xfrm>
            <a:off x="8204886" y="3188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8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D441-BDBA-8047-8C0D-8F84D0A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Kidney Disease (CKD)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3AB3-7E88-E440-B780-2DD0452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increased loss of kidney function</a:t>
            </a:r>
          </a:p>
          <a:p>
            <a:r>
              <a:rPr lang="en-US" dirty="0"/>
              <a:t>Starts asymptomatically and only symptomatic at later stages when slowing or halting of CKD progression is difficult</a:t>
            </a:r>
          </a:p>
          <a:p>
            <a:r>
              <a:rPr lang="en-US" dirty="0"/>
              <a:t>Avoidable outcomes</a:t>
            </a:r>
          </a:p>
          <a:p>
            <a:pPr lvl="1"/>
            <a:r>
              <a:rPr lang="en-US" dirty="0"/>
              <a:t>Lower mortality due to increased risk of cardiovascular disease</a:t>
            </a:r>
          </a:p>
          <a:p>
            <a:pPr lvl="1"/>
            <a:r>
              <a:rPr lang="en-US" dirty="0"/>
              <a:t>Kidney failure leads to decreased quality of life regardless of treatment options (transplant or dialysis)</a:t>
            </a:r>
          </a:p>
          <a:p>
            <a:r>
              <a:rPr lang="en-US" dirty="0"/>
              <a:t>Early intervention can prevent adverse outcomes</a:t>
            </a:r>
          </a:p>
        </p:txBody>
      </p:sp>
    </p:spTree>
    <p:extLst>
      <p:ext uri="{BB962C8B-B14F-4D97-AF65-F5344CB8AC3E}">
        <p14:creationId xmlns:p14="http://schemas.microsoft.com/office/powerpoint/2010/main" val="40061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0E0-C818-154C-A037-83442C91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C87-7427-0345-B2F9-A4F058E1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227"/>
            <a:ext cx="10515600" cy="2897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use patient data to predict CKD diagnosis</a:t>
            </a:r>
          </a:p>
        </p:txBody>
      </p:sp>
    </p:spTree>
    <p:extLst>
      <p:ext uri="{BB962C8B-B14F-4D97-AF65-F5344CB8AC3E}">
        <p14:creationId xmlns:p14="http://schemas.microsoft.com/office/powerpoint/2010/main" val="24619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E3B-E449-7E4B-A81A-D268D5B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C86-3E7C-1342-91C9-39642B91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covering different medical conditions related to CKD</a:t>
            </a:r>
          </a:p>
          <a:p>
            <a:pPr lvl="1"/>
            <a:r>
              <a:rPr lang="en-US" dirty="0"/>
              <a:t>Creatinine</a:t>
            </a:r>
            <a:r>
              <a:rPr lang="en-US" dirty="0">
                <a:effectLst/>
              </a:rPr>
              <a:t> levels</a:t>
            </a:r>
          </a:p>
          <a:p>
            <a:pPr lvl="1"/>
            <a:r>
              <a:rPr lang="en-US" dirty="0"/>
              <a:t>Blood pressure (diastolic and systolic)</a:t>
            </a:r>
          </a:p>
          <a:p>
            <a:pPr lvl="1"/>
            <a:r>
              <a:rPr lang="en-US" dirty="0"/>
              <a:t>Hemoglobin levels</a:t>
            </a:r>
          </a:p>
          <a:p>
            <a:pPr lvl="1"/>
            <a:r>
              <a:rPr lang="en-US" dirty="0"/>
              <a:t>Glucose levels</a:t>
            </a:r>
          </a:p>
          <a:p>
            <a:pPr lvl="1"/>
            <a:r>
              <a:rPr lang="en-US" dirty="0"/>
              <a:t>Low-density lipoprotein (LDL-c) level </a:t>
            </a:r>
          </a:p>
          <a:p>
            <a:pPr lvl="1"/>
            <a:r>
              <a:rPr lang="en-US" dirty="0"/>
              <a:t>Medications</a:t>
            </a:r>
          </a:p>
          <a:p>
            <a:r>
              <a:rPr lang="en-US" dirty="0"/>
              <a:t>Basic demographics</a:t>
            </a:r>
          </a:p>
          <a:p>
            <a:r>
              <a:rPr lang="en-US" dirty="0"/>
              <a:t>Eventual CKD diagnosis</a:t>
            </a:r>
          </a:p>
        </p:txBody>
      </p:sp>
    </p:spTree>
    <p:extLst>
      <p:ext uri="{BB962C8B-B14F-4D97-AF65-F5344CB8AC3E}">
        <p14:creationId xmlns:p14="http://schemas.microsoft.com/office/powerpoint/2010/main" val="10137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CD0-5F16-6B4D-AF01-0FB0EAF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E675-715F-7D4E-9CEC-47159B0A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Keep things simple</a:t>
            </a:r>
          </a:p>
          <a:p>
            <a:pPr lvl="1"/>
            <a:r>
              <a:rPr lang="en-US" dirty="0"/>
              <a:t>Clinicians want explainable models, hence most of the feature engineering reduce complexity and improve understandability</a:t>
            </a:r>
          </a:p>
          <a:p>
            <a:r>
              <a:rPr lang="en-US" dirty="0"/>
              <a:t>Data was manipulated into a simple single table form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EC36C29-4116-BA46-9E55-FBC4CDF1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1" y="3852918"/>
            <a:ext cx="5029573" cy="23307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EF8FAF-07FA-054F-B917-63533C19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43" y="3837809"/>
            <a:ext cx="5389232" cy="234252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2518E44-C4E6-5346-B2CE-51B453C9C0CE}"/>
              </a:ext>
            </a:extLst>
          </p:cNvPr>
          <p:cNvSpPr/>
          <p:nvPr/>
        </p:nvSpPr>
        <p:spPr>
          <a:xfrm>
            <a:off x="5696607" y="4939863"/>
            <a:ext cx="504496" cy="28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Blood pressure, creatinine, glucose, hemoglobin, and LDL levels were first merge together into one long form data table</a:t>
            </a:r>
          </a:p>
          <a:p>
            <a:pPr lvl="1"/>
            <a:r>
              <a:rPr lang="en-US" dirty="0"/>
              <a:t>Some observations:</a:t>
            </a:r>
          </a:p>
          <a:p>
            <a:pPr lvl="2"/>
            <a:r>
              <a:rPr lang="en-US" dirty="0"/>
              <a:t>Some independent variables were taken at different time points for each individual person</a:t>
            </a:r>
          </a:p>
          <a:p>
            <a:pPr lvl="2"/>
            <a:r>
              <a:rPr lang="en-US" dirty="0"/>
              <a:t>Possibility that some measurements were not taken in a clinical setting</a:t>
            </a:r>
          </a:p>
          <a:p>
            <a:r>
              <a:rPr lang="en-US" dirty="0"/>
              <a:t>To further simplify the data, the number of out-of-range aka unhealthy measurements for each of the above independent variables was calculated as a ratio of number of total measurements taken</a:t>
            </a:r>
          </a:p>
          <a:p>
            <a:pPr lvl="1"/>
            <a:r>
              <a:rPr lang="en-US" dirty="0"/>
              <a:t>This gives an indication of how many and how chronic the risk factors a patient has. </a:t>
            </a:r>
          </a:p>
        </p:txBody>
      </p:sp>
    </p:spTree>
    <p:extLst>
      <p:ext uri="{BB962C8B-B14F-4D97-AF65-F5344CB8AC3E}">
        <p14:creationId xmlns:p14="http://schemas.microsoft.com/office/powerpoint/2010/main" val="10732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C3ECE-798F-7C48-AE08-B23D277CF0F6}"/>
              </a:ext>
            </a:extLst>
          </p:cNvPr>
          <p:cNvSpPr txBox="1"/>
          <p:nvPr/>
        </p:nvSpPr>
        <p:spPr>
          <a:xfrm>
            <a:off x="2226310" y="1469434"/>
            <a:ext cx="30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ID #5’s creatinine levels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0E4D70D-BAF5-4E47-8796-498E7A13B883}"/>
              </a:ext>
            </a:extLst>
          </p:cNvPr>
          <p:cNvSpPr/>
          <p:nvPr/>
        </p:nvSpPr>
        <p:spPr>
          <a:xfrm>
            <a:off x="5447270" y="3571082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6B5A-1105-F245-A9D0-7262B36B1EF0}"/>
              </a:ext>
            </a:extLst>
          </p:cNvPr>
          <p:cNvSpPr txBox="1"/>
          <p:nvPr/>
        </p:nvSpPr>
        <p:spPr>
          <a:xfrm>
            <a:off x="7056581" y="2786469"/>
            <a:ext cx="369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Ratio of unhealthy measurements = </a:t>
            </a:r>
          </a:p>
          <a:p>
            <a:pPr algn="ctr"/>
            <a:r>
              <a:rPr lang="en-US" dirty="0"/>
              <a:t>Number of unhealthy instances /  Total number of instances 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59C89DF-5809-BA44-AAF1-1DA4C0251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938" y="1951146"/>
            <a:ext cx="1663700" cy="3746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5A281-F8D5-3C4A-BF2D-F1F526E97C6B}"/>
              </a:ext>
            </a:extLst>
          </p:cNvPr>
          <p:cNvSpPr txBox="1"/>
          <p:nvPr/>
        </p:nvSpPr>
        <p:spPr>
          <a:xfrm>
            <a:off x="8461355" y="40777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 = </a:t>
            </a:r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AF3DE-905E-3F49-8A49-5B67508B3AB4}"/>
              </a:ext>
            </a:extLst>
          </p:cNvPr>
          <p:cNvSpPr txBox="1"/>
          <p:nvPr/>
        </p:nvSpPr>
        <p:spPr>
          <a:xfrm>
            <a:off x="1443681" y="6221020"/>
            <a:ext cx="930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creatinine level of &gt; 1.0 mg/dl</a:t>
            </a:r>
            <a:r>
              <a:rPr lang="en-US" dirty="0">
                <a:effectLst/>
              </a:rPr>
              <a:t> for females and &gt; 1.2 </a:t>
            </a:r>
            <a:r>
              <a:rPr lang="en-US" dirty="0"/>
              <a:t>mg/dl</a:t>
            </a:r>
            <a:r>
              <a:rPr lang="en-US" dirty="0">
                <a:effectLst/>
              </a:rPr>
              <a:t> for males is considered abnormal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measure of number of CKD related conditions treated, total number of unique medications per patient was calculated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E8AFE-4044-B34F-9128-AAC5107BB0EE}"/>
              </a:ext>
            </a:extLst>
          </p:cNvPr>
          <p:cNvSpPr txBox="1"/>
          <p:nvPr/>
        </p:nvSpPr>
        <p:spPr>
          <a:xfrm>
            <a:off x="3444991" y="2856706"/>
            <a:ext cx="200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medications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387621E-F2D2-A343-B16D-98232BB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2" y="3294137"/>
            <a:ext cx="996607" cy="301776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8D8021-E847-7344-80FE-AC1B9233CCE7}"/>
              </a:ext>
            </a:extLst>
          </p:cNvPr>
          <p:cNvSpPr/>
          <p:nvPr/>
        </p:nvSpPr>
        <p:spPr>
          <a:xfrm>
            <a:off x="5447270" y="4001294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6E550-726F-D548-804C-860624D44272}"/>
              </a:ext>
            </a:extLst>
          </p:cNvPr>
          <p:cNvSpPr txBox="1"/>
          <p:nvPr/>
        </p:nvSpPr>
        <p:spPr>
          <a:xfrm>
            <a:off x="7028983" y="3515943"/>
            <a:ext cx="221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Unique Medications for Patient ID #5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004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DAD0-841E-B84D-A542-FDB06C6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62D4-B575-2C4B-A15D-2D815640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get the dataset ready for machine learning, the following steps were done</a:t>
            </a:r>
          </a:p>
          <a:p>
            <a:pPr lvl="1"/>
            <a:r>
              <a:rPr lang="en-US" dirty="0"/>
              <a:t>Changing binary independent variables into numerical variables (1 or 0)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CKD stage progress</a:t>
            </a:r>
          </a:p>
          <a:p>
            <a:pPr lvl="1"/>
            <a:r>
              <a:rPr lang="en-US" dirty="0"/>
              <a:t>One –hot  encoding for race (categorical data)</a:t>
            </a:r>
          </a:p>
          <a:p>
            <a:pPr lvl="2"/>
            <a:r>
              <a:rPr lang="en-US" dirty="0"/>
              <a:t>‘Dummy’ encoding scheme so each category becomes a binary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7841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843</Words>
  <Application>Microsoft Macintosh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Chronic Kidney Disease</vt:lpstr>
      <vt:lpstr>Chronic Kidney Disease (CKD)</vt:lpstr>
      <vt:lpstr>Problem Statement</vt:lpstr>
      <vt:lpstr>Basic Overview of Dataset</vt:lpstr>
      <vt:lpstr>Feature Engineering</vt:lpstr>
      <vt:lpstr>Feature Engineering Steps</vt:lpstr>
      <vt:lpstr>Feature Engineering Steps</vt:lpstr>
      <vt:lpstr>Feature Engineering Steps</vt:lpstr>
      <vt:lpstr>Data Preparation</vt:lpstr>
      <vt:lpstr>Machine Learning</vt:lpstr>
      <vt:lpstr>Random Forest: Results</vt:lpstr>
      <vt:lpstr>Ada Boosted Decision Tree: Results</vt:lpstr>
      <vt:lpstr>Ada Boosted Random Forest: Results Without Feature Selection</vt:lpstr>
      <vt:lpstr>Ada Boosted Random Forest: Results With Feature Selection</vt:lpstr>
      <vt:lpstr>Discussion</vt:lpstr>
      <vt:lpstr>Discussion</vt:lpstr>
      <vt:lpstr>Flaws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Chronic Kidney Disease</dc:title>
  <dc:creator>choi kwun yu</dc:creator>
  <cp:lastModifiedBy>choi kwun yu</cp:lastModifiedBy>
  <cp:revision>15</cp:revision>
  <dcterms:created xsi:type="dcterms:W3CDTF">2021-09-16T20:56:14Z</dcterms:created>
  <dcterms:modified xsi:type="dcterms:W3CDTF">2021-09-17T19:37:05Z</dcterms:modified>
</cp:coreProperties>
</file>