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3" r:id="rId2"/>
    <p:sldId id="315" r:id="rId3"/>
    <p:sldId id="377" r:id="rId4"/>
    <p:sldId id="386" r:id="rId5"/>
    <p:sldId id="326" r:id="rId6"/>
    <p:sldId id="320" r:id="rId7"/>
    <p:sldId id="378" r:id="rId8"/>
    <p:sldId id="379" r:id="rId9"/>
    <p:sldId id="380" r:id="rId10"/>
    <p:sldId id="385" r:id="rId11"/>
    <p:sldId id="381" r:id="rId12"/>
    <p:sldId id="382" r:id="rId13"/>
    <p:sldId id="383" r:id="rId14"/>
    <p:sldId id="384" r:id="rId15"/>
    <p:sldId id="392" r:id="rId16"/>
    <p:sldId id="393" r:id="rId17"/>
    <p:sldId id="394" r:id="rId18"/>
    <p:sldId id="396" r:id="rId19"/>
    <p:sldId id="395" r:id="rId20"/>
    <p:sldId id="397" r:id="rId21"/>
    <p:sldId id="387" r:id="rId22"/>
    <p:sldId id="388" r:id="rId23"/>
    <p:sldId id="389" r:id="rId24"/>
    <p:sldId id="390" r:id="rId25"/>
    <p:sldId id="391" r:id="rId26"/>
    <p:sldId id="294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5"/>
            <p14:sldId id="377"/>
            <p14:sldId id="386"/>
            <p14:sldId id="326"/>
            <p14:sldId id="320"/>
            <p14:sldId id="378"/>
            <p14:sldId id="379"/>
            <p14:sldId id="380"/>
            <p14:sldId id="385"/>
            <p14:sldId id="381"/>
            <p14:sldId id="382"/>
            <p14:sldId id="383"/>
            <p14:sldId id="384"/>
            <p14:sldId id="392"/>
            <p14:sldId id="393"/>
            <p14:sldId id="394"/>
            <p14:sldId id="396"/>
            <p14:sldId id="395"/>
            <p14:sldId id="397"/>
            <p14:sldId id="387"/>
            <p14:sldId id="388"/>
            <p14:sldId id="389"/>
            <p14:sldId id="390"/>
            <p14:sldId id="391"/>
          </p14:sldIdLst>
        </p14:section>
        <p14:section name="설계단계" id="{079FB007-4044-4E60-AD09-4E9512A5438F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78310" autoAdjust="0"/>
  </p:normalViewPr>
  <p:slideViewPr>
    <p:cSldViewPr>
      <p:cViewPr varScale="1">
        <p:scale>
          <a:sx n="67" d="100"/>
          <a:sy n="67" d="100"/>
        </p:scale>
        <p:origin x="172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장애인을 위한 </a:t>
            </a:r>
            <a:r>
              <a:rPr lang="en-US" altLang="ko-KR" dirty="0"/>
              <a:t>ICT </a:t>
            </a:r>
            <a:r>
              <a:rPr lang="ko-KR" altLang="en-US" dirty="0"/>
              <a:t>시장은 </a:t>
            </a:r>
            <a:r>
              <a:rPr lang="en-US" altLang="ko-KR" dirty="0"/>
              <a:t>2008</a:t>
            </a:r>
            <a:r>
              <a:rPr lang="ko-KR" altLang="en-US" dirty="0"/>
              <a:t>년부터 기업에서 관심을 가지고 힘을 쏟기 시작했다</a:t>
            </a:r>
            <a:r>
              <a:rPr lang="en-US" altLang="ko-KR" dirty="0"/>
              <a:t>. </a:t>
            </a:r>
            <a:r>
              <a:rPr lang="ko-KR" altLang="en-US" dirty="0"/>
              <a:t>위 제시된 자료에 따르면 취약계층을 위한 보조기기 시장규모는 증가할 것으로 추정된다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45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앱 필요성 </a:t>
            </a:r>
            <a:r>
              <a:rPr lang="en-US" altLang="ko-KR" dirty="0"/>
              <a:t>&gt;&gt;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앱 사용 시 걱정 되는 점 </a:t>
            </a:r>
            <a:r>
              <a:rPr lang="en-US" altLang="ko-KR" dirty="0"/>
              <a:t>&gt;&gt;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꼭 들어갔으면 하는 기능 </a:t>
            </a:r>
            <a:r>
              <a:rPr lang="en-US" altLang="ko-KR" dirty="0"/>
              <a:t>&gt;&gt;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9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35650" y="1809247"/>
            <a:ext cx="44726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장애인을 위한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“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우리동네 슈퍼맨</a:t>
            </a:r>
            <a:r>
              <a:rPr lang="en-US" altLang="ko-KR" sz="2400" b="1" spc="-150" dirty="0">
                <a:solidFill>
                  <a:srgbClr val="77787B"/>
                </a:solidFill>
              </a:rPr>
              <a:t>”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2020. 08. 06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슈퍼맨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이진호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최경묵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김원빈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노예원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 현 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D9EB746-4C22-44D0-B111-ACAA0FF6BBC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44104500"/>
              </p:ext>
            </p:extLst>
          </p:nvPr>
        </p:nvGraphicFramePr>
        <p:xfrm>
          <a:off x="334983" y="1550736"/>
          <a:ext cx="8568953" cy="480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4847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460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0055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승인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봉사자가 봉사를 완료한다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관리자 페이지에 봉사 승인 요청이 표시된다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봉사 내용을 확인한다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승인 여부를 결정한다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결과를 봉사자에게 알린다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봉사 시간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적립 등을 수행한다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4883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이용자 관리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피봉사자에 대한 신고가 접수된다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이용자 관리 페이지에 표시된다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신고 일시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사유 등 상세 정보를 확인한다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신고에 대한 처리를 결정한다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차단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경고 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결과에 따라 처리한다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결과를 봉사자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피봉사자에게 알린다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4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2B41A6E-533E-4C92-9677-8D9F91E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7591"/>
              </p:ext>
            </p:extLst>
          </p:nvPr>
        </p:nvGraphicFramePr>
        <p:xfrm>
          <a:off x="179512" y="1394595"/>
          <a:ext cx="8784974" cy="510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  <a:gridCol w="3672406">
                  <a:extLst>
                    <a:ext uri="{9D8B030D-6E8A-4147-A177-3AD203B41FA5}">
                      <a16:colId xmlns:a16="http://schemas.microsoft.com/office/drawing/2014/main" val="1518154692"/>
                    </a:ext>
                  </a:extLst>
                </a:gridCol>
              </a:tblGrid>
              <a:tr h="477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863">
                <a:tc rowSpan="3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 페이지</a:t>
                      </a:r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계정 정보 확인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계정 정보 탭을 클릭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본인의 계정 정보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이름 등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열람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계정 정보 변경 버튼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핸드폰 번호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및 비밀번호 변경 가능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767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신청 내역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 할당만 되고 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수행되지 않은 내역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신청 내역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봉사자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자신이 신청한 봉사의 정보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요청자의 정보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열람  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일정 변경 및 취소 가능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요청자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자신이 신청한 봉사 서비스의 정보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봉사자의 정보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열람 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일정 변경 및 취소 가능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8877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내역</a:t>
                      </a: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수행 완료된 내역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내역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현재까지 완료된 봉사 내역 열람 가능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학생들의 경우 의무 봉사활동 시간으로 활용하기 위해 신청을 하거나 관련 사이트로 이동하는 기능 추가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06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FC74366-C7C4-40D4-9967-DFAAF5D55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072517"/>
              </p:ext>
            </p:extLst>
          </p:nvPr>
        </p:nvGraphicFramePr>
        <p:xfrm>
          <a:off x="143508" y="1681891"/>
          <a:ext cx="8856984" cy="456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5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914">
                <a:tc rowSpan="4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페이지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수료증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수료증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현재까지 완료된 봉사활동 내역을 바탕으로 수료증 출력 가능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취업 시 가점을 얻기 위한 확인 용도로 활용 가능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36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포인트 구매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봉사활동에 따른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포인트가 쌓인다는 가정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포인트 구매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 누적 포인트 확인 가능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지역화폐나 상품권으로 교환이나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기프티콘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등 물품 구매 가능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로그아웃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로그아웃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초기 로그인 화면으로 이동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532340"/>
                  </a:ext>
                </a:extLst>
              </a:tr>
              <a:tr h="1214365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회원탈퇴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회원탈퇴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재입력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탈퇴버튼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 완료 및 초기 로그인 화면으로 이동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8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80F176A-F969-47C9-BA9A-4DB7502D5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05185"/>
              </p:ext>
            </p:extLst>
          </p:nvPr>
        </p:nvGraphicFramePr>
        <p:xfrm>
          <a:off x="107505" y="1916634"/>
          <a:ext cx="8856983" cy="456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505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914">
                <a:tc rowSpan="4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마이페이지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수료증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수료증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현재까지 완료된 봉사활동 내역을 바탕으로 수료증 출력 가능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취업 시 가점을 얻기 위한 확인 용도로 활용 가능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36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포인트 구매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봉사활동에 따른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포인트가 쌓인다는 가정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포인트 구매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현재 누적 포인트 확인 가능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지역화폐나 상품권으로 교환이나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기프티콘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등 물품 구매 가능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로그아웃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로그아웃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초기 로그인 화면으로 이동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532340"/>
                  </a:ext>
                </a:extLst>
              </a:tr>
              <a:tr h="1214365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회원탈퇴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회원탈퇴 탭을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비밀번호 재입력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탈퇴버튼 클릭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-&gt;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탈퇴 완료 및 초기 로그인 화면으로 이동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1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91132EE-65A3-43E1-93EA-D273B375FB0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644692"/>
              </p:ext>
            </p:extLst>
          </p:nvPr>
        </p:nvGraphicFramePr>
        <p:xfrm>
          <a:off x="179512" y="1705875"/>
          <a:ext cx="8784976" cy="462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443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27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대외기관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연계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공동 프로모션 게시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관리자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새로운 이벤트를 등록하기 위해 에디터를 불러온다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이벤트 정보를 등록한다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참여 기간 동안 참여자를 모집한다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참여 기간이 끝나면 당첨자를 결정한다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당첨자를 발표한다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당첨자에게 상품을 전달한다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748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공동 프로모션 참여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이용자</a:t>
                      </a:r>
                      <a:endParaRPr lang="en-US" altLang="ko-KR" sz="2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게시판에서 이벤트 목록을 확인한다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이벤트 상세 정보를 확인한다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이벤트 참여 버튼을 누른다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결과 발표 기간이 되면 결과를 확인한다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당첨되었을 경우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상품을 전달받는다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47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회원가입을 위한 본인 인증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봉사자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피봉사자 회원가입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7" name="그림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87CC6364-4942-4D9B-B496-A5A88DA50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50110"/>
            <a:ext cx="2628000" cy="431180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52495D5B-B38C-444F-876F-3F7491B08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888" y="1937142"/>
            <a:ext cx="2628000" cy="437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3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이용약관 동의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회원가입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EFAAC5B-8407-4116-A1B4-E97C433EC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2007535"/>
            <a:ext cx="2628000" cy="430178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3DC1BEA-A4BC-4FEA-AD70-9400BBC12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2007535"/>
            <a:ext cx="2628000" cy="44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8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Main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화면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봉사신청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세부 항목 설정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B313AC-061C-4A3F-B807-0FB0F811E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55" y="1920926"/>
            <a:ext cx="2628000" cy="43497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685A22-8A04-49C3-BD42-7B35B1E6B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1924198"/>
            <a:ext cx="2628000" cy="4346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DB6537-5B92-4899-9177-A6A448B70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545" y="1937929"/>
            <a:ext cx="2628000" cy="43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53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단체 봉사신청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세부 항목 설정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AC7F9A-6397-4853-BFA3-5EE5215E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204" y="1874573"/>
            <a:ext cx="2628000" cy="43627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4136CA-26E8-49F7-90C6-716A045A6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20" y="1826907"/>
            <a:ext cx="2628000" cy="437568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83B442-354E-457E-87DE-FC19D23360A6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660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85040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전자문진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 시작 시간 등록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33E8EC-57AE-4C92-8815-2E78E858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472" y="1851204"/>
            <a:ext cx="2628000" cy="43952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CD6A5E-87BB-4CD8-8247-0852093C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88" y="1851204"/>
            <a:ext cx="2628000" cy="43326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E80824-80EE-470C-B1CB-218F949C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080" y="1857891"/>
            <a:ext cx="2628000" cy="43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3ECB30-CEF3-4C31-AE87-230E1681DF57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64502"/>
              </p:ext>
            </p:extLst>
          </p:nvPr>
        </p:nvGraphicFramePr>
        <p:xfrm>
          <a:off x="689254" y="1632915"/>
          <a:ext cx="7632848" cy="45323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3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단계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effectLst/>
                        </a:rPr>
                        <a:t>산출물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일반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응용 소프트웨어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∙</a:t>
                      </a:r>
                      <a:r>
                        <a:rPr lang="ko-KR" altLang="en-US" sz="10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1000" kern="0" spc="0" dirty="0">
                          <a:effectLst/>
                        </a:rPr>
                        <a:t> </a:t>
                      </a:r>
                      <a:r>
                        <a:rPr lang="en-US" sz="1000" kern="0" spc="0" dirty="0">
                          <a:effectLst/>
                        </a:rPr>
                        <a:t>APP</a:t>
                      </a:r>
                      <a:endParaRPr lang="en-US" sz="105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effectLst/>
                        </a:rPr>
                        <a:t>∙Web </a:t>
                      </a:r>
                      <a:r>
                        <a:rPr lang="ko-KR" altLang="en-US" sz="1000" kern="0" spc="0" dirty="0">
                          <a:effectLst/>
                        </a:rPr>
                        <a:t>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∙</a:t>
                      </a:r>
                      <a:r>
                        <a:rPr lang="ko-KR" altLang="en-US" sz="1000" kern="0" spc="0" dirty="0" err="1">
                          <a:effectLst/>
                        </a:rPr>
                        <a:t>빅데이터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effectLst/>
                        </a:rPr>
                        <a:t>∙인공지능 등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환경 분석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시장</a:t>
                      </a:r>
                      <a:r>
                        <a:rPr lang="en-US" altLang="ko-KR" sz="1400" kern="0" spc="0" dirty="0"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effectLst/>
                        </a:rPr>
                        <a:t>기술 환경 분석서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인터뷰 결과서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요구사항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1400" kern="0" spc="0" dirty="0">
                          <a:effectLst/>
                        </a:rPr>
                        <a:t> 정의서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24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아키텍처 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effectLst/>
                        </a:rPr>
                        <a:t>UI/UX </a:t>
                      </a:r>
                      <a:r>
                        <a:rPr lang="ko-KR" altLang="en-US" sz="1400" kern="0" spc="0" dirty="0">
                          <a:effectLst/>
                        </a:rPr>
                        <a:t>정의서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△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241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기능 설계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메뉴 구성도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0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화면 설계서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○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33191" y="911647"/>
            <a:ext cx="18722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봉사자 신청 관리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 수행 관리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D042E-2A03-44DE-B32B-F8660A763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95" y="2019707"/>
            <a:ext cx="2628000" cy="43368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16A937D-A9FC-48E5-854D-F12928CB3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1988840"/>
            <a:ext cx="2628000" cy="43821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E6E485-7819-465A-9E20-B156B3A07577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61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480722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관리자 페이지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 승인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봉사 보고서 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10" name="그림 9" descr="측정기, 시계이(가) 표시된 사진&#10;&#10;자동 생성된 설명">
            <a:extLst>
              <a:ext uri="{FF2B5EF4-FFF2-40B4-BE49-F238E27FC236}">
                <a16:creationId xmlns:a16="http://schemas.microsoft.com/office/drawing/2014/main" id="{BF922229-65FF-48E1-A4BE-1A54D15AD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2"/>
            <a:ext cx="2628000" cy="4380000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F4B7617-9B1B-4EF5-A1C6-856880718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80" y="1953964"/>
            <a:ext cx="2628000" cy="43800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0FCB83ED-7CD8-4DE0-B1A6-E3A08FAB38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32" y="1897268"/>
            <a:ext cx="2628000" cy="43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악의적인 사용자 신고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신고 항목 검토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경고 및 차단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9944852-938F-4346-B08C-DC74B7D2B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1" y="1770083"/>
            <a:ext cx="2628000" cy="438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B012F37-BDB7-494D-A556-EBF698340E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6" y="1725866"/>
            <a:ext cx="2628000" cy="4380000"/>
          </a:xfrm>
          <a:prstGeom prst="rect">
            <a:avLst/>
          </a:prstGeom>
        </p:spPr>
      </p:pic>
      <p:pic>
        <p:nvPicPr>
          <p:cNvPr id="8" name="그림 7" descr="스크린샷, 조류, 꽃이(가) 표시된 사진&#10;&#10;자동 생성된 설명">
            <a:extLst>
              <a:ext uri="{FF2B5EF4-FFF2-40B4-BE49-F238E27FC236}">
                <a16:creationId xmlns:a16="http://schemas.microsoft.com/office/drawing/2014/main" id="{4FA63823-B5D3-444B-BA99-C1EEE65F02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936" y="1597174"/>
            <a:ext cx="2628000" cy="43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30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이벤트 게시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이벤트 당첨자 게시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BEAB5488-4910-4972-9525-E7FA4D9FD3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85304"/>
            <a:ext cx="2628000" cy="438000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81CFDD5-6AAC-4F33-AFBE-E15AA57B1F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85304"/>
            <a:ext cx="2628000" cy="43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9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이벤트 참여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당첨자 선정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당첨자 발표</a:t>
            </a:r>
            <a:endParaRPr lang="ko-KR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432F990-B721-4E2F-B477-BCBB98729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28" y="1799729"/>
            <a:ext cx="2628000" cy="440474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0AB5669-CDAC-469A-B94D-2FD179B013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9" y="1747435"/>
            <a:ext cx="2628000" cy="456188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8A55D178-B79B-4227-9FBB-4B551D70DA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871" y="1812103"/>
            <a:ext cx="2628000" cy="43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2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UI/UX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정의서 </a:t>
            </a:r>
            <a:r>
              <a:rPr lang="en-US" altLang="ko-KR" sz="1400" b="1" noProof="0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6F913B-CFFA-4277-97F5-8ECC8AC534B3}"/>
              </a:ext>
            </a:extLst>
          </p:cNvPr>
          <p:cNvSpPr/>
          <p:nvPr/>
        </p:nvSpPr>
        <p:spPr>
          <a:xfrm>
            <a:off x="1115616" y="6309320"/>
            <a:ext cx="6912768" cy="4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91" name="Text Box 100">
            <a:extLst>
              <a:ext uri="{FF2B5EF4-FFF2-40B4-BE49-F238E27FC236}">
                <a16:creationId xmlns:a16="http://schemas.microsoft.com/office/drawing/2014/main" id="{A266B757-B3F6-407D-A143-2BC97562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216025"/>
            <a:ext cx="92075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marL="179388" indent="-179388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 kumimoji="1" sz="1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ts val="350"/>
              </a:spcBef>
              <a:buClr>
                <a:srgbClr val="FF0000"/>
              </a:buClr>
              <a:buFont typeface="Wingdings" pitchFamily="2" charset="2"/>
              <a:buChar char=""/>
            </a:pP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마이페이지 </a:t>
            </a:r>
            <a:r>
              <a:rPr lang="en-US" altLang="ko-KR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&gt;&gt; </a:t>
            </a:r>
            <a:r>
              <a:rPr lang="ko-KR" altLang="en-US" sz="1400" dirty="0">
                <a:solidFill>
                  <a:srgbClr val="000000"/>
                </a:solidFill>
                <a:latin typeface="Trebuchet MS" pitchFamily="34" charset="0"/>
                <a:ea typeface="맑은 고딕" pitchFamily="50" charset="-127"/>
              </a:rPr>
              <a:t>자신의 봉사 내역을 확인할 수 있음</a:t>
            </a:r>
            <a:endParaRPr lang="en-US" altLang="ko-KR" sz="1400" dirty="0">
              <a:solidFill>
                <a:srgbClr val="000000"/>
              </a:solidFill>
              <a:latin typeface="Trebuchet MS" pitchFamily="34" charset="0"/>
              <a:ea typeface="맑은 고딕" pitchFamily="50" charset="-127"/>
            </a:endParaRPr>
          </a:p>
        </p:txBody>
      </p:sp>
      <p:pic>
        <p:nvPicPr>
          <p:cNvPr id="4" name="그림 3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A5984384-7709-49F0-A02F-19939A4F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643" y="1727750"/>
            <a:ext cx="2918713" cy="48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8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8FD842-D985-4778-8A37-671113F9B3B9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26FB9A-5936-452E-9ED1-8085F41B1B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87" t="2473" r="4380"/>
          <a:stretch/>
        </p:blipFill>
        <p:spPr>
          <a:xfrm>
            <a:off x="2210758" y="1454263"/>
            <a:ext cx="4722484" cy="3676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799DE0-0ED5-40AB-8E66-F795A35EE5AF}"/>
              </a:ext>
            </a:extLst>
          </p:cNvPr>
          <p:cNvSpPr/>
          <p:nvPr/>
        </p:nvSpPr>
        <p:spPr>
          <a:xfrm>
            <a:off x="1115616" y="5195787"/>
            <a:ext cx="698477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장애인을 위한 </a:t>
            </a:r>
            <a:r>
              <a:rPr lang="en-US" altLang="ko-KR" sz="1600" dirty="0"/>
              <a:t>ICT </a:t>
            </a:r>
            <a:r>
              <a:rPr lang="ko-KR" altLang="en-US" sz="1600" dirty="0"/>
              <a:t>시장은 </a:t>
            </a:r>
            <a:r>
              <a:rPr lang="en-US" altLang="ko-KR" sz="1600" dirty="0"/>
              <a:t>2008</a:t>
            </a:r>
            <a:r>
              <a:rPr lang="ko-KR" altLang="en-US" sz="1600" dirty="0"/>
              <a:t>년부터 기업에서 관심을 가지고 힘을 쏟기 시작했다</a:t>
            </a:r>
            <a:r>
              <a:rPr lang="en-US" altLang="ko-KR" sz="1600" dirty="0"/>
              <a:t>. </a:t>
            </a:r>
            <a:r>
              <a:rPr lang="ko-KR" altLang="en-US" sz="1600" dirty="0"/>
              <a:t>위 제시된 자료에 따르면 취약계층을 위한 보조기기 시장규모는 증가할 것으로 추정된다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인터뷰결과서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81AD7-966F-4662-93AA-76F53C689C5B}"/>
              </a:ext>
            </a:extLst>
          </p:cNvPr>
          <p:cNvSpPr txBox="1"/>
          <p:nvPr/>
        </p:nvSpPr>
        <p:spPr>
          <a:xfrm>
            <a:off x="2051720" y="1239080"/>
            <a:ext cx="5550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단국대학교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사회복지학과 학생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과의 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인터뷰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>
          <a:xfrm>
            <a:off x="2806904" y="6356350"/>
            <a:ext cx="2895600" cy="365125"/>
          </a:xfrm>
        </p:spPr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592B76-D5D5-4478-A91D-5E9467E5A20A}"/>
              </a:ext>
            </a:extLst>
          </p:cNvPr>
          <p:cNvSpPr/>
          <p:nvPr/>
        </p:nvSpPr>
        <p:spPr>
          <a:xfrm>
            <a:off x="798320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FB1CCCB-F84A-4D32-A824-A018F9769A6F}"/>
              </a:ext>
            </a:extLst>
          </p:cNvPr>
          <p:cNvSpPr/>
          <p:nvPr/>
        </p:nvSpPr>
        <p:spPr>
          <a:xfrm rot="16200000">
            <a:off x="1247839" y="1072737"/>
            <a:ext cx="1249394" cy="3228804"/>
          </a:xfrm>
          <a:prstGeom prst="downArrow">
            <a:avLst>
              <a:gd name="adj1" fmla="val 67103"/>
              <a:gd name="adj2" fmla="val 5481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b="1" dirty="0"/>
              <a:t>앱의 필요성에 대해서 </a:t>
            </a:r>
            <a:endParaRPr lang="en-US" altLang="ko-KR" b="1" dirty="0"/>
          </a:p>
          <a:p>
            <a:pPr algn="ctr"/>
            <a:r>
              <a:rPr lang="ko-KR" altLang="en-US" b="1" dirty="0"/>
              <a:t>어떻게 생각하시나요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2D01D9F5-999B-4BFF-9AF5-0D69DB6903D1}"/>
              </a:ext>
            </a:extLst>
          </p:cNvPr>
          <p:cNvSpPr/>
          <p:nvPr/>
        </p:nvSpPr>
        <p:spPr>
          <a:xfrm rot="16200000">
            <a:off x="1249061" y="2735641"/>
            <a:ext cx="1249394" cy="3228804"/>
          </a:xfrm>
          <a:prstGeom prst="downArrow">
            <a:avLst>
              <a:gd name="adj1" fmla="val 67103"/>
              <a:gd name="adj2" fmla="val 5481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b="1" dirty="0"/>
              <a:t>서비스 이용 시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걱정되는 점이 있다면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CACE2C8C-16C5-4DD5-AB01-5369B1B401B0}"/>
              </a:ext>
            </a:extLst>
          </p:cNvPr>
          <p:cNvSpPr/>
          <p:nvPr/>
        </p:nvSpPr>
        <p:spPr>
          <a:xfrm rot="16200000">
            <a:off x="1275759" y="4398545"/>
            <a:ext cx="1249394" cy="3228804"/>
          </a:xfrm>
          <a:prstGeom prst="downArrow">
            <a:avLst>
              <a:gd name="adj1" fmla="val 67103"/>
              <a:gd name="adj2" fmla="val 54811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b="1" dirty="0"/>
              <a:t>꼭 포함됐으면 하는</a:t>
            </a:r>
            <a:endParaRPr lang="en-US" altLang="ko-KR" b="1" dirty="0"/>
          </a:p>
          <a:p>
            <a:pPr algn="ctr"/>
            <a:r>
              <a:rPr lang="ko-KR" altLang="en-US" b="1" dirty="0"/>
              <a:t>기능이 있나요</a:t>
            </a:r>
            <a:r>
              <a:rPr lang="en-US" altLang="ko-KR" b="1" dirty="0"/>
              <a:t>?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AAFEE-B6D1-438D-BA95-36CC82D66466}"/>
              </a:ext>
            </a:extLst>
          </p:cNvPr>
          <p:cNvSpPr/>
          <p:nvPr/>
        </p:nvSpPr>
        <p:spPr>
          <a:xfrm>
            <a:off x="3534624" y="1951799"/>
            <a:ext cx="5429864" cy="14772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요즘 같은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복지관에 찾아가서 대면으로 신청하는 경우가 대부분이지만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앱으로 개발된다면 편리성이 뛰어날 것이다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또한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포스트 코로나 시대에 적합하다고 생각하며 비대면이라서 시국에 맞는 적합한 </a:t>
            </a:r>
            <a:r>
              <a:rPr lang="ko-KR" altLang="en-US" sz="1600" b="1" dirty="0" err="1"/>
              <a:t>앱인거</a:t>
            </a:r>
            <a:r>
              <a:rPr lang="ko-KR" altLang="en-US" sz="1600" b="1" dirty="0"/>
              <a:t> 같다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79FE88-BD00-4CC9-A719-6E7D536FA5CB}"/>
              </a:ext>
            </a:extLst>
          </p:cNvPr>
          <p:cNvSpPr/>
          <p:nvPr/>
        </p:nvSpPr>
        <p:spPr>
          <a:xfrm>
            <a:off x="3520680" y="3613756"/>
            <a:ext cx="5444412" cy="14772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사람들의 인식이 앱 사용에 문제가 될 수 있다고 생각하며 장애인 사용자의 경우 </a:t>
            </a:r>
            <a:r>
              <a:rPr lang="ko-KR" altLang="en-US" sz="1600" b="1" dirty="0" err="1"/>
              <a:t>지제</a:t>
            </a:r>
            <a:r>
              <a:rPr lang="ko-KR" altLang="en-US" sz="1600" b="1" dirty="0"/>
              <a:t> 장애인에 한정되어 서비스가 이루어질 것 같다는 점이 아쉽다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또한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대부분의 복지관의 경우 아직 </a:t>
            </a:r>
            <a:r>
              <a:rPr lang="ko-KR" altLang="en-US" sz="1600" b="1" dirty="0" err="1"/>
              <a:t>비대면</a:t>
            </a:r>
            <a:r>
              <a:rPr lang="ko-KR" altLang="en-US" sz="1600" b="1" dirty="0"/>
              <a:t> 서비스가 보편화되어 있지 않아 적응에 시간이 걸릴 것으로 예상된다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AA8835-6A61-4692-B017-5179617283A7}"/>
              </a:ext>
            </a:extLst>
          </p:cNvPr>
          <p:cNvSpPr/>
          <p:nvPr/>
        </p:nvSpPr>
        <p:spPr>
          <a:xfrm>
            <a:off x="3530200" y="5271185"/>
            <a:ext cx="5444412" cy="147720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복지사들이 장애인들에게 앱 사용 방법을 교육할 수 있도록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장애인 협회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vms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등에 도입이 되면 </a:t>
            </a:r>
            <a:r>
              <a:rPr lang="ko-KR" altLang="en-US" sz="1600" b="1" dirty="0" err="1"/>
              <a:t>좋을거</a:t>
            </a:r>
            <a:r>
              <a:rPr lang="ko-KR" altLang="en-US" sz="1600" b="1" dirty="0"/>
              <a:t> 같다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현재의 경우 </a:t>
            </a:r>
            <a:r>
              <a:rPr lang="en-US" altLang="ko-KR" sz="1600" b="1" dirty="0" err="1"/>
              <a:t>vms</a:t>
            </a:r>
            <a:r>
              <a:rPr lang="ko-KR" altLang="en-US" sz="1600" b="1" dirty="0"/>
              <a:t>를 통해 봉사를 신청하는 것이 대부분이지만 장애인 개인 대 봉사자 </a:t>
            </a:r>
            <a:r>
              <a:rPr lang="ko-KR" altLang="en-US" sz="1600" b="1" dirty="0" err="1"/>
              <a:t>개인을</a:t>
            </a:r>
            <a:r>
              <a:rPr lang="ko-KR" altLang="en-US" sz="1600" b="1" dirty="0"/>
              <a:t> 넘어서 기관을 포함하여 종합적인 </a:t>
            </a:r>
            <a:r>
              <a:rPr lang="ko-KR" altLang="en-US" sz="1600" b="1" dirty="0" err="1"/>
              <a:t>매칭을</a:t>
            </a:r>
            <a:r>
              <a:rPr lang="ko-KR" altLang="en-US" sz="1600" b="1" dirty="0"/>
              <a:t> 해주는 기능이 있다면 좋을 거 같다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7692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CE4AC4-630C-42A9-884D-979FC073551E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03E23-3A70-413E-8FB4-01AFF3D0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69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7683944">
            <a:extLst>
              <a:ext uri="{FF2B5EF4-FFF2-40B4-BE49-F238E27FC236}">
                <a16:creationId xmlns:a16="http://schemas.microsoft.com/office/drawing/2014/main" id="{BDB807FA-0B0C-41FF-8A30-B6A377349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56" y="1676890"/>
            <a:ext cx="8214952" cy="362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1012FF-1163-4F5D-ACF2-50C9824C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24645"/>
              </p:ext>
            </p:extLst>
          </p:nvPr>
        </p:nvGraphicFramePr>
        <p:xfrm>
          <a:off x="424356" y="1311622"/>
          <a:ext cx="8477476" cy="523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영역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시나리오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Task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335">
                <a:tc rowSpan="2"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600" b="1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2F0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봉사자 회원가입</a:t>
                      </a:r>
                      <a:endParaRPr lang="ko-KR" altLang="en-US" sz="1400" b="0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E2F0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2F0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회원가입 이용약관 동의 -&gt; 휴대폰이나 주민번호, I-PIN을 이용한 실명 인증 -&gt; 이름 기입 -&gt; 생년월일 기입 -&gt; 아이디 기입 후 중복확인 -&gt; 비밀번호 기입 -&gt; 비밀번호 확인 -&gt;  비밀번호 힌트 -&gt; 주소 기입 -&gt; 휴대폰 번호 기입 -&gt; 유선전화번호 기입 (선택) -&gt; 이메일주소 기입 -&gt; 휴대전화나 이메일 수신 동의 혹은 거부선택  -&gt; 완료 후 로그인</a:t>
                      </a:r>
                      <a:endParaRPr lang="ko-KR" altLang="en-US" sz="1100" b="0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E2F0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335"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eaLnBrk="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="0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피봉사자 회원가입</a:t>
                      </a:r>
                      <a:endParaRPr lang="ko-KR" altLang="en-US" sz="1400" b="0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E2F0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2F0D9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100" b="0" strike="noStrike" kern="1200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회원가입 이용약관 동의 -&gt; 휴대폰이나 주민번호, I-PIN을 이용한 실명 인증 -&gt; 이름 기입-&gt; 생년월일 기입 -&gt; 아이디 기입 후 중복확인 -&gt; 비밀번호 기입 -&gt; 비밀번호 확인 -&gt;  비밀번호 힌트 -&gt; 주소 기입 -&gt; 휴대폰 번호 기입 -&gt; 유선전화번호 기입 (선택) -&gt; 이메일주소 기입 -&gt; 휴대전화나 이메일 수신 동의 혹은 거부선택 -&gt; 사진을 통한 장애인사실확인서 인증 -&gt;  완료 후 로그인</a:t>
                      </a:r>
                      <a:endParaRPr lang="ko-KR" altLang="en-US" sz="1100" b="0" strike="noStrike" kern="1200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215900" marR="89535" marT="46355" marB="46355" anchor="ctr">
                    <a:lnL w="28575" cap="flat" cmpd="sng" algn="ctr">
                      <a:solidFill>
                        <a:srgbClr val="E2F0D9">
                          <a:alpha val="10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83CC46B-F529-435F-B48B-42B63379D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1612"/>
              </p:ext>
            </p:extLst>
          </p:nvPr>
        </p:nvGraphicFramePr>
        <p:xfrm>
          <a:off x="251520" y="1357473"/>
          <a:ext cx="8568952" cy="5236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637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362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봉사신청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활동을 신청하는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 봉사자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시나리오</a:t>
                      </a: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개인봉사참여 메뉴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에서 원하는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지역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대상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을 선택하여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검색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제목을 클릭하여 상세 페이지 이동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자원봉사활동 내용을 확인 후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신청하기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달력에서 원하는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선택한 후 자원 봉사 활동 신청</a:t>
                      </a:r>
                      <a:endParaRPr lang="en-US" altLang="ko-K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362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 활동을 신청하는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단체 봉사자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시나리오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고등학교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대학교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단체봉사참여 메뉴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에서 원하는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지역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대상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을 선택하여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검색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제목을 클릭하여 상세페이지 이동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자원봉사활동 내용을 확인 후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신청하기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달력에서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선택하고 참여할 단체 구성원을 선택하여 자원봉사활동 신청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23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A03956B-9A38-416D-8843-7811360EE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081410"/>
              </p:ext>
            </p:extLst>
          </p:nvPr>
        </p:nvGraphicFramePr>
        <p:xfrm>
          <a:off x="107504" y="1298492"/>
          <a:ext cx="8856984" cy="517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9439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637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362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봉사신청</a:t>
                      </a:r>
                      <a:endParaRPr lang="ko-KR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 봉사 활동을 희망하는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피봉사자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시나리오</a:t>
                      </a: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개인봉사신청 메뉴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에서 해당하는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지역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대상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을 선택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제목과 봉사 세부 내용 작성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달력에서 원하는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선택한 후 개인 자원 봉사자 희망 신청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자원봉사활동 내용을 확인 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업로드하기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896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4E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단체봉사 활동을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희망하는 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피봉사자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시나리오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단체봉사참여 메뉴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에서 해당하는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지역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분야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대상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선택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제목과 봉사 세부 내용 작성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달력에서 원하는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날짜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를 선택한 후 단체 구성원을 설정하여 단체 자원 봉사자 희망 신청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자원봉사활동 내용을 확인 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업로드하기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클릭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24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>
                <a:solidFill>
                  <a:schemeClr val="bg1"/>
                </a:solidFill>
                <a:latin typeface="+mn-ea"/>
                <a:cs typeface="+mj-cs"/>
              </a:rPr>
              <a:t>서비스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ICT</a:t>
            </a:r>
            <a:r>
              <a:rPr lang="ko-KR" altLang="en-US" dirty="0" err="1"/>
              <a:t>멘토링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4501C-83A6-4A15-A5A0-19818042390A}"/>
              </a:ext>
            </a:extLst>
          </p:cNvPr>
          <p:cNvSpPr/>
          <p:nvPr/>
        </p:nvSpPr>
        <p:spPr>
          <a:xfrm>
            <a:off x="1115616" y="6453336"/>
            <a:ext cx="6984776" cy="323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C5CFD5B-3904-4A9D-B2EF-3A71FAAA6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06374"/>
              </p:ext>
            </p:extLst>
          </p:nvPr>
        </p:nvGraphicFramePr>
        <p:xfrm>
          <a:off x="133832" y="1225992"/>
          <a:ext cx="8830656" cy="5540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1233698696"/>
                    </a:ext>
                  </a:extLst>
                </a:gridCol>
              </a:tblGrid>
              <a:tr h="386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영역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시나리오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Task</a:t>
                      </a:r>
                    </a:p>
                  </a:txBody>
                  <a:tcPr marL="216000" anchor="ctr">
                    <a:lnL w="285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776"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수행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 봉사자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 시나리오</a:t>
                      </a: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봉사활동 장소에 도착하면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자가문진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과 소독을 진행한다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해당 봉사활동원의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코드를 찍어 봉사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시작 시간을 등록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안전수칙을 지키고 중간중간 소독을 하며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봉사를 진행</a:t>
                      </a: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봉사활동 시간이 종료될 시 해당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코드를 찍어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종료를 인증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수행을 완료 했다는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증빙 자료와 후기를 제출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업로드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776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단체 봉사자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의</a:t>
                      </a:r>
                      <a:endParaRPr lang="en-US" altLang="ko-K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 시나리오</a:t>
                      </a:r>
                      <a:endParaRPr lang="en-US" altLang="ko-KR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봉사활동 장소에 도착하기 전 단체의 대표가 봉사자들의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자가문진과 소독을 진행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대표자는 봉사자들의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자가문진사항을 피봉사자에게 전달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대표자는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코드를 찍어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시작 시간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을 등록한다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안전수칙을 지키고 중간중간 소독을 하며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봉사를 진행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봉사활동 시간이 종료될 시 대표 봉사자는 해당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QR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코드를 찍어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봉사 종료를 인증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각 봉사자들의 봉사완료 증빙 자료와 후기를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취합해 업로드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한다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.</a:t>
                      </a:r>
                    </a:p>
                  </a:txBody>
                  <a:tcPr marL="216000" anchor="ctr">
                    <a:lnL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A92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9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1550</Words>
  <Application>Microsoft Office PowerPoint</Application>
  <PresentationFormat>화면 슬라이드 쇼(4:3)</PresentationFormat>
  <Paragraphs>279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나눔스퀘어_ac</vt:lpstr>
      <vt:lpstr>맑은 고딕</vt:lpstr>
      <vt:lpstr>Arial</vt:lpstr>
      <vt:lpstr>Trebuchet MS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[학부생]이진호</cp:lastModifiedBy>
  <cp:revision>302</cp:revision>
  <dcterms:created xsi:type="dcterms:W3CDTF">2014-04-16T00:55:54Z</dcterms:created>
  <dcterms:modified xsi:type="dcterms:W3CDTF">2020-08-10T05:02:52Z</dcterms:modified>
</cp:coreProperties>
</file>