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C69FF03A-DF0C-4845-94BB-EF2385AD676B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1"/>
              </a:solidFill>
            </a:ln>
          </a:top>
          <a:bottom>
            <a:ln w="2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1"/>
              </a:solidFill>
            </a:ln>
          </a:top>
          <a:bottom>
            <a:ln w="10000" cmpd="sng">
              <a:solidFill>
                <a:schemeClr val="accent1"/>
              </a:solidFill>
            </a:ln>
          </a:bottom>
        </a:tcBdr>
        <a:fill>
          <a:solidFill>
            <a:schemeClr val="accent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70" d="100"/>
          <a:sy n="70" d="100"/>
        </p:scale>
        <p:origin x="-1092" y="-90"/>
      </p:cViewPr>
      <p:guideLst>
        <p:guide orient="horz" pos="215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hyperlink" Target="https://youtu.be/Fq7w1zXq2es" TargetMode="External" /><Relationship Id="rId3" Type="http://schemas.openxmlformats.org/officeDocument/2006/relationships/image" Target="../media/image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43000" y="4054535"/>
            <a:ext cx="8676382" cy="124136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9799"/>
              </a:lnSpc>
              <a:spcBef>
                <a:spcPct val="0"/>
              </a:spcBef>
              <a:defRPr/>
            </a:pPr>
            <a:r>
              <a:rPr lang="en-US" altLang="ko-KR" sz="6999" b="1">
                <a:solidFill>
                  <a:srgbClr val="3160d8"/>
                </a:solidFill>
                <a:latin typeface="SB 어그로 Medium"/>
                <a:ea typeface="SB 어그로 Medium"/>
                <a:cs typeface="Source Han Sans KR Bold"/>
                <a:sym typeface="Source Han Sans KR Bold"/>
              </a:rPr>
              <a:t>4</a:t>
            </a:r>
            <a:r>
              <a:rPr lang="ko-KR" altLang="en-US" sz="6999" b="1">
                <a:solidFill>
                  <a:srgbClr val="3160d8"/>
                </a:solidFill>
                <a:latin typeface="SB 어그로 Medium"/>
                <a:ea typeface="SB 어그로 Medium"/>
                <a:cs typeface="Source Han Sans KR Bold"/>
                <a:sym typeface="Source Han Sans KR Bold"/>
              </a:rPr>
              <a:t>조 최종발표</a:t>
            </a:r>
            <a:endParaRPr lang="ko-KR" altLang="en-US" sz="6999" b="1">
              <a:solidFill>
                <a:srgbClr val="3160d8"/>
              </a:solidFill>
              <a:latin typeface="SB 어그로 Medium"/>
              <a:ea typeface="SB 어그로 Medium"/>
              <a:cs typeface="Source Han Sans KR Bold"/>
              <a:sym typeface="Source Han Sans KR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162050" y="5454590"/>
            <a:ext cx="6229350" cy="5271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4200"/>
              </a:lnSpc>
              <a:spcBef>
                <a:spcPct val="0"/>
              </a:spcBef>
              <a:defRPr/>
            </a:pPr>
            <a:r>
              <a:rPr lang="ko-KR" altLang="en-US" sz="3000">
                <a:solidFill>
                  <a:srgbClr val="3160d8"/>
                </a:solidFill>
                <a:latin typeface="SB 어그로 Light"/>
                <a:ea typeface="SB 어그로 Light"/>
                <a:cs typeface="Source Han Sans KR"/>
                <a:sym typeface="Source Han Sans KR"/>
              </a:rPr>
              <a:t>블록체인 기반 크라우드펀딩 시스템</a:t>
            </a:r>
            <a:endParaRPr lang="ko-KR" altLang="en-US" sz="3000">
              <a:solidFill>
                <a:srgbClr val="3160d8"/>
              </a:solidFill>
              <a:latin typeface="SB 어그로 Light"/>
              <a:ea typeface="SB 어그로 Light"/>
              <a:cs typeface="Source Han Sans KR"/>
              <a:sym typeface="Source Han Sans KR"/>
            </a:endParaRP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609101" y="4762500"/>
            <a:ext cx="580922" cy="22860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6000"/>
              </a:lnSpc>
              <a:defRPr/>
            </a:pPr>
            <a:r>
              <a:rPr lang="en-US" altLang="ko-KR" sz="3000" b="1" spc="156">
                <a:solidFill>
                  <a:srgbClr val="3160d8"/>
                </a:solidFill>
                <a:latin typeface="SB 어그로 Light"/>
                <a:ea typeface="SB 어그로 Light"/>
                <a:cs typeface="Source Han Sans KR Bold"/>
                <a:sym typeface="Source Han Sans KR Bold"/>
              </a:rPr>
              <a:t>04</a:t>
            </a:r>
            <a:endParaRPr lang="en-US" altLang="ko-KR" sz="3000" b="1" spc="156">
              <a:solidFill>
                <a:srgbClr val="3160d8"/>
              </a:solidFill>
              <a:latin typeface="SB 어그로 Light"/>
              <a:ea typeface="SB 어그로 Light"/>
              <a:cs typeface="Source Han Sans KR Bold"/>
              <a:sym typeface="Source Han Sans KR Bold"/>
            </a:endParaRPr>
          </a:p>
          <a:p>
            <a:pPr lvl="0" algn="l">
              <a:lnSpc>
                <a:spcPts val="6000"/>
              </a:lnSpc>
              <a:defRPr/>
            </a:pPr>
            <a:r>
              <a:rPr lang="en-US" sz="3000" b="1" spc="156">
                <a:solidFill>
                  <a:srgbClr val="3160d8"/>
                </a:solidFill>
                <a:latin typeface="SB 어그로 Light"/>
                <a:ea typeface="SB 어그로 Light"/>
                <a:cs typeface="Source Han Sans KR Bold"/>
                <a:sym typeface="Source Han Sans KR Bold"/>
              </a:rPr>
              <a:t>05</a:t>
            </a:r>
            <a:endParaRPr lang="en-US" sz="3000" b="1" spc="156">
              <a:solidFill>
                <a:srgbClr val="3160d8"/>
              </a:solidFill>
              <a:latin typeface="SB 어그로 Light"/>
              <a:ea typeface="SB 어그로 Light"/>
              <a:cs typeface="Source Han Sans KR Bold"/>
              <a:sym typeface="Source Han Sans KR Bold"/>
            </a:endParaRPr>
          </a:p>
          <a:p>
            <a:pPr lvl="0" algn="l">
              <a:lnSpc>
                <a:spcPts val="6000"/>
              </a:lnSpc>
              <a:defRPr/>
            </a:pPr>
            <a:r>
              <a:rPr lang="en-US" sz="3000" b="1" spc="156">
                <a:solidFill>
                  <a:srgbClr val="3160d8"/>
                </a:solidFill>
                <a:latin typeface="SB 어그로 Light"/>
                <a:ea typeface="SB 어그로 Light"/>
                <a:cs typeface="Source Han Sans KR Bold"/>
                <a:sym typeface="Source Han Sans KR Bold"/>
              </a:rPr>
              <a:t>06</a:t>
            </a:r>
            <a:endParaRPr lang="en-US" altLang="ko-KR" sz="3000" b="1" spc="156">
              <a:solidFill>
                <a:srgbClr val="3160d8"/>
              </a:solidFill>
              <a:latin typeface="SB 어그로 Light"/>
              <a:ea typeface="SB 어그로 Light"/>
              <a:cs typeface="Source Han Sans KR Bold"/>
              <a:sym typeface="Source Han Sans KR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051281" y="4762500"/>
            <a:ext cx="630234" cy="228600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6000"/>
              </a:lnSpc>
              <a:defRPr/>
            </a:pPr>
            <a:r>
              <a:rPr lang="en-US" sz="3000" b="1" spc="156">
                <a:solidFill>
                  <a:srgbClr val="3160d8"/>
                </a:solidFill>
                <a:latin typeface="SB 어그로 Light"/>
                <a:ea typeface="SB 어그로 Light"/>
                <a:cs typeface="Source Han Sans KR Bold"/>
                <a:sym typeface="Source Han Sans KR Bold"/>
              </a:rPr>
              <a:t>01</a:t>
            </a:r>
            <a:endParaRPr lang="en-US" sz="3000" b="1" spc="156">
              <a:solidFill>
                <a:srgbClr val="3160d8"/>
              </a:solidFill>
              <a:latin typeface="SB 어그로 Light"/>
              <a:ea typeface="SB 어그로 Light"/>
              <a:cs typeface="Source Han Sans KR Bold"/>
              <a:sym typeface="Source Han Sans KR Bold"/>
            </a:endParaRPr>
          </a:p>
          <a:p>
            <a:pPr lvl="0" algn="l">
              <a:lnSpc>
                <a:spcPts val="6000"/>
              </a:lnSpc>
              <a:defRPr/>
            </a:pPr>
            <a:r>
              <a:rPr lang="en-US" sz="3000" b="1" spc="156">
                <a:solidFill>
                  <a:srgbClr val="3160d8"/>
                </a:solidFill>
                <a:latin typeface="SB 어그로 Light"/>
                <a:ea typeface="SB 어그로 Light"/>
                <a:cs typeface="Source Han Sans KR Bold"/>
                <a:sym typeface="Source Han Sans KR Bold"/>
              </a:rPr>
              <a:t>02</a:t>
            </a:r>
            <a:endParaRPr lang="en-US" sz="3000" b="1" spc="156">
              <a:solidFill>
                <a:srgbClr val="3160d8"/>
              </a:solidFill>
              <a:latin typeface="SB 어그로 Light"/>
              <a:ea typeface="SB 어그로 Light"/>
              <a:cs typeface="Source Han Sans KR Bold"/>
              <a:sym typeface="Source Han Sans KR Bold"/>
            </a:endParaRPr>
          </a:p>
          <a:p>
            <a:pPr lvl="0" algn="l">
              <a:lnSpc>
                <a:spcPts val="6000"/>
              </a:lnSpc>
              <a:defRPr/>
            </a:pPr>
            <a:r>
              <a:rPr lang="en-US" sz="3000" b="1" spc="156">
                <a:solidFill>
                  <a:srgbClr val="3160d8"/>
                </a:solidFill>
                <a:latin typeface="SB 어그로 Light"/>
                <a:ea typeface="SB 어그로 Light"/>
                <a:cs typeface="Source Han Sans KR Bold"/>
                <a:sym typeface="Source Han Sans KR Bold"/>
              </a:rPr>
              <a:t>03</a:t>
            </a:r>
            <a:endParaRPr lang="en-US" sz="3000" b="1" spc="156">
              <a:solidFill>
                <a:srgbClr val="3160d8"/>
              </a:solidFill>
              <a:latin typeface="SB 어그로 Light"/>
              <a:ea typeface="SB 어그로 Light"/>
              <a:cs typeface="Source Han Sans KR Bold"/>
              <a:sym typeface="Source Han Sans KR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074715" y="4765801"/>
            <a:ext cx="3916885" cy="228269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6000"/>
              </a:lnSpc>
              <a:defRPr/>
            </a:pPr>
            <a:r>
              <a:rPr lang="ko-KR" altLang="en-US" sz="3000" spc="156">
                <a:solidFill>
                  <a:srgbClr val="3160d8"/>
                </a:solidFill>
                <a:latin typeface="SB 어그로 Light"/>
                <a:ea typeface="SB 어그로 Light"/>
                <a:cs typeface="Source Han Sans KR"/>
                <a:sym typeface="Source Han Sans KR"/>
              </a:rPr>
              <a:t>시스템 개요</a:t>
            </a:r>
            <a:endParaRPr lang="ko-KR" altLang="en-US" sz="3000" spc="156">
              <a:solidFill>
                <a:srgbClr val="3160d8"/>
              </a:solidFill>
              <a:latin typeface="SB 어그로 Light"/>
              <a:ea typeface="SB 어그로 Light"/>
              <a:cs typeface="Source Han Sans KR"/>
              <a:sym typeface="Source Han Sans KR"/>
            </a:endParaRPr>
          </a:p>
          <a:p>
            <a:pPr lvl="0" algn="l">
              <a:lnSpc>
                <a:spcPts val="6000"/>
              </a:lnSpc>
              <a:defRPr/>
            </a:pPr>
            <a:r>
              <a:rPr lang="ko-KR" altLang="en-US" sz="3000" spc="156">
                <a:solidFill>
                  <a:srgbClr val="3160d8"/>
                </a:solidFill>
                <a:latin typeface="SB 어그로 Light"/>
                <a:ea typeface="SB 어그로 Light"/>
                <a:cs typeface="Source Han Sans KR"/>
                <a:sym typeface="Source Han Sans KR"/>
              </a:rPr>
              <a:t>세부 기능</a:t>
            </a:r>
            <a:endParaRPr lang="ko-KR" altLang="en-US" sz="3000" spc="156">
              <a:solidFill>
                <a:srgbClr val="3160d8"/>
              </a:solidFill>
              <a:latin typeface="SB 어그로 Light"/>
              <a:ea typeface="SB 어그로 Light"/>
              <a:cs typeface="Source Han Sans KR"/>
              <a:sym typeface="Source Han Sans KR"/>
            </a:endParaRPr>
          </a:p>
          <a:p>
            <a:pPr lvl="0" algn="l">
              <a:lnSpc>
                <a:spcPts val="6000"/>
              </a:lnSpc>
              <a:defRPr/>
            </a:pPr>
            <a:r>
              <a:rPr lang="ko-KR" altLang="en-US" sz="3000" spc="156">
                <a:solidFill>
                  <a:srgbClr val="3160d8"/>
                </a:solidFill>
                <a:latin typeface="SB 어그로 Light"/>
                <a:ea typeface="SB 어그로 Light"/>
                <a:cs typeface="Source Han Sans KR"/>
                <a:sym typeface="Source Han Sans KR"/>
              </a:rPr>
              <a:t>유사시스템과 차별점</a:t>
            </a:r>
            <a:endParaRPr lang="ko-KR" altLang="en-US" sz="3000" spc="156">
              <a:solidFill>
                <a:srgbClr val="3160d8"/>
              </a:solidFill>
              <a:latin typeface="SB 어그로 Light"/>
              <a:ea typeface="SB 어그로 Light"/>
              <a:cs typeface="Source Han Sans KR"/>
              <a:sym typeface="Source Han Sans KR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580547" y="4765801"/>
            <a:ext cx="3897453" cy="2282699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l">
              <a:lnSpc>
                <a:spcPts val="6000"/>
              </a:lnSpc>
              <a:defRPr/>
            </a:pPr>
            <a:r>
              <a:rPr lang="ko-KR" altLang="en-US" sz="3000" spc="156">
                <a:solidFill>
                  <a:srgbClr val="3160d8"/>
                </a:solidFill>
                <a:latin typeface="SB 어그로 Light"/>
                <a:ea typeface="SB 어그로 Light"/>
                <a:cs typeface="Source Han Sans KR"/>
                <a:sym typeface="Source Han Sans KR"/>
              </a:rPr>
              <a:t>역할</a:t>
            </a:r>
            <a:endParaRPr lang="ko-KR" altLang="en-US" sz="3000" spc="156">
              <a:solidFill>
                <a:srgbClr val="3160d8"/>
              </a:solidFill>
              <a:latin typeface="SB 어그로 Light"/>
              <a:ea typeface="SB 어그로 Light"/>
              <a:cs typeface="Source Han Sans KR"/>
              <a:sym typeface="Source Han Sans KR"/>
            </a:endParaRPr>
          </a:p>
          <a:p>
            <a:pPr lvl="0" algn="l">
              <a:lnSpc>
                <a:spcPts val="6000"/>
              </a:lnSpc>
              <a:defRPr/>
            </a:pPr>
            <a:r>
              <a:rPr lang="ko-KR" altLang="en-US" sz="3000" spc="156">
                <a:solidFill>
                  <a:srgbClr val="3160d8"/>
                </a:solidFill>
                <a:latin typeface="SB 어그로 Light"/>
                <a:ea typeface="SB 어그로 Light"/>
                <a:cs typeface="Source Han Sans KR"/>
                <a:sym typeface="Source Han Sans KR"/>
              </a:rPr>
              <a:t>기대효과</a:t>
            </a:r>
            <a:endParaRPr lang="ko-KR" altLang="en-US" sz="3000" spc="156">
              <a:solidFill>
                <a:srgbClr val="3160d8"/>
              </a:solidFill>
              <a:latin typeface="SB 어그로 Light"/>
              <a:ea typeface="SB 어그로 Light"/>
              <a:cs typeface="Source Han Sans KR"/>
              <a:sym typeface="Source Han Sans KR"/>
            </a:endParaRPr>
          </a:p>
          <a:p>
            <a:pPr lvl="0" algn="l">
              <a:lnSpc>
                <a:spcPts val="6000"/>
              </a:lnSpc>
              <a:defRPr/>
            </a:pPr>
            <a:r>
              <a:rPr lang="ko-KR" altLang="en-US" sz="3000" spc="156">
                <a:solidFill>
                  <a:srgbClr val="3160d8"/>
                </a:solidFill>
                <a:latin typeface="SB 어그로 Light"/>
                <a:ea typeface="SB 어그로 Light"/>
                <a:cs typeface="Source Han Sans KR"/>
                <a:sym typeface="Source Han Sans KR"/>
              </a:rPr>
              <a:t>시연</a:t>
            </a:r>
            <a:endParaRPr lang="ko-KR" altLang="en-US" sz="3000" spc="156">
              <a:solidFill>
                <a:srgbClr val="3160d8"/>
              </a:solidFill>
              <a:latin typeface="SB 어그로 Light"/>
              <a:ea typeface="SB 어그로 Light"/>
              <a:cs typeface="Source Han Sans KR"/>
              <a:sym typeface="Source Han Sans KR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2754434" y="2727538"/>
            <a:ext cx="12779132" cy="1144280"/>
            <a:chOff x="0" y="0"/>
            <a:chExt cx="3365697" cy="30137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365697" cy="301374"/>
            </a:xfrm>
            <a:custGeom>
              <a:avLst/>
              <a:gdLst/>
              <a:rect l="l" t="t" r="r" b="b"/>
              <a:pathLst>
                <a:path w="3365697" h="301374">
                  <a:moveTo>
                    <a:pt x="18175" y="0"/>
                  </a:moveTo>
                  <a:lnTo>
                    <a:pt x="3347522" y="0"/>
                  </a:lnTo>
                  <a:cubicBezTo>
                    <a:pt x="3352343" y="0"/>
                    <a:pt x="3356966" y="1915"/>
                    <a:pt x="3360374" y="5323"/>
                  </a:cubicBezTo>
                  <a:cubicBezTo>
                    <a:pt x="3363782" y="8732"/>
                    <a:pt x="3365697" y="13355"/>
                    <a:pt x="3365697" y="18175"/>
                  </a:cubicBezTo>
                  <a:lnTo>
                    <a:pt x="3365697" y="283199"/>
                  </a:lnTo>
                  <a:cubicBezTo>
                    <a:pt x="3365697" y="293237"/>
                    <a:pt x="3357560" y="301374"/>
                    <a:pt x="3347522" y="301374"/>
                  </a:cubicBezTo>
                  <a:lnTo>
                    <a:pt x="18175" y="301374"/>
                  </a:lnTo>
                  <a:cubicBezTo>
                    <a:pt x="8137" y="301374"/>
                    <a:pt x="0" y="293237"/>
                    <a:pt x="0" y="283199"/>
                  </a:cubicBezTo>
                  <a:lnTo>
                    <a:pt x="0" y="18175"/>
                  </a:lnTo>
                  <a:cubicBezTo>
                    <a:pt x="0" y="8137"/>
                    <a:pt x="8137" y="0"/>
                    <a:pt x="18175" y="0"/>
                  </a:cubicBezTo>
                  <a:close/>
                </a:path>
              </a:pathLst>
            </a:custGeom>
            <a:solidFill>
              <a:srgbClr val="3160d8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3365697" cy="358524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3000"/>
                </a:lnSpc>
                <a:defRPr/>
              </a:pPr>
              <a:endParaRPr lang="ko-KR" alt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725485" y="3072665"/>
            <a:ext cx="2837028" cy="492125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lvl="0" algn="ctr">
              <a:lnSpc>
                <a:spcPts val="3850"/>
              </a:lnSpc>
              <a:spcBef>
                <a:spcPct val="0"/>
              </a:spcBef>
              <a:defRPr/>
            </a:pPr>
            <a:r>
              <a:rPr lang="en-US" sz="3500" b="1" spc="182">
                <a:solidFill>
                  <a:srgbClr val="ffffff"/>
                </a:solidFill>
                <a:latin typeface="SB 어그로 Medium"/>
                <a:ea typeface="SB 어그로 Medium"/>
                <a:cs typeface="Source Han Sans KR Bold"/>
                <a:sym typeface="Source Han Sans KR Bold"/>
              </a:rPr>
              <a:t>Contents</a:t>
            </a:r>
            <a:endParaRPr lang="en-US" sz="3500" b="1" spc="182">
              <a:solidFill>
                <a:srgbClr val="ffffff"/>
              </a:solidFill>
              <a:latin typeface="SB 어그로 Medium"/>
              <a:ea typeface="SB 어그로 Medium"/>
              <a:cs typeface="Source Han Sans KR Bold"/>
              <a:sym typeface="Source Han Sans KR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587827" y="9694410"/>
            <a:ext cx="17112346" cy="0"/>
          </a:xfrm>
          <a:prstGeom prst="line">
            <a:avLst/>
          </a:prstGeom>
          <a:ln cap="flat" w="19050">
            <a:solidFill>
              <a:srgbClr val="3160D8"/>
            </a:solidFill>
            <a:prstDash val="solid"/>
            <a:headEnd type="none" len="sm" w="sm"/>
            <a:tailEnd type="none" len="sm" w="sm"/>
          </a:ln>
        </p:spPr>
      </p:sp>
      <p:sp>
        <p:nvSpPr>
          <p:cNvPr id="6" name="TextBox 6"/>
          <p:cNvSpPr txBox="1"/>
          <p:nvPr/>
        </p:nvSpPr>
        <p:spPr>
          <a:xfrm>
            <a:off x="587827" y="606877"/>
            <a:ext cx="4136573" cy="4122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3300"/>
              </a:lnSpc>
              <a:spcBef>
                <a:spcPct val="0"/>
              </a:spcBef>
              <a:defRPr/>
            </a:pPr>
            <a:r>
              <a:rPr lang="en-US" altLang="ko-KR" sz="3500" b="1" spc="156">
                <a:solidFill>
                  <a:srgbClr val="3160d8"/>
                </a:solidFill>
                <a:latin typeface="SB 어그로 Bold"/>
                <a:ea typeface="SB 어그로 Bold"/>
                <a:cs typeface="Source Han Sans KR Bold"/>
                <a:sym typeface="Source Han Sans KR Bold"/>
              </a:rPr>
              <a:t>01</a:t>
            </a:r>
            <a:r>
              <a:rPr lang="ko-KR" altLang="en-US" sz="3500" b="1" spc="156">
                <a:solidFill>
                  <a:srgbClr val="3160d8"/>
                </a:solidFill>
                <a:latin typeface="SB 어그로 Bold"/>
                <a:ea typeface="SB 어그로 Bold"/>
                <a:cs typeface="Source Han Sans KR Bold"/>
                <a:sym typeface="Source Han Sans KR Bold"/>
              </a:rPr>
              <a:t>  시스템 개요</a:t>
            </a:r>
            <a:endParaRPr lang="ko-KR" altLang="en-US" sz="3500" b="1" spc="156">
              <a:solidFill>
                <a:srgbClr val="3160d8"/>
              </a:solidFill>
              <a:latin typeface="SB 어그로 Bold"/>
              <a:ea typeface="SB 어그로 Bold"/>
              <a:cs typeface="Source Han Sans KR Bold"/>
              <a:sym typeface="Source Han Sans KR Bold"/>
            </a:endParaRPr>
          </a:p>
        </p:txBody>
      </p:sp>
      <p:pic>
        <p:nvPicPr>
          <p:cNvPr id="11" name="그림 10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977057" y="2433861"/>
            <a:ext cx="16333884" cy="5419277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87827" y="9694410"/>
            <a:ext cx="17112346" cy="0"/>
          </a:xfrm>
          <a:prstGeom prst="line">
            <a:avLst/>
          </a:prstGeom>
          <a:ln w="19050" cap="flat">
            <a:solidFill>
              <a:srgbClr val="3160d8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27" name="TextBox 27"/>
          <p:cNvSpPr txBox="1"/>
          <p:nvPr/>
        </p:nvSpPr>
        <p:spPr>
          <a:xfrm>
            <a:off x="587827" y="606877"/>
            <a:ext cx="4288973" cy="4122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3300"/>
              </a:lnSpc>
              <a:spcBef>
                <a:spcPct val="0"/>
              </a:spcBef>
              <a:defRPr/>
            </a:pPr>
            <a:r>
              <a:rPr lang="en-US" altLang="ko-KR" sz="3500" b="1" spc="156">
                <a:solidFill>
                  <a:srgbClr val="3160d8"/>
                </a:solidFill>
                <a:latin typeface="SB 어그로 Bold"/>
                <a:ea typeface="SB 어그로 Bold"/>
                <a:cs typeface="Source Han Sans KR Bold"/>
                <a:sym typeface="Source Han Sans KR Bold"/>
              </a:rPr>
              <a:t>02</a:t>
            </a:r>
            <a:r>
              <a:rPr lang="ko-KR" altLang="en-US" sz="3500" b="1" spc="156">
                <a:solidFill>
                  <a:srgbClr val="3160d8"/>
                </a:solidFill>
                <a:latin typeface="SB 어그로 Bold"/>
                <a:ea typeface="SB 어그로 Bold"/>
                <a:cs typeface="Source Han Sans KR Bold"/>
                <a:sym typeface="Source Han Sans KR Bold"/>
              </a:rPr>
              <a:t>  세부 기능</a:t>
            </a:r>
            <a:endParaRPr lang="ko-KR" altLang="en-US" sz="3500" b="1" spc="156">
              <a:solidFill>
                <a:srgbClr val="3160d8"/>
              </a:solidFill>
              <a:latin typeface="SB 어그로 Bold"/>
              <a:ea typeface="SB 어그로 Bold"/>
              <a:cs typeface="Source Han Sans KR Bold"/>
              <a:sym typeface="Source Han Sans KR Bold"/>
            </a:endParaRPr>
          </a:p>
        </p:txBody>
      </p:sp>
      <p:grpSp>
        <p:nvGrpSpPr>
          <p:cNvPr id="92" name="Group 3"/>
          <p:cNvGrpSpPr/>
          <p:nvPr/>
        </p:nvGrpSpPr>
        <p:grpSpPr>
          <a:xfrm rot="0">
            <a:off x="3450895" y="2025518"/>
            <a:ext cx="5381723" cy="3155451"/>
            <a:chOff x="0" y="0"/>
            <a:chExt cx="1417408" cy="831065"/>
          </a:xfrm>
        </p:grpSpPr>
        <p:sp>
          <p:nvSpPr>
            <p:cNvPr id="93" name="Freeform 4"/>
            <p:cNvSpPr/>
            <p:nvPr/>
          </p:nvSpPr>
          <p:spPr>
            <a:xfrm>
              <a:off x="0" y="0"/>
              <a:ext cx="1417408" cy="831065"/>
            </a:xfrm>
            <a:custGeom>
              <a:avLst/>
              <a:gdLst/>
              <a:rect l="l" t="t" r="r" b="b"/>
              <a:pathLst>
                <a:path w="1417408" h="831065">
                  <a:moveTo>
                    <a:pt x="43157" y="0"/>
                  </a:moveTo>
                  <a:lnTo>
                    <a:pt x="1374252" y="0"/>
                  </a:lnTo>
                  <a:cubicBezTo>
                    <a:pt x="1398087" y="0"/>
                    <a:pt x="1417408" y="19322"/>
                    <a:pt x="1417408" y="43157"/>
                  </a:cubicBezTo>
                  <a:lnTo>
                    <a:pt x="1417408" y="787908"/>
                  </a:lnTo>
                  <a:cubicBezTo>
                    <a:pt x="1417408" y="811743"/>
                    <a:pt x="1398087" y="831065"/>
                    <a:pt x="1374252" y="831065"/>
                  </a:cubicBezTo>
                  <a:lnTo>
                    <a:pt x="43157" y="831065"/>
                  </a:lnTo>
                  <a:cubicBezTo>
                    <a:pt x="19322" y="831065"/>
                    <a:pt x="0" y="811743"/>
                    <a:pt x="0" y="787908"/>
                  </a:cubicBezTo>
                  <a:lnTo>
                    <a:pt x="0" y="43157"/>
                  </a:lnTo>
                  <a:cubicBezTo>
                    <a:pt x="0" y="19322"/>
                    <a:pt x="19322" y="0"/>
                    <a:pt x="43157" y="0"/>
                  </a:cubicBezTo>
                  <a:close/>
                </a:path>
              </a:pathLst>
            </a:custGeom>
            <a:solidFill>
              <a:srgbClr val="3160d8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4" name="TextBox 5"/>
            <p:cNvSpPr txBox="1"/>
            <p:nvPr/>
          </p:nvSpPr>
          <p:spPr>
            <a:xfrm>
              <a:off x="0" y="-57150"/>
              <a:ext cx="1417408" cy="888215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000"/>
                </a:lnSpc>
                <a:defRPr/>
              </a:pPr>
              <a:endParaRPr lang="ko-KR" altLang="en-US"/>
            </a:p>
          </p:txBody>
        </p:sp>
      </p:grpSp>
      <p:grpSp>
        <p:nvGrpSpPr>
          <p:cNvPr id="95" name="Group 6"/>
          <p:cNvGrpSpPr/>
          <p:nvPr/>
        </p:nvGrpSpPr>
        <p:grpSpPr>
          <a:xfrm rot="0">
            <a:off x="3450895" y="5532616"/>
            <a:ext cx="5381723" cy="3155451"/>
            <a:chOff x="0" y="0"/>
            <a:chExt cx="1417408" cy="831065"/>
          </a:xfrm>
        </p:grpSpPr>
        <p:sp>
          <p:nvSpPr>
            <p:cNvPr id="96" name="Freeform 7"/>
            <p:cNvSpPr/>
            <p:nvPr/>
          </p:nvSpPr>
          <p:spPr>
            <a:xfrm>
              <a:off x="0" y="0"/>
              <a:ext cx="1417408" cy="831065"/>
            </a:xfrm>
            <a:custGeom>
              <a:avLst/>
              <a:gdLst/>
              <a:rect l="l" t="t" r="r" b="b"/>
              <a:pathLst>
                <a:path w="1417408" h="831065">
                  <a:moveTo>
                    <a:pt x="43157" y="0"/>
                  </a:moveTo>
                  <a:lnTo>
                    <a:pt x="1374252" y="0"/>
                  </a:lnTo>
                  <a:cubicBezTo>
                    <a:pt x="1398087" y="0"/>
                    <a:pt x="1417408" y="19322"/>
                    <a:pt x="1417408" y="43157"/>
                  </a:cubicBezTo>
                  <a:lnTo>
                    <a:pt x="1417408" y="787908"/>
                  </a:lnTo>
                  <a:cubicBezTo>
                    <a:pt x="1417408" y="811743"/>
                    <a:pt x="1398087" y="831065"/>
                    <a:pt x="1374252" y="831065"/>
                  </a:cubicBezTo>
                  <a:lnTo>
                    <a:pt x="43157" y="831065"/>
                  </a:lnTo>
                  <a:cubicBezTo>
                    <a:pt x="19322" y="831065"/>
                    <a:pt x="0" y="811743"/>
                    <a:pt x="0" y="787908"/>
                  </a:cubicBezTo>
                  <a:lnTo>
                    <a:pt x="0" y="43157"/>
                  </a:lnTo>
                  <a:cubicBezTo>
                    <a:pt x="0" y="19322"/>
                    <a:pt x="19322" y="0"/>
                    <a:pt x="43157" y="0"/>
                  </a:cubicBezTo>
                  <a:close/>
                </a:path>
              </a:pathLst>
            </a:custGeom>
            <a:solidFill>
              <a:srgbClr val="3160d8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7" name="TextBox 8"/>
            <p:cNvSpPr txBox="1"/>
            <p:nvPr/>
          </p:nvSpPr>
          <p:spPr>
            <a:xfrm>
              <a:off x="0" y="-57150"/>
              <a:ext cx="1417408" cy="888215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000"/>
                </a:lnSpc>
                <a:defRPr/>
              </a:pPr>
              <a:endParaRPr lang="ko-KR" altLang="en-US"/>
            </a:p>
          </p:txBody>
        </p:sp>
      </p:grpSp>
      <p:grpSp>
        <p:nvGrpSpPr>
          <p:cNvPr id="98" name="Group 9"/>
          <p:cNvGrpSpPr/>
          <p:nvPr/>
        </p:nvGrpSpPr>
        <p:grpSpPr>
          <a:xfrm rot="0">
            <a:off x="9144000" y="2025518"/>
            <a:ext cx="5381723" cy="3155451"/>
            <a:chOff x="0" y="0"/>
            <a:chExt cx="1417408" cy="831065"/>
          </a:xfrm>
        </p:grpSpPr>
        <p:sp>
          <p:nvSpPr>
            <p:cNvPr id="99" name="Freeform 10"/>
            <p:cNvSpPr/>
            <p:nvPr/>
          </p:nvSpPr>
          <p:spPr>
            <a:xfrm>
              <a:off x="0" y="0"/>
              <a:ext cx="1417408" cy="831065"/>
            </a:xfrm>
            <a:custGeom>
              <a:avLst/>
              <a:gdLst/>
              <a:rect l="l" t="t" r="r" b="b"/>
              <a:pathLst>
                <a:path w="1417408" h="831065">
                  <a:moveTo>
                    <a:pt x="43157" y="0"/>
                  </a:moveTo>
                  <a:lnTo>
                    <a:pt x="1374252" y="0"/>
                  </a:lnTo>
                  <a:cubicBezTo>
                    <a:pt x="1398087" y="0"/>
                    <a:pt x="1417408" y="19322"/>
                    <a:pt x="1417408" y="43157"/>
                  </a:cubicBezTo>
                  <a:lnTo>
                    <a:pt x="1417408" y="787908"/>
                  </a:lnTo>
                  <a:cubicBezTo>
                    <a:pt x="1417408" y="811743"/>
                    <a:pt x="1398087" y="831065"/>
                    <a:pt x="1374252" y="831065"/>
                  </a:cubicBezTo>
                  <a:lnTo>
                    <a:pt x="43157" y="831065"/>
                  </a:lnTo>
                  <a:cubicBezTo>
                    <a:pt x="19322" y="831065"/>
                    <a:pt x="0" y="811743"/>
                    <a:pt x="0" y="787908"/>
                  </a:cubicBezTo>
                  <a:lnTo>
                    <a:pt x="0" y="43157"/>
                  </a:lnTo>
                  <a:cubicBezTo>
                    <a:pt x="0" y="19322"/>
                    <a:pt x="19322" y="0"/>
                    <a:pt x="43157" y="0"/>
                  </a:cubicBezTo>
                  <a:close/>
                </a:path>
              </a:pathLst>
            </a:custGeom>
            <a:solidFill>
              <a:srgbClr val="3160d8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0" name="TextBox 11"/>
            <p:cNvSpPr txBox="1"/>
            <p:nvPr/>
          </p:nvSpPr>
          <p:spPr>
            <a:xfrm>
              <a:off x="0" y="-57150"/>
              <a:ext cx="1417408" cy="888215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000"/>
                </a:lnSpc>
                <a:defRPr/>
              </a:pPr>
              <a:endParaRPr lang="ko-KR" altLang="en-US"/>
            </a:p>
          </p:txBody>
        </p:sp>
      </p:grpSp>
      <p:grpSp>
        <p:nvGrpSpPr>
          <p:cNvPr id="101" name="Group 12"/>
          <p:cNvGrpSpPr/>
          <p:nvPr/>
        </p:nvGrpSpPr>
        <p:grpSpPr>
          <a:xfrm rot="0">
            <a:off x="9144000" y="5532616"/>
            <a:ext cx="5381723" cy="3155451"/>
            <a:chOff x="0" y="0"/>
            <a:chExt cx="1417408" cy="831065"/>
          </a:xfrm>
        </p:grpSpPr>
        <p:sp>
          <p:nvSpPr>
            <p:cNvPr id="102" name="Freeform 13"/>
            <p:cNvSpPr/>
            <p:nvPr/>
          </p:nvSpPr>
          <p:spPr>
            <a:xfrm>
              <a:off x="0" y="0"/>
              <a:ext cx="1417408" cy="831065"/>
            </a:xfrm>
            <a:custGeom>
              <a:avLst/>
              <a:gdLst/>
              <a:rect l="l" t="t" r="r" b="b"/>
              <a:pathLst>
                <a:path w="1417408" h="831065">
                  <a:moveTo>
                    <a:pt x="43157" y="0"/>
                  </a:moveTo>
                  <a:lnTo>
                    <a:pt x="1374252" y="0"/>
                  </a:lnTo>
                  <a:cubicBezTo>
                    <a:pt x="1398087" y="0"/>
                    <a:pt x="1417408" y="19322"/>
                    <a:pt x="1417408" y="43157"/>
                  </a:cubicBezTo>
                  <a:lnTo>
                    <a:pt x="1417408" y="787908"/>
                  </a:lnTo>
                  <a:cubicBezTo>
                    <a:pt x="1417408" y="811743"/>
                    <a:pt x="1398087" y="831065"/>
                    <a:pt x="1374252" y="831065"/>
                  </a:cubicBezTo>
                  <a:lnTo>
                    <a:pt x="43157" y="831065"/>
                  </a:lnTo>
                  <a:cubicBezTo>
                    <a:pt x="19322" y="831065"/>
                    <a:pt x="0" y="811743"/>
                    <a:pt x="0" y="787908"/>
                  </a:cubicBezTo>
                  <a:lnTo>
                    <a:pt x="0" y="43157"/>
                  </a:lnTo>
                  <a:cubicBezTo>
                    <a:pt x="0" y="19322"/>
                    <a:pt x="19322" y="0"/>
                    <a:pt x="43157" y="0"/>
                  </a:cubicBezTo>
                  <a:close/>
                </a:path>
              </a:pathLst>
            </a:custGeom>
            <a:solidFill>
              <a:srgbClr val="3160d8"/>
            </a:solidFill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3" name="TextBox 14"/>
            <p:cNvSpPr txBox="1"/>
            <p:nvPr/>
          </p:nvSpPr>
          <p:spPr>
            <a:xfrm>
              <a:off x="0" y="-57150"/>
              <a:ext cx="1417408" cy="888215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000"/>
                </a:lnSpc>
                <a:defRPr/>
              </a:pPr>
              <a:endParaRPr lang="ko-KR" altLang="en-US"/>
            </a:p>
          </p:txBody>
        </p:sp>
      </p:grpSp>
      <p:sp>
        <p:nvSpPr>
          <p:cNvPr id="104" name="TextBox 17"/>
          <p:cNvSpPr txBox="1"/>
          <p:nvPr/>
        </p:nvSpPr>
        <p:spPr>
          <a:xfrm>
            <a:off x="3657599" y="3543300"/>
            <a:ext cx="5029201" cy="13716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2749"/>
              </a:lnSpc>
              <a:spcBef>
                <a:spcPct val="0"/>
              </a:spcBef>
              <a:defRPr/>
            </a:pPr>
            <a:r>
              <a:rPr lang="en-US" sz="1600" b="1" spc="129">
                <a:solidFill>
                  <a:srgbClr val="ffffff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Geth 지갑 연동으로 로그인, 지갑 주소가 사용자 ID</a:t>
            </a:r>
            <a:endParaRPr lang="en-US" sz="1600" b="1" spc="129">
              <a:solidFill>
                <a:srgbClr val="ffffff"/>
              </a:solidFill>
              <a:latin typeface="SB 어그로 Light"/>
              <a:ea typeface="SB 어그로 Light"/>
              <a:cs typeface="Source Han Sans KR Medium"/>
              <a:sym typeface="Source Han Sans KR Medium"/>
            </a:endParaRPr>
          </a:p>
          <a:p>
            <a:pPr lvl="0" algn="l">
              <a:lnSpc>
                <a:spcPts val="2749"/>
              </a:lnSpc>
              <a:spcBef>
                <a:spcPct val="0"/>
              </a:spcBef>
              <a:defRPr/>
            </a:pPr>
            <a:endParaRPr lang="en-US" sz="1600" b="1" spc="129">
              <a:solidFill>
                <a:srgbClr val="ffffff"/>
              </a:solidFill>
              <a:latin typeface="SB 어그로 Light"/>
              <a:ea typeface="SB 어그로 Light"/>
              <a:cs typeface="Source Han Sans KR Medium"/>
              <a:sym typeface="Source Han Sans KR Medium"/>
            </a:endParaRPr>
          </a:p>
          <a:p>
            <a:pPr lvl="0" algn="l">
              <a:lnSpc>
                <a:spcPts val="2749"/>
              </a:lnSpc>
              <a:spcBef>
                <a:spcPct val="0"/>
              </a:spcBef>
              <a:defRPr/>
            </a:pPr>
            <a:r>
              <a:rPr lang="en-US" sz="1600" b="1" spc="129">
                <a:solidFill>
                  <a:srgbClr val="ffffff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창작자는 프로젝트 정보 입력 → 스마트 계약 자동 생성</a:t>
            </a:r>
            <a:endParaRPr lang="en-US" sz="1600" b="1" spc="129">
              <a:solidFill>
                <a:srgbClr val="ffffff"/>
              </a:solidFill>
              <a:latin typeface="SB 어그로 Light"/>
              <a:ea typeface="SB 어그로 Light"/>
              <a:cs typeface="Source Han Sans KR Medium"/>
              <a:sym typeface="Source Han Sans KR Medium"/>
            </a:endParaRPr>
          </a:p>
        </p:txBody>
      </p:sp>
      <p:sp>
        <p:nvSpPr>
          <p:cNvPr id="133" name="TextBox 21"/>
          <p:cNvSpPr txBox="1"/>
          <p:nvPr/>
        </p:nvSpPr>
        <p:spPr>
          <a:xfrm>
            <a:off x="3657600" y="2371725"/>
            <a:ext cx="4953000" cy="7143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5590"/>
              </a:lnSpc>
              <a:spcBef>
                <a:spcPct val="0"/>
              </a:spcBef>
              <a:defRPr/>
            </a:pPr>
            <a:r>
              <a:rPr lang="en-US" sz="2800">
                <a:solidFill>
                  <a:srgbClr val="ffffff"/>
                </a:solidFill>
                <a:latin typeface="SB 어그로 Medium"/>
                <a:ea typeface="SB 어그로 Medium"/>
                <a:cs typeface="Alta"/>
                <a:sym typeface="Alta"/>
              </a:rPr>
              <a:t>지갑 연동 인증 &amp; 프로젝트 등록</a:t>
            </a:r>
            <a:endParaRPr lang="en-US" sz="2800">
              <a:solidFill>
                <a:srgbClr val="ffffff"/>
              </a:solidFill>
              <a:latin typeface="SB 어그로 Medium"/>
              <a:ea typeface="SB 어그로 Medium"/>
              <a:cs typeface="Alta"/>
              <a:sym typeface="Alta"/>
            </a:endParaRPr>
          </a:p>
        </p:txBody>
      </p:sp>
      <p:sp>
        <p:nvSpPr>
          <p:cNvPr id="134" name="TextBox 17"/>
          <p:cNvSpPr txBox="1"/>
          <p:nvPr/>
        </p:nvSpPr>
        <p:spPr>
          <a:xfrm>
            <a:off x="9372599" y="3543300"/>
            <a:ext cx="5029201" cy="10287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2749"/>
              </a:lnSpc>
              <a:spcBef>
                <a:spcPct val="0"/>
              </a:spcBef>
              <a:defRPr/>
            </a:pPr>
            <a:r>
              <a:rPr lang="en-US" sz="1600" b="1" spc="129">
                <a:solidFill>
                  <a:srgbClr val="ffffff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투자자는 암호화폐로 직접 투자</a:t>
            </a:r>
            <a:endParaRPr lang="en-US" sz="1600" b="1" spc="129">
              <a:solidFill>
                <a:srgbClr val="ffffff"/>
              </a:solidFill>
              <a:latin typeface="SB 어그로 Light"/>
              <a:ea typeface="SB 어그로 Light"/>
              <a:cs typeface="Source Han Sans KR Medium"/>
              <a:sym typeface="Source Han Sans KR Medium"/>
            </a:endParaRPr>
          </a:p>
          <a:p>
            <a:pPr lvl="0" algn="l">
              <a:lnSpc>
                <a:spcPts val="2749"/>
              </a:lnSpc>
              <a:spcBef>
                <a:spcPct val="0"/>
              </a:spcBef>
              <a:defRPr/>
            </a:pPr>
            <a:endParaRPr lang="en-US" sz="1600" b="1" spc="129">
              <a:solidFill>
                <a:srgbClr val="ffffff"/>
              </a:solidFill>
              <a:latin typeface="SB 어그로 Light"/>
              <a:ea typeface="SB 어그로 Light"/>
              <a:cs typeface="Source Han Sans KR Medium"/>
              <a:sym typeface="Source Han Sans KR Medium"/>
            </a:endParaRPr>
          </a:p>
          <a:p>
            <a:pPr lvl="0" algn="l">
              <a:lnSpc>
                <a:spcPts val="2749"/>
              </a:lnSpc>
              <a:spcBef>
                <a:spcPct val="0"/>
              </a:spcBef>
              <a:defRPr/>
            </a:pPr>
            <a:r>
              <a:rPr lang="en-US" sz="1600" b="1" spc="129">
                <a:solidFill>
                  <a:srgbClr val="ffffff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스마트 계약이 투자 정보 기록 및 현황 업데이트</a:t>
            </a:r>
            <a:endParaRPr lang="en-US" sz="1600" b="1" spc="129">
              <a:solidFill>
                <a:srgbClr val="ffffff"/>
              </a:solidFill>
              <a:latin typeface="SB 어그로 Light"/>
              <a:ea typeface="SB 어그로 Light"/>
              <a:cs typeface="Source Han Sans KR Medium"/>
              <a:sym typeface="Source Han Sans KR Medium"/>
            </a:endParaRPr>
          </a:p>
        </p:txBody>
      </p:sp>
      <p:sp>
        <p:nvSpPr>
          <p:cNvPr id="135" name="TextBox 21"/>
          <p:cNvSpPr txBox="1"/>
          <p:nvPr/>
        </p:nvSpPr>
        <p:spPr>
          <a:xfrm>
            <a:off x="9372600" y="2400300"/>
            <a:ext cx="4953000" cy="7143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5590"/>
              </a:lnSpc>
              <a:spcBef>
                <a:spcPct val="0"/>
              </a:spcBef>
              <a:defRPr/>
            </a:pPr>
            <a:r>
              <a:rPr lang="en-US" sz="2900">
                <a:solidFill>
                  <a:srgbClr val="ffffff"/>
                </a:solidFill>
                <a:latin typeface="SB 어그로 Medium"/>
                <a:ea typeface="SB 어그로 Medium"/>
                <a:cs typeface="Alta"/>
                <a:sym typeface="Alta"/>
              </a:rPr>
              <a:t>투자 및 펀딩 현황 반영</a:t>
            </a:r>
            <a:endParaRPr lang="en-US" sz="2900">
              <a:solidFill>
                <a:srgbClr val="ffffff"/>
              </a:solidFill>
              <a:latin typeface="SB 어그로 Medium"/>
              <a:ea typeface="SB 어그로 Medium"/>
              <a:cs typeface="Alta"/>
              <a:sym typeface="Alta"/>
            </a:endParaRPr>
          </a:p>
        </p:txBody>
      </p:sp>
      <p:sp>
        <p:nvSpPr>
          <p:cNvPr id="136" name="TextBox 17"/>
          <p:cNvSpPr txBox="1"/>
          <p:nvPr/>
        </p:nvSpPr>
        <p:spPr>
          <a:xfrm>
            <a:off x="9372600" y="7048500"/>
            <a:ext cx="5029201" cy="10287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2749"/>
              </a:lnSpc>
              <a:spcBef>
                <a:spcPct val="0"/>
              </a:spcBef>
              <a:defRPr/>
            </a:pPr>
            <a:r>
              <a:rPr lang="en-US" sz="1600" b="1" spc="129">
                <a:solidFill>
                  <a:srgbClr val="ffffff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펀딩 실패 시 투자자</a:t>
            </a:r>
            <a:r>
              <a:rPr lang="ko-KR" altLang="en-US" sz="1600" b="1" spc="129">
                <a:solidFill>
                  <a:srgbClr val="ffffff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에게</a:t>
            </a:r>
            <a:r>
              <a:rPr lang="en-US" sz="1600" b="1" spc="129">
                <a:solidFill>
                  <a:srgbClr val="ffffff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 </a:t>
            </a:r>
            <a:r>
              <a:rPr lang="ko-KR" altLang="en-US" sz="1600" b="1" spc="129">
                <a:solidFill>
                  <a:srgbClr val="ffffff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직접 </a:t>
            </a:r>
            <a:r>
              <a:rPr lang="en-US" sz="1600" b="1" spc="129">
                <a:solidFill>
                  <a:srgbClr val="ffffff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환불</a:t>
            </a:r>
            <a:endParaRPr lang="en-US" sz="1600" b="1" spc="129">
              <a:solidFill>
                <a:srgbClr val="ffffff"/>
              </a:solidFill>
              <a:latin typeface="SB 어그로 Light"/>
              <a:ea typeface="SB 어그로 Light"/>
              <a:cs typeface="Source Han Sans KR Medium"/>
              <a:sym typeface="Source Han Sans KR Medium"/>
            </a:endParaRPr>
          </a:p>
          <a:p>
            <a:pPr lvl="0" algn="l">
              <a:lnSpc>
                <a:spcPts val="2749"/>
              </a:lnSpc>
              <a:spcBef>
                <a:spcPct val="0"/>
              </a:spcBef>
              <a:defRPr/>
            </a:pPr>
            <a:endParaRPr lang="en-US" sz="1600" b="1" spc="129">
              <a:solidFill>
                <a:srgbClr val="ffffff"/>
              </a:solidFill>
              <a:latin typeface="SB 어그로 Light"/>
              <a:ea typeface="SB 어그로 Light"/>
              <a:cs typeface="Source Han Sans KR Medium"/>
              <a:sym typeface="Source Han Sans KR Medium"/>
            </a:endParaRPr>
          </a:p>
          <a:p>
            <a:pPr lvl="0" algn="l">
              <a:lnSpc>
                <a:spcPts val="2749"/>
              </a:lnSpc>
              <a:spcBef>
                <a:spcPct val="0"/>
              </a:spcBef>
              <a:defRPr/>
            </a:pPr>
            <a:r>
              <a:rPr lang="en-US" sz="1600" b="1" spc="129">
                <a:solidFill>
                  <a:srgbClr val="ffffff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계약 내 환불 로직으로 투자금 보호</a:t>
            </a:r>
            <a:endParaRPr lang="en-US" sz="1600" b="1" spc="129">
              <a:solidFill>
                <a:srgbClr val="ffffff"/>
              </a:solidFill>
              <a:latin typeface="SB 어그로 Light"/>
              <a:ea typeface="SB 어그로 Light"/>
              <a:cs typeface="Source Han Sans KR Medium"/>
              <a:sym typeface="Source Han Sans KR Medium"/>
            </a:endParaRPr>
          </a:p>
        </p:txBody>
      </p:sp>
      <p:sp>
        <p:nvSpPr>
          <p:cNvPr id="137" name="TextBox 21"/>
          <p:cNvSpPr txBox="1"/>
          <p:nvPr/>
        </p:nvSpPr>
        <p:spPr>
          <a:xfrm>
            <a:off x="9372601" y="5905500"/>
            <a:ext cx="4953000" cy="7143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5590"/>
              </a:lnSpc>
              <a:spcBef>
                <a:spcPct val="0"/>
              </a:spcBef>
              <a:defRPr/>
            </a:pPr>
            <a:r>
              <a:rPr lang="en-US" sz="2900">
                <a:solidFill>
                  <a:srgbClr val="ffffff"/>
                </a:solidFill>
                <a:latin typeface="SB 어그로 Medium"/>
                <a:ea typeface="SB 어그로 Medium"/>
                <a:cs typeface="Alta"/>
                <a:sym typeface="Alta"/>
              </a:rPr>
              <a:t>목표 미달 시 자동 환불</a:t>
            </a:r>
            <a:endParaRPr lang="en-US" sz="2900">
              <a:solidFill>
                <a:srgbClr val="ffffff"/>
              </a:solidFill>
              <a:latin typeface="SB 어그로 Medium"/>
              <a:ea typeface="SB 어그로 Medium"/>
              <a:cs typeface="Alta"/>
              <a:sym typeface="Alta"/>
            </a:endParaRPr>
          </a:p>
        </p:txBody>
      </p:sp>
      <p:sp>
        <p:nvSpPr>
          <p:cNvPr id="138" name="TextBox 17"/>
          <p:cNvSpPr txBox="1"/>
          <p:nvPr/>
        </p:nvSpPr>
        <p:spPr>
          <a:xfrm>
            <a:off x="3657600" y="7048500"/>
            <a:ext cx="5029201" cy="10287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2749"/>
              </a:lnSpc>
              <a:spcBef>
                <a:spcPct val="0"/>
              </a:spcBef>
              <a:defRPr/>
            </a:pPr>
            <a:r>
              <a:rPr lang="en-US" sz="1600" b="1" spc="129">
                <a:solidFill>
                  <a:srgbClr val="ffffff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목표 금액 도달 시 창작자에게 자동 송금</a:t>
            </a:r>
            <a:endParaRPr lang="en-US" sz="1600" b="1" spc="129">
              <a:solidFill>
                <a:srgbClr val="ffffff"/>
              </a:solidFill>
              <a:latin typeface="SB 어그로 Light"/>
              <a:ea typeface="SB 어그로 Light"/>
              <a:cs typeface="Source Han Sans KR Medium"/>
              <a:sym typeface="Source Han Sans KR Medium"/>
            </a:endParaRPr>
          </a:p>
          <a:p>
            <a:pPr lvl="0" algn="l">
              <a:lnSpc>
                <a:spcPts val="2749"/>
              </a:lnSpc>
              <a:spcBef>
                <a:spcPct val="0"/>
              </a:spcBef>
              <a:defRPr/>
            </a:pPr>
            <a:endParaRPr lang="en-US" sz="1600" b="1" spc="129">
              <a:solidFill>
                <a:srgbClr val="ffffff"/>
              </a:solidFill>
              <a:latin typeface="SB 어그로 Light"/>
              <a:ea typeface="SB 어그로 Light"/>
              <a:cs typeface="Source Han Sans KR Medium"/>
              <a:sym typeface="Source Han Sans KR Medium"/>
            </a:endParaRPr>
          </a:p>
          <a:p>
            <a:pPr lvl="0" algn="l">
              <a:lnSpc>
                <a:spcPts val="2749"/>
              </a:lnSpc>
              <a:spcBef>
                <a:spcPct val="0"/>
              </a:spcBef>
              <a:defRPr/>
            </a:pPr>
            <a:r>
              <a:rPr lang="en-US" sz="1600" b="1" spc="129">
                <a:solidFill>
                  <a:srgbClr val="ffffff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이벤트 기반으로 실시간 실행</a:t>
            </a:r>
            <a:endParaRPr lang="en-US" sz="1600" b="1" spc="129">
              <a:solidFill>
                <a:srgbClr val="ffffff"/>
              </a:solidFill>
              <a:latin typeface="SB 어그로 Light"/>
              <a:ea typeface="SB 어그로 Light"/>
              <a:cs typeface="Source Han Sans KR Medium"/>
              <a:sym typeface="Source Han Sans KR Medium"/>
            </a:endParaRPr>
          </a:p>
        </p:txBody>
      </p:sp>
      <p:sp>
        <p:nvSpPr>
          <p:cNvPr id="139" name="TextBox 21"/>
          <p:cNvSpPr txBox="1"/>
          <p:nvPr/>
        </p:nvSpPr>
        <p:spPr>
          <a:xfrm>
            <a:off x="3657601" y="5905500"/>
            <a:ext cx="4953000" cy="7143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5590"/>
              </a:lnSpc>
              <a:spcBef>
                <a:spcPct val="0"/>
              </a:spcBef>
              <a:defRPr/>
            </a:pPr>
            <a:r>
              <a:rPr lang="en-US" sz="2900">
                <a:solidFill>
                  <a:srgbClr val="ffffff"/>
                </a:solidFill>
                <a:latin typeface="SB 어그로 Medium"/>
                <a:ea typeface="SB 어그로 Medium"/>
                <a:cs typeface="Alta"/>
                <a:sym typeface="Alta"/>
              </a:rPr>
              <a:t>목표 달성 시 자동 지급</a:t>
            </a:r>
            <a:endParaRPr lang="en-US" sz="2900">
              <a:solidFill>
                <a:srgbClr val="ffffff"/>
              </a:solidFill>
              <a:latin typeface="SB 어그로 Medium"/>
              <a:ea typeface="SB 어그로 Medium"/>
              <a:cs typeface="Alta"/>
              <a:sym typeface="Alt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87827" y="9694410"/>
            <a:ext cx="17112346" cy="0"/>
          </a:xfrm>
          <a:prstGeom prst="line">
            <a:avLst/>
          </a:prstGeom>
          <a:ln w="19050" cap="flat">
            <a:solidFill>
              <a:srgbClr val="3160d8"/>
            </a:solidFill>
            <a:prstDash val="solid"/>
            <a:headEnd w="sm" len="sm"/>
            <a:tailEnd w="sm" len="sm"/>
          </a:ln>
        </p:spPr>
      </p:sp>
      <p:sp>
        <p:nvSpPr>
          <p:cNvPr id="27" name="TextBox 27"/>
          <p:cNvSpPr txBox="1"/>
          <p:nvPr/>
        </p:nvSpPr>
        <p:spPr>
          <a:xfrm>
            <a:off x="587827" y="606877"/>
            <a:ext cx="5279573" cy="4122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3300"/>
              </a:lnSpc>
              <a:spcBef>
                <a:spcPct val="0"/>
              </a:spcBef>
              <a:defRPr/>
            </a:pPr>
            <a:r>
              <a:rPr lang="en-US" altLang="ko-KR" sz="3500" b="1" spc="156">
                <a:solidFill>
                  <a:srgbClr val="3160d8"/>
                </a:solidFill>
                <a:latin typeface="SB 어그로 Bold"/>
                <a:ea typeface="SB 어그로 Bold"/>
                <a:cs typeface="Source Han Sans KR Bold"/>
                <a:sym typeface="Source Han Sans KR Bold"/>
              </a:rPr>
              <a:t>03</a:t>
            </a:r>
            <a:r>
              <a:rPr lang="ko-KR" altLang="en-US" sz="3500" b="1" spc="156">
                <a:solidFill>
                  <a:srgbClr val="3160d8"/>
                </a:solidFill>
                <a:latin typeface="SB 어그로 Bold"/>
                <a:ea typeface="SB 어그로 Bold"/>
                <a:cs typeface="Source Han Sans KR Bold"/>
                <a:sym typeface="Source Han Sans KR Bold"/>
              </a:rPr>
              <a:t>  유사시스템과 차별점</a:t>
            </a:r>
            <a:endParaRPr lang="ko-KR" altLang="en-US" sz="3500" b="1" spc="156">
              <a:solidFill>
                <a:srgbClr val="3160d8"/>
              </a:solidFill>
              <a:latin typeface="SB 어그로 Bold"/>
              <a:ea typeface="SB 어그로 Bold"/>
              <a:cs typeface="Source Han Sans KR Bold"/>
              <a:sym typeface="Source Han Sans KR Bold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2209800" y="2971799"/>
          <a:ext cx="13868400" cy="4343400"/>
        </p:xfrm>
        <a:graphic>
          <a:graphicData uri="http://schemas.openxmlformats.org/drawingml/2006/table">
            <a:tbl>
              <a:tblPr firstRow="1" bandRow="1">
                <a:tableStyleId>{BDF0A0EA-C916-463C-A3AD-4CCFBD9124EA}</a:tableStyleId>
              </a:tblPr>
              <a:tblGrid>
                <a:gridCol w="3553592"/>
                <a:gridCol w="4853687"/>
                <a:gridCol w="5461120"/>
              </a:tblGrid>
              <a:tr h="751817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atin typeface="SB 어그로 Light"/>
                        <a:ea typeface="SB 어그로 Ligh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>
                          <a:latin typeface="SB 어그로 Light"/>
                          <a:ea typeface="SB 어그로 Light"/>
                        </a:rPr>
                        <a:t>유사 시스템</a:t>
                      </a:r>
                      <a:endParaRPr lang="ko-KR" altLang="en-US">
                        <a:latin typeface="SB 어그로 Light"/>
                        <a:ea typeface="SB 어그로 Ligh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>
                          <a:latin typeface="SB 어그로 Light"/>
                          <a:ea typeface="SB 어그로 Light"/>
                        </a:rPr>
                        <a:t>본 시스템</a:t>
                      </a:r>
                      <a:endParaRPr lang="ko-KR" altLang="en-US">
                        <a:latin typeface="SB 어그로 Light"/>
                        <a:ea typeface="SB 어그로 Light"/>
                      </a:endParaRPr>
                    </a:p>
                  </a:txBody>
                  <a:tcPr marL="91440" marR="91440"/>
                </a:tc>
              </a:tr>
              <a:tr h="75830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b="1">
                          <a:latin typeface="SB 어그로 Light"/>
                          <a:ea typeface="SB 어그로 Light"/>
                        </a:rPr>
                        <a:t>핵심 기술</a:t>
                      </a:r>
                      <a:endParaRPr lang="ko-KR" altLang="en-US" b="1">
                        <a:latin typeface="SB 어그로 Light"/>
                        <a:ea typeface="SB 어그로 Ligh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>
                          <a:latin typeface="SB 어그로 Light"/>
                          <a:ea typeface="SB 어그로 Light"/>
                        </a:rPr>
                        <a:t>중앙 서버 및 데이터베이스</a:t>
                      </a:r>
                      <a:endParaRPr lang="ko-KR" altLang="en-US">
                        <a:latin typeface="SB 어그로 Light"/>
                        <a:ea typeface="SB 어그로 Ligh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>
                          <a:latin typeface="SB 어그로 Light"/>
                          <a:ea typeface="SB 어그로 Light"/>
                        </a:rPr>
                        <a:t>블록체인 및 스마트 계약</a:t>
                      </a:r>
                      <a:endParaRPr lang="ko-KR" altLang="en-US">
                        <a:latin typeface="SB 어그로 Light"/>
                        <a:ea typeface="SB 어그로 Light"/>
                      </a:endParaRPr>
                    </a:p>
                  </a:txBody>
                  <a:tcPr marL="91440" marR="91440"/>
                </a:tc>
              </a:tr>
              <a:tr h="75830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b="1">
                          <a:latin typeface="SB 어그로 Light"/>
                          <a:ea typeface="SB 어그로 Light"/>
                        </a:rPr>
                        <a:t>자금 처리 방식</a:t>
                      </a:r>
                      <a:endParaRPr lang="ko-KR" altLang="en-US" b="1">
                        <a:latin typeface="SB 어그로 Light"/>
                        <a:ea typeface="SB 어그로 Ligh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>
                          <a:latin typeface="SB 어그로 Light"/>
                          <a:ea typeface="SB 어그로 Light"/>
                        </a:rPr>
                        <a:t>수동 결제 및 환불 진행</a:t>
                      </a:r>
                      <a:endParaRPr lang="ko-KR" altLang="en-US">
                        <a:latin typeface="SB 어그로 Light"/>
                        <a:ea typeface="SB 어그로 Ligh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>
                          <a:latin typeface="SB 어그로 Light"/>
                          <a:ea typeface="SB 어그로 Light"/>
                        </a:rPr>
                        <a:t>스마트 계약을 통한 자동화된 자금 전달</a:t>
                      </a:r>
                      <a:r>
                        <a:rPr lang="en-US" altLang="ko-KR">
                          <a:latin typeface="SB 어그로 Light"/>
                          <a:ea typeface="SB 어그로 Light"/>
                        </a:rPr>
                        <a:t>/</a:t>
                      </a:r>
                      <a:r>
                        <a:rPr lang="ko-KR" altLang="en-US">
                          <a:latin typeface="SB 어그로 Light"/>
                          <a:ea typeface="SB 어그로 Light"/>
                        </a:rPr>
                        <a:t>환불</a:t>
                      </a:r>
                      <a:endParaRPr lang="ko-KR" altLang="en-US">
                        <a:latin typeface="SB 어그로 Light"/>
                        <a:ea typeface="SB 어그로 Light"/>
                      </a:endParaRPr>
                    </a:p>
                  </a:txBody>
                  <a:tcPr marL="91440" marR="91440"/>
                </a:tc>
              </a:tr>
              <a:tr h="131665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b="1">
                          <a:latin typeface="SB 어그로 Light"/>
                          <a:ea typeface="SB 어그로 Light"/>
                        </a:rPr>
                        <a:t>투명성 및 신뢰성</a:t>
                      </a:r>
                      <a:endParaRPr lang="ko-KR" altLang="en-US" b="1">
                        <a:latin typeface="SB 어그로 Light"/>
                        <a:ea typeface="SB 어그로 Ligh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>
                          <a:latin typeface="SB 어그로 Light"/>
                          <a:ea typeface="SB 어그로 Light"/>
                        </a:rPr>
                        <a:t>중앙 서버에 거래 정보를 저장</a:t>
                      </a:r>
                      <a:endParaRPr lang="ko-KR" altLang="en-US">
                        <a:latin typeface="SB 어그로 Light"/>
                        <a:ea typeface="SB 어그로 Light"/>
                      </a:endParaRPr>
                    </a:p>
                    <a:p>
                      <a:pPr lvl="0">
                        <a:defRPr/>
                      </a:pPr>
                      <a:r>
                        <a:rPr lang="ko-KR" altLang="en-US">
                          <a:latin typeface="SB 어그로 Light"/>
                          <a:ea typeface="SB 어그로 Light"/>
                        </a:rPr>
                        <a:t>→ 관리 주체의 데이터 조작 가능성 존재</a:t>
                      </a:r>
                      <a:endParaRPr lang="ko-KR" altLang="en-US">
                        <a:latin typeface="SB 어그로 Light"/>
                        <a:ea typeface="SB 어그로 Ligh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>
                          <a:latin typeface="SB 어그로 Light"/>
                          <a:ea typeface="SB 어그로 Light"/>
                        </a:rPr>
                        <a:t>분산 네트워크에 거래 내역을 기록해 투명성 및 신뢰성 강화</a:t>
                      </a:r>
                      <a:endParaRPr lang="ko-KR" altLang="en-US">
                        <a:latin typeface="SB 어그로 Light"/>
                        <a:ea typeface="SB 어그로 Light"/>
                      </a:endParaRPr>
                    </a:p>
                  </a:txBody>
                  <a:tcPr marL="91440" marR="91440"/>
                </a:tc>
              </a:tr>
              <a:tr h="758309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b="1">
                          <a:latin typeface="SB 어그로 Light"/>
                          <a:ea typeface="SB 어그로 Light"/>
                        </a:rPr>
                        <a:t>지원 통화</a:t>
                      </a:r>
                      <a:endParaRPr lang="ko-KR" altLang="en-US" b="1">
                        <a:latin typeface="SB 어그로 Light"/>
                        <a:ea typeface="SB 어그로 Ligh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>
                          <a:latin typeface="SB 어그로 Light"/>
                          <a:ea typeface="SB 어그로 Light"/>
                        </a:rPr>
                        <a:t>법정화폐 </a:t>
                      </a:r>
                      <a:r>
                        <a:rPr lang="en-US" altLang="ko-KR">
                          <a:latin typeface="SB 어그로 Light"/>
                          <a:ea typeface="SB 어그로 Light"/>
                        </a:rPr>
                        <a:t>(</a:t>
                      </a:r>
                      <a:r>
                        <a:rPr lang="ko-KR" altLang="en-US">
                          <a:latin typeface="SB 어그로 Light"/>
                          <a:ea typeface="SB 어그로 Light"/>
                        </a:rPr>
                        <a:t>원화 등</a:t>
                      </a:r>
                      <a:r>
                        <a:rPr lang="en-US" altLang="ko-KR">
                          <a:latin typeface="SB 어그로 Light"/>
                          <a:ea typeface="SB 어그로 Light"/>
                        </a:rPr>
                        <a:t>)</a:t>
                      </a:r>
                      <a:endParaRPr lang="en-US" altLang="ko-KR">
                        <a:latin typeface="SB 어그로 Light"/>
                        <a:ea typeface="SB 어그로 Light"/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>
                          <a:latin typeface="SB 어그로 Light"/>
                          <a:ea typeface="SB 어그로 Light"/>
                        </a:rPr>
                        <a:t>암호화폐</a:t>
                      </a:r>
                      <a:endParaRPr lang="ko-KR" altLang="en-US">
                        <a:latin typeface="SB 어그로 Light"/>
                        <a:ea typeface="SB 어그로 Light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863781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87827" y="9694410"/>
            <a:ext cx="17112346" cy="0"/>
          </a:xfrm>
          <a:prstGeom prst="line">
            <a:avLst/>
          </a:prstGeom>
          <a:ln w="19050" cap="flat">
            <a:solidFill>
              <a:srgbClr val="3160d8"/>
            </a:solidFill>
            <a:prstDash val="solid"/>
            <a:headEnd w="sm" len="sm"/>
            <a:tailEnd w="sm" len="sm"/>
          </a:ln>
        </p:spPr>
      </p:sp>
      <p:sp>
        <p:nvSpPr>
          <p:cNvPr id="27" name="TextBox 27"/>
          <p:cNvSpPr txBox="1"/>
          <p:nvPr/>
        </p:nvSpPr>
        <p:spPr>
          <a:xfrm>
            <a:off x="587827" y="606877"/>
            <a:ext cx="5279573" cy="4122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3300"/>
              </a:lnSpc>
              <a:spcBef>
                <a:spcPct val="0"/>
              </a:spcBef>
              <a:defRPr/>
            </a:pPr>
            <a:r>
              <a:rPr lang="en-US" altLang="ko-KR" sz="3500" b="1" spc="156">
                <a:solidFill>
                  <a:srgbClr val="3160d8"/>
                </a:solidFill>
                <a:latin typeface="SB 어그로 Bold"/>
                <a:ea typeface="SB 어그로 Bold"/>
                <a:cs typeface="Source Han Sans KR Bold"/>
                <a:sym typeface="Source Han Sans KR Bold"/>
              </a:rPr>
              <a:t>04</a:t>
            </a:r>
            <a:r>
              <a:rPr lang="ko-KR" altLang="en-US" sz="3500" b="1" spc="156">
                <a:solidFill>
                  <a:srgbClr val="3160d8"/>
                </a:solidFill>
                <a:latin typeface="SB 어그로 Bold"/>
                <a:ea typeface="SB 어그로 Bold"/>
                <a:cs typeface="Source Han Sans KR Bold"/>
                <a:sym typeface="Source Han Sans KR Bold"/>
              </a:rPr>
              <a:t>  역할</a:t>
            </a:r>
            <a:endParaRPr lang="ko-KR" altLang="en-US" sz="3500" b="1" spc="156">
              <a:solidFill>
                <a:srgbClr val="3160d8"/>
              </a:solidFill>
              <a:latin typeface="SB 어그로 Bold"/>
              <a:ea typeface="SB 어그로 Bold"/>
              <a:cs typeface="Source Han Sans KR Bold"/>
              <a:sym typeface="Source Han Sans KR Bold"/>
            </a:endParaRPr>
          </a:p>
        </p:txBody>
      </p:sp>
      <p:sp>
        <p:nvSpPr>
          <p:cNvPr id="151" name="육각형 150"/>
          <p:cNvSpPr/>
          <p:nvPr/>
        </p:nvSpPr>
        <p:spPr>
          <a:xfrm>
            <a:off x="1866900" y="2933700"/>
            <a:ext cx="3581400" cy="3581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a0b4e6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2" name="육각형 151"/>
          <p:cNvSpPr/>
          <p:nvPr/>
        </p:nvSpPr>
        <p:spPr>
          <a:xfrm>
            <a:off x="4610100" y="4762500"/>
            <a:ext cx="3581400" cy="3581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c49dd6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3" name="육각형 152"/>
          <p:cNvSpPr/>
          <p:nvPr/>
        </p:nvSpPr>
        <p:spPr>
          <a:xfrm>
            <a:off x="7353300" y="2933700"/>
            <a:ext cx="3581400" cy="3581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a0b4e6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4" name="육각형 153"/>
          <p:cNvSpPr/>
          <p:nvPr/>
        </p:nvSpPr>
        <p:spPr>
          <a:xfrm>
            <a:off x="10096500" y="4762500"/>
            <a:ext cx="3581400" cy="3581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c49dd6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5" name="육각형 154"/>
          <p:cNvSpPr/>
          <p:nvPr/>
        </p:nvSpPr>
        <p:spPr>
          <a:xfrm>
            <a:off x="12839700" y="2933700"/>
            <a:ext cx="3581400" cy="3581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a0b4e6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6" name="TextBox 4"/>
          <p:cNvSpPr txBox="1"/>
          <p:nvPr/>
        </p:nvSpPr>
        <p:spPr>
          <a:xfrm>
            <a:off x="2133600" y="3899119"/>
            <a:ext cx="3051423" cy="55858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4399"/>
              </a:lnSpc>
              <a:spcBef>
                <a:spcPct val="0"/>
              </a:spcBef>
              <a:defRPr/>
            </a:pPr>
            <a:r>
              <a:rPr lang="ko-KR" altLang="en-US" sz="3500" b="1" spc="207">
                <a:solidFill>
                  <a:schemeClr val="lt1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최문종</a:t>
            </a:r>
            <a:endParaRPr lang="ko-KR" altLang="en-US" sz="3500" b="1" spc="207">
              <a:solidFill>
                <a:schemeClr val="lt1"/>
              </a:solidFill>
              <a:latin typeface="SB 어그로 Light"/>
              <a:ea typeface="SB 어그로 Light"/>
              <a:cs typeface="Source Han Sans KR Medium"/>
              <a:sym typeface="Source Han Sans KR Medium"/>
            </a:endParaRPr>
          </a:p>
        </p:txBody>
      </p:sp>
      <p:sp>
        <p:nvSpPr>
          <p:cNvPr id="157" name="TextBox 4"/>
          <p:cNvSpPr txBox="1"/>
          <p:nvPr/>
        </p:nvSpPr>
        <p:spPr>
          <a:xfrm>
            <a:off x="7620000" y="3819525"/>
            <a:ext cx="3051424" cy="5619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4399"/>
              </a:lnSpc>
              <a:spcBef>
                <a:spcPct val="0"/>
              </a:spcBef>
              <a:defRPr/>
            </a:pPr>
            <a:r>
              <a:rPr lang="ko-KR" altLang="en-US" sz="3500" b="1" spc="207">
                <a:solidFill>
                  <a:schemeClr val="lt1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맹균오</a:t>
            </a:r>
            <a:endParaRPr lang="ko-KR" altLang="en-US" sz="3500" b="1" spc="207">
              <a:solidFill>
                <a:schemeClr val="lt1"/>
              </a:solidFill>
              <a:latin typeface="SB 어그로 Light"/>
              <a:ea typeface="SB 어그로 Light"/>
              <a:cs typeface="Source Han Sans KR Medium"/>
              <a:sym typeface="Source Han Sans KR Medium"/>
            </a:endParaRPr>
          </a:p>
        </p:txBody>
      </p:sp>
      <p:sp>
        <p:nvSpPr>
          <p:cNvPr id="158" name="TextBox 4"/>
          <p:cNvSpPr txBox="1"/>
          <p:nvPr/>
        </p:nvSpPr>
        <p:spPr>
          <a:xfrm>
            <a:off x="13106400" y="3819525"/>
            <a:ext cx="3051424" cy="5619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4399"/>
              </a:lnSpc>
              <a:spcBef>
                <a:spcPct val="0"/>
              </a:spcBef>
              <a:defRPr/>
            </a:pPr>
            <a:r>
              <a:rPr lang="ko-KR" altLang="en-US" sz="3500" b="1" spc="207">
                <a:solidFill>
                  <a:schemeClr val="lt1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박민재</a:t>
            </a:r>
            <a:endParaRPr lang="ko-KR" altLang="en-US" sz="3500" b="1" spc="207">
              <a:solidFill>
                <a:schemeClr val="lt1"/>
              </a:solidFill>
              <a:latin typeface="SB 어그로 Light"/>
              <a:ea typeface="SB 어그로 Light"/>
              <a:cs typeface="Source Han Sans KR Medium"/>
              <a:sym typeface="Source Han Sans KR Medium"/>
            </a:endParaRPr>
          </a:p>
        </p:txBody>
      </p:sp>
      <p:sp>
        <p:nvSpPr>
          <p:cNvPr id="159" name="TextBox 4"/>
          <p:cNvSpPr txBox="1"/>
          <p:nvPr/>
        </p:nvSpPr>
        <p:spPr>
          <a:xfrm>
            <a:off x="4876800" y="5648325"/>
            <a:ext cx="3051424" cy="5619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4399"/>
              </a:lnSpc>
              <a:spcBef>
                <a:spcPct val="0"/>
              </a:spcBef>
              <a:defRPr/>
            </a:pPr>
            <a:r>
              <a:rPr lang="ko-KR" altLang="en-US" sz="3500" b="1" spc="207">
                <a:solidFill>
                  <a:schemeClr val="lt1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이충현</a:t>
            </a:r>
            <a:endParaRPr lang="ko-KR" altLang="en-US" sz="3500" b="1" spc="207">
              <a:solidFill>
                <a:schemeClr val="lt1"/>
              </a:solidFill>
              <a:latin typeface="SB 어그로 Light"/>
              <a:ea typeface="SB 어그로 Light"/>
              <a:cs typeface="Source Han Sans KR Medium"/>
              <a:sym typeface="Source Han Sans KR Medium"/>
            </a:endParaRPr>
          </a:p>
        </p:txBody>
      </p:sp>
      <p:sp>
        <p:nvSpPr>
          <p:cNvPr id="160" name="TextBox 4"/>
          <p:cNvSpPr txBox="1"/>
          <p:nvPr/>
        </p:nvSpPr>
        <p:spPr>
          <a:xfrm>
            <a:off x="10359776" y="5648325"/>
            <a:ext cx="3051424" cy="5619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4399"/>
              </a:lnSpc>
              <a:spcBef>
                <a:spcPct val="0"/>
              </a:spcBef>
              <a:defRPr/>
            </a:pPr>
            <a:r>
              <a:rPr lang="ko-KR" altLang="en-US" sz="3500" b="1" spc="207">
                <a:solidFill>
                  <a:schemeClr val="lt1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채희석</a:t>
            </a:r>
            <a:endParaRPr lang="ko-KR" altLang="en-US" sz="3500" b="1" spc="207">
              <a:solidFill>
                <a:schemeClr val="lt1"/>
              </a:solidFill>
              <a:latin typeface="SB 어그로 Light"/>
              <a:ea typeface="SB 어그로 Light"/>
              <a:cs typeface="Source Han Sans KR Medium"/>
              <a:sym typeface="Source Han Sans KR Medium"/>
            </a:endParaRPr>
          </a:p>
        </p:txBody>
      </p:sp>
      <p:sp>
        <p:nvSpPr>
          <p:cNvPr id="161" name="TextBox 4"/>
          <p:cNvSpPr txBox="1"/>
          <p:nvPr/>
        </p:nvSpPr>
        <p:spPr>
          <a:xfrm>
            <a:off x="2133600" y="4838700"/>
            <a:ext cx="3051422" cy="5619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4399"/>
              </a:lnSpc>
              <a:spcBef>
                <a:spcPct val="0"/>
              </a:spcBef>
              <a:defRPr/>
            </a:pPr>
            <a:r>
              <a:rPr lang="ko-KR" altLang="en-US" sz="2000" spc="207">
                <a:solidFill>
                  <a:schemeClr val="lt1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계정과 </a:t>
            </a:r>
            <a:r>
              <a:rPr lang="en-US" altLang="ko-KR" sz="2000" spc="207">
                <a:solidFill>
                  <a:schemeClr val="lt1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Geth</a:t>
            </a:r>
            <a:r>
              <a:rPr lang="ko-KR" altLang="en-US" sz="2000" spc="207">
                <a:solidFill>
                  <a:schemeClr val="lt1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 연결 구현</a:t>
            </a:r>
            <a:endParaRPr lang="ko-KR" altLang="en-US" sz="2000" spc="207">
              <a:solidFill>
                <a:schemeClr val="lt1"/>
              </a:solidFill>
              <a:latin typeface="SB 어그로 Light"/>
              <a:ea typeface="SB 어그로 Light"/>
              <a:cs typeface="Source Han Sans KR Medium"/>
              <a:sym typeface="Source Han Sans KR Medium"/>
            </a:endParaRPr>
          </a:p>
        </p:txBody>
      </p:sp>
      <p:sp>
        <p:nvSpPr>
          <p:cNvPr id="162" name="TextBox 4"/>
          <p:cNvSpPr txBox="1"/>
          <p:nvPr/>
        </p:nvSpPr>
        <p:spPr>
          <a:xfrm>
            <a:off x="7619999" y="4914900"/>
            <a:ext cx="3051424" cy="5619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4399"/>
              </a:lnSpc>
              <a:spcBef>
                <a:spcPct val="0"/>
              </a:spcBef>
              <a:defRPr/>
            </a:pPr>
            <a:r>
              <a:rPr lang="ko-KR" altLang="en-US" sz="2000" spc="207">
                <a:solidFill>
                  <a:schemeClr val="lt1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투자금 전달 기능 구현</a:t>
            </a:r>
            <a:endParaRPr lang="ko-KR" altLang="en-US" sz="2000" spc="207">
              <a:solidFill>
                <a:schemeClr val="lt1"/>
              </a:solidFill>
              <a:latin typeface="SB 어그로 Light"/>
              <a:ea typeface="SB 어그로 Light"/>
              <a:cs typeface="Source Han Sans KR Medium"/>
              <a:sym typeface="Source Han Sans KR Medium"/>
            </a:endParaRPr>
          </a:p>
        </p:txBody>
      </p:sp>
      <p:sp>
        <p:nvSpPr>
          <p:cNvPr id="163" name="TextBox 4"/>
          <p:cNvSpPr txBox="1"/>
          <p:nvPr/>
        </p:nvSpPr>
        <p:spPr>
          <a:xfrm>
            <a:off x="13106400" y="4762500"/>
            <a:ext cx="3051424" cy="11144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4399"/>
              </a:lnSpc>
              <a:spcBef>
                <a:spcPct val="0"/>
              </a:spcBef>
              <a:defRPr/>
            </a:pPr>
            <a:r>
              <a:rPr lang="ko-KR" altLang="en-US" sz="2000" spc="207">
                <a:solidFill>
                  <a:schemeClr val="lt1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투자금 환불 기능 구현</a:t>
            </a:r>
            <a:endParaRPr lang="ko-KR" altLang="en-US" sz="2000" spc="207">
              <a:solidFill>
                <a:schemeClr val="lt1"/>
              </a:solidFill>
              <a:latin typeface="SB 어그로 Light"/>
              <a:ea typeface="SB 어그로 Light"/>
              <a:cs typeface="Source Han Sans KR Medium"/>
              <a:sym typeface="Source Han Sans KR Medium"/>
            </a:endParaRPr>
          </a:p>
          <a:p>
            <a:pPr marL="0" lvl="0" indent="0" algn="ctr">
              <a:lnSpc>
                <a:spcPts val="4399"/>
              </a:lnSpc>
              <a:spcBef>
                <a:spcPct val="0"/>
              </a:spcBef>
              <a:defRPr/>
            </a:pPr>
            <a:r>
              <a:rPr lang="ko-KR" altLang="en-US" sz="2000" spc="207">
                <a:solidFill>
                  <a:schemeClr val="lt1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중간 발표</a:t>
            </a:r>
            <a:endParaRPr lang="ko-KR" altLang="en-US" sz="2000" spc="207">
              <a:solidFill>
                <a:schemeClr val="lt1"/>
              </a:solidFill>
              <a:latin typeface="SB 어그로 Light"/>
              <a:ea typeface="SB 어그로 Light"/>
              <a:cs typeface="Source Han Sans KR Medium"/>
              <a:sym typeface="Source Han Sans KR Medium"/>
            </a:endParaRPr>
          </a:p>
        </p:txBody>
      </p:sp>
      <p:sp>
        <p:nvSpPr>
          <p:cNvPr id="164" name="TextBox 4"/>
          <p:cNvSpPr txBox="1"/>
          <p:nvPr/>
        </p:nvSpPr>
        <p:spPr>
          <a:xfrm>
            <a:off x="4953000" y="6591300"/>
            <a:ext cx="2975223" cy="11144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4399"/>
              </a:lnSpc>
              <a:spcBef>
                <a:spcPct val="0"/>
              </a:spcBef>
              <a:defRPr/>
            </a:pPr>
            <a:r>
              <a:rPr lang="ko-KR" altLang="en-US" sz="2000" spc="207">
                <a:solidFill>
                  <a:schemeClr val="lt1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프론트 구현</a:t>
            </a:r>
            <a:endParaRPr lang="ko-KR" altLang="en-US" sz="2000" spc="207">
              <a:solidFill>
                <a:schemeClr val="lt1"/>
              </a:solidFill>
              <a:latin typeface="SB 어그로 Light"/>
              <a:ea typeface="SB 어그로 Light"/>
              <a:cs typeface="Source Han Sans KR Medium"/>
              <a:sym typeface="Source Han Sans KR Medium"/>
            </a:endParaRPr>
          </a:p>
          <a:p>
            <a:pPr marL="0" lvl="0" indent="0" algn="ctr">
              <a:lnSpc>
                <a:spcPts val="4399"/>
              </a:lnSpc>
              <a:spcBef>
                <a:spcPct val="0"/>
              </a:spcBef>
              <a:defRPr/>
            </a:pPr>
            <a:r>
              <a:rPr lang="ko-KR" altLang="en-US" sz="2000" spc="207">
                <a:solidFill>
                  <a:schemeClr val="lt1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문서 작성</a:t>
            </a:r>
            <a:endParaRPr lang="ko-KR" altLang="en-US" sz="2000" spc="207">
              <a:solidFill>
                <a:schemeClr val="lt1"/>
              </a:solidFill>
              <a:latin typeface="SB 어그로 Light"/>
              <a:ea typeface="SB 어그로 Light"/>
              <a:cs typeface="Source Han Sans KR Medium"/>
              <a:sym typeface="Source Han Sans KR Medium"/>
            </a:endParaRPr>
          </a:p>
        </p:txBody>
      </p:sp>
      <p:sp>
        <p:nvSpPr>
          <p:cNvPr id="165" name="TextBox 4"/>
          <p:cNvSpPr txBox="1"/>
          <p:nvPr/>
        </p:nvSpPr>
        <p:spPr>
          <a:xfrm>
            <a:off x="10435977" y="6819900"/>
            <a:ext cx="2975223" cy="11144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lvl="0" indent="0" algn="ctr">
              <a:lnSpc>
                <a:spcPts val="4399"/>
              </a:lnSpc>
              <a:spcBef>
                <a:spcPct val="0"/>
              </a:spcBef>
              <a:defRPr/>
            </a:pPr>
            <a:r>
              <a:rPr lang="ko-KR" altLang="en-US" sz="2000" spc="207">
                <a:solidFill>
                  <a:schemeClr val="lt1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투자 기능 구현</a:t>
            </a:r>
            <a:endParaRPr lang="ko-KR" altLang="en-US" sz="2000" spc="207">
              <a:solidFill>
                <a:schemeClr val="lt1"/>
              </a:solidFill>
              <a:latin typeface="SB 어그로 Light"/>
              <a:ea typeface="SB 어그로 Light"/>
              <a:cs typeface="Source Han Sans KR Medium"/>
              <a:sym typeface="Source Han Sans KR Medium"/>
            </a:endParaRPr>
          </a:p>
          <a:p>
            <a:pPr marL="0" lvl="0" indent="0" algn="ctr">
              <a:lnSpc>
                <a:spcPts val="4399"/>
              </a:lnSpc>
              <a:spcBef>
                <a:spcPct val="0"/>
              </a:spcBef>
              <a:defRPr/>
            </a:pPr>
            <a:r>
              <a:rPr lang="ko-KR" altLang="en-US" sz="2000" spc="207">
                <a:solidFill>
                  <a:schemeClr val="lt1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최종 발표</a:t>
            </a:r>
            <a:endParaRPr lang="ko-KR" altLang="en-US" sz="2000" spc="207">
              <a:solidFill>
                <a:schemeClr val="lt1"/>
              </a:solidFill>
              <a:latin typeface="SB 어그로 Light"/>
              <a:ea typeface="SB 어그로 Light"/>
              <a:cs typeface="Source Han Sans KR Medium"/>
              <a:sym typeface="Source Han Sans K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74457795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87827" y="9694410"/>
            <a:ext cx="17112346" cy="0"/>
          </a:xfrm>
          <a:prstGeom prst="line">
            <a:avLst/>
          </a:prstGeom>
          <a:ln w="19050" cap="flat">
            <a:solidFill>
              <a:srgbClr val="3160d8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27" name="TextBox 27"/>
          <p:cNvSpPr txBox="1"/>
          <p:nvPr/>
        </p:nvSpPr>
        <p:spPr>
          <a:xfrm>
            <a:off x="587827" y="606877"/>
            <a:ext cx="5279573" cy="4122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3300"/>
              </a:lnSpc>
              <a:spcBef>
                <a:spcPct val="0"/>
              </a:spcBef>
              <a:defRPr/>
            </a:pPr>
            <a:r>
              <a:rPr lang="en-US" altLang="ko-KR" sz="3500" b="1" spc="156">
                <a:solidFill>
                  <a:srgbClr val="3160d8"/>
                </a:solidFill>
                <a:latin typeface="SB 어그로 Bold"/>
                <a:ea typeface="SB 어그로 Bold"/>
                <a:cs typeface="Source Han Sans KR Bold"/>
                <a:sym typeface="Source Han Sans KR Bold"/>
              </a:rPr>
              <a:t>05</a:t>
            </a:r>
            <a:r>
              <a:rPr lang="ko-KR" altLang="en-US" sz="3500" b="1" spc="156">
                <a:solidFill>
                  <a:srgbClr val="3160d8"/>
                </a:solidFill>
                <a:latin typeface="SB 어그로 Bold"/>
                <a:ea typeface="SB 어그로 Bold"/>
                <a:cs typeface="Source Han Sans KR Bold"/>
                <a:sym typeface="Source Han Sans KR Bold"/>
              </a:rPr>
              <a:t>  기대효과</a:t>
            </a:r>
            <a:endParaRPr lang="ko-KR" altLang="en-US" sz="3500" b="1" spc="156">
              <a:solidFill>
                <a:srgbClr val="3160d8"/>
              </a:solidFill>
              <a:latin typeface="SB 어그로 Bold"/>
              <a:ea typeface="SB 어그로 Bold"/>
              <a:cs typeface="Source Han Sans KR Bold"/>
              <a:sym typeface="Source Han Sans KR Bold"/>
            </a:endParaRPr>
          </a:p>
        </p:txBody>
      </p:sp>
      <p:grpSp>
        <p:nvGrpSpPr>
          <p:cNvPr id="166" name="Group 2"/>
          <p:cNvGrpSpPr/>
          <p:nvPr/>
        </p:nvGrpSpPr>
        <p:grpSpPr>
          <a:xfrm rot="0">
            <a:off x="1714500" y="1943100"/>
            <a:ext cx="14859000" cy="1905000"/>
            <a:chOff x="0" y="0"/>
            <a:chExt cx="1465465" cy="1418942"/>
          </a:xfrm>
        </p:grpSpPr>
        <p:sp>
          <p:nvSpPr>
            <p:cNvPr id="167" name="Freeform 3"/>
            <p:cNvSpPr/>
            <p:nvPr/>
          </p:nvSpPr>
          <p:spPr>
            <a:xfrm>
              <a:off x="0" y="0"/>
              <a:ext cx="1465465" cy="1418942"/>
            </a:xfrm>
            <a:custGeom>
              <a:avLst/>
              <a:gdLst/>
              <a:rect l="l" t="t" r="r" b="b"/>
              <a:pathLst>
                <a:path w="1465465" h="1418942">
                  <a:moveTo>
                    <a:pt x="0" y="0"/>
                  </a:moveTo>
                  <a:lnTo>
                    <a:pt x="1465465" y="0"/>
                  </a:lnTo>
                  <a:lnTo>
                    <a:pt x="1465465" y="1418942"/>
                  </a:lnTo>
                  <a:lnTo>
                    <a:pt x="0" y="14189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3160d8"/>
              </a:solidFill>
              <a:prstDash val="solid"/>
              <a:miter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TextBox 4"/>
            <p:cNvSpPr txBox="1"/>
            <p:nvPr/>
          </p:nvSpPr>
          <p:spPr>
            <a:xfrm>
              <a:off x="0" y="-57150"/>
              <a:ext cx="1465465" cy="1476092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000"/>
                </a:lnSpc>
                <a:defRPr/>
              </a:pPr>
              <a:endParaRPr lang="ko-KR" altLang="en-US"/>
            </a:p>
          </p:txBody>
        </p:sp>
      </p:grpSp>
      <p:sp>
        <p:nvSpPr>
          <p:cNvPr id="169" name="TextBox 17"/>
          <p:cNvSpPr txBox="1"/>
          <p:nvPr/>
        </p:nvSpPr>
        <p:spPr>
          <a:xfrm>
            <a:off x="9525000" y="2552700"/>
            <a:ext cx="5867400" cy="6858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2749"/>
              </a:lnSpc>
              <a:spcBef>
                <a:spcPct val="0"/>
              </a:spcBef>
              <a:defRPr/>
            </a:pPr>
            <a:r>
              <a:rPr lang="ko-KR" altLang="en-US" sz="1600" b="1" spc="129">
                <a:solidFill>
                  <a:srgbClr val="3160d8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투자금 송금·환불 자동 처리 → 신속하고 안전한 거래 보장</a:t>
            </a:r>
            <a:endParaRPr lang="ko-KR" altLang="en-US" sz="1600" b="1" spc="129">
              <a:solidFill>
                <a:srgbClr val="3160d8"/>
              </a:solidFill>
              <a:latin typeface="SB 어그로 Light"/>
              <a:ea typeface="SB 어그로 Light"/>
              <a:cs typeface="Source Han Sans KR Medium"/>
              <a:sym typeface="Source Han Sans KR Medium"/>
            </a:endParaRPr>
          </a:p>
          <a:p>
            <a:pPr lvl="0" algn="l">
              <a:lnSpc>
                <a:spcPts val="2749"/>
              </a:lnSpc>
              <a:spcBef>
                <a:spcPct val="0"/>
              </a:spcBef>
              <a:defRPr/>
            </a:pPr>
            <a:r>
              <a:rPr lang="ko-KR" altLang="en-US" sz="1600" b="1" spc="129">
                <a:solidFill>
                  <a:srgbClr val="3160d8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사람 개입 없이 운영 → 신뢰성·효율성 향상</a:t>
            </a:r>
            <a:endParaRPr lang="ko-KR" altLang="en-US" sz="1600" b="1" spc="129">
              <a:solidFill>
                <a:srgbClr val="3160d8"/>
              </a:solidFill>
              <a:latin typeface="SB 어그로 Light"/>
              <a:ea typeface="SB 어그로 Light"/>
              <a:cs typeface="Source Han Sans KR Medium"/>
              <a:sym typeface="Source Han Sans KR Medium"/>
            </a:endParaRPr>
          </a:p>
        </p:txBody>
      </p:sp>
      <p:sp>
        <p:nvSpPr>
          <p:cNvPr id="170" name="TextBox 21"/>
          <p:cNvSpPr txBox="1"/>
          <p:nvPr/>
        </p:nvSpPr>
        <p:spPr>
          <a:xfrm>
            <a:off x="2971800" y="2524125"/>
            <a:ext cx="5410200" cy="7143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r">
              <a:lnSpc>
                <a:spcPts val="5590"/>
              </a:lnSpc>
              <a:spcBef>
                <a:spcPct val="0"/>
              </a:spcBef>
              <a:defRPr/>
            </a:pPr>
            <a:r>
              <a:rPr lang="ko-KR" altLang="en-US" sz="2900">
                <a:solidFill>
                  <a:srgbClr val="3160d8"/>
                </a:solidFill>
                <a:latin typeface="SB 어그로 Medium"/>
                <a:ea typeface="SB 어그로 Medium"/>
                <a:cs typeface="Alta"/>
                <a:sym typeface="Alta"/>
              </a:rPr>
              <a:t>스마트 계약 기반 자동화</a:t>
            </a:r>
            <a:endParaRPr lang="ko-KR" altLang="en-US" sz="2900">
              <a:solidFill>
                <a:srgbClr val="3160d8"/>
              </a:solidFill>
              <a:latin typeface="SB 어그로 Medium"/>
              <a:ea typeface="SB 어그로 Medium"/>
              <a:cs typeface="Alta"/>
              <a:sym typeface="Alta"/>
            </a:endParaRPr>
          </a:p>
        </p:txBody>
      </p:sp>
      <p:grpSp>
        <p:nvGrpSpPr>
          <p:cNvPr id="177" name="Group 2"/>
          <p:cNvGrpSpPr/>
          <p:nvPr/>
        </p:nvGrpSpPr>
        <p:grpSpPr>
          <a:xfrm rot="0">
            <a:off x="1714500" y="4152900"/>
            <a:ext cx="14859000" cy="1905000"/>
            <a:chOff x="0" y="0"/>
            <a:chExt cx="1465465" cy="1418942"/>
          </a:xfrm>
        </p:grpSpPr>
        <p:sp>
          <p:nvSpPr>
            <p:cNvPr id="178" name="Freeform 3"/>
            <p:cNvSpPr/>
            <p:nvPr/>
          </p:nvSpPr>
          <p:spPr>
            <a:xfrm>
              <a:off x="0" y="0"/>
              <a:ext cx="1465465" cy="1418942"/>
            </a:xfrm>
            <a:custGeom>
              <a:avLst/>
              <a:gdLst/>
              <a:rect l="l" t="t" r="r" b="b"/>
              <a:pathLst>
                <a:path w="1465465" h="1418942">
                  <a:moveTo>
                    <a:pt x="0" y="0"/>
                  </a:moveTo>
                  <a:lnTo>
                    <a:pt x="1465465" y="0"/>
                  </a:lnTo>
                  <a:lnTo>
                    <a:pt x="1465465" y="1418942"/>
                  </a:lnTo>
                  <a:lnTo>
                    <a:pt x="0" y="14189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3160d8"/>
              </a:solidFill>
              <a:prstDash val="solid"/>
              <a:miter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9" name="TextBox 4"/>
            <p:cNvSpPr txBox="1"/>
            <p:nvPr/>
          </p:nvSpPr>
          <p:spPr>
            <a:xfrm>
              <a:off x="0" y="-57150"/>
              <a:ext cx="1465465" cy="1476092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000"/>
                </a:lnSpc>
                <a:defRPr/>
              </a:pPr>
              <a:endParaRPr lang="ko-KR" altLang="en-US"/>
            </a:p>
          </p:txBody>
        </p:sp>
      </p:grpSp>
      <p:sp>
        <p:nvSpPr>
          <p:cNvPr id="180" name="TextBox 17"/>
          <p:cNvSpPr txBox="1"/>
          <p:nvPr/>
        </p:nvSpPr>
        <p:spPr>
          <a:xfrm>
            <a:off x="9525000" y="4714875"/>
            <a:ext cx="6858000" cy="6858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2749"/>
              </a:lnSpc>
              <a:spcBef>
                <a:spcPct val="0"/>
              </a:spcBef>
              <a:defRPr/>
            </a:pPr>
            <a:r>
              <a:rPr lang="ko-KR" altLang="en-US" sz="1600" b="1" spc="129">
                <a:solidFill>
                  <a:srgbClr val="3160d8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자금 흐름 실시간 조회 가능 → 부정 사용 방지 및 신뢰 확보</a:t>
            </a:r>
            <a:endParaRPr lang="ko-KR" altLang="en-US" sz="1600" b="1" spc="129">
              <a:solidFill>
                <a:srgbClr val="3160d8"/>
              </a:solidFill>
              <a:latin typeface="SB 어그로 Light"/>
              <a:ea typeface="SB 어그로 Light"/>
              <a:cs typeface="Source Han Sans KR Medium"/>
              <a:sym typeface="Source Han Sans KR Medium"/>
            </a:endParaRPr>
          </a:p>
          <a:p>
            <a:pPr lvl="0" algn="l">
              <a:lnSpc>
                <a:spcPts val="2749"/>
              </a:lnSpc>
              <a:spcBef>
                <a:spcPct val="0"/>
              </a:spcBef>
              <a:defRPr/>
            </a:pPr>
            <a:r>
              <a:rPr lang="ko-KR" altLang="en-US" sz="1600" b="1" spc="129">
                <a:solidFill>
                  <a:srgbClr val="3160d8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중앙 시스템 없이도 데이터 위·변조 방지 → 시스템 신뢰도 상승</a:t>
            </a:r>
            <a:endParaRPr lang="ko-KR" altLang="en-US" sz="1600" b="1" spc="129">
              <a:solidFill>
                <a:srgbClr val="3160d8"/>
              </a:solidFill>
              <a:latin typeface="SB 어그로 Light"/>
              <a:ea typeface="SB 어그로 Light"/>
              <a:cs typeface="Source Han Sans KR Medium"/>
              <a:sym typeface="Source Han Sans KR Medium"/>
            </a:endParaRPr>
          </a:p>
        </p:txBody>
      </p:sp>
      <p:sp>
        <p:nvSpPr>
          <p:cNvPr id="181" name="TextBox 21"/>
          <p:cNvSpPr txBox="1"/>
          <p:nvPr/>
        </p:nvSpPr>
        <p:spPr>
          <a:xfrm>
            <a:off x="2971800" y="4686300"/>
            <a:ext cx="5410200" cy="7143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r">
              <a:lnSpc>
                <a:spcPts val="5590"/>
              </a:lnSpc>
              <a:spcBef>
                <a:spcPct val="0"/>
              </a:spcBef>
              <a:defRPr/>
            </a:pPr>
            <a:r>
              <a:rPr lang="ko-KR" altLang="en-US" sz="2900">
                <a:solidFill>
                  <a:srgbClr val="3160d8"/>
                </a:solidFill>
                <a:latin typeface="SB 어그로 Medium"/>
                <a:ea typeface="SB 어그로 Medium"/>
                <a:cs typeface="Alta"/>
                <a:sym typeface="Alta"/>
              </a:rPr>
              <a:t>블록체인을 통한 투명성 확보</a:t>
            </a:r>
            <a:endParaRPr lang="ko-KR" altLang="en-US" sz="2900">
              <a:solidFill>
                <a:srgbClr val="3160d8"/>
              </a:solidFill>
              <a:latin typeface="SB 어그로 Medium"/>
              <a:ea typeface="SB 어그로 Medium"/>
              <a:cs typeface="Alta"/>
              <a:sym typeface="Alta"/>
            </a:endParaRPr>
          </a:p>
        </p:txBody>
      </p:sp>
      <p:grpSp>
        <p:nvGrpSpPr>
          <p:cNvPr id="182" name="Group 2"/>
          <p:cNvGrpSpPr/>
          <p:nvPr/>
        </p:nvGrpSpPr>
        <p:grpSpPr>
          <a:xfrm rot="0">
            <a:off x="1714500" y="6362700"/>
            <a:ext cx="14859000" cy="1905000"/>
            <a:chOff x="0" y="0"/>
            <a:chExt cx="1465465" cy="1418942"/>
          </a:xfrm>
        </p:grpSpPr>
        <p:sp>
          <p:nvSpPr>
            <p:cNvPr id="183" name="Freeform 3"/>
            <p:cNvSpPr/>
            <p:nvPr/>
          </p:nvSpPr>
          <p:spPr>
            <a:xfrm>
              <a:off x="0" y="0"/>
              <a:ext cx="1465465" cy="1418942"/>
            </a:xfrm>
            <a:custGeom>
              <a:avLst/>
              <a:gdLst/>
              <a:rect l="l" t="t" r="r" b="b"/>
              <a:pathLst>
                <a:path w="1465465" h="1418942">
                  <a:moveTo>
                    <a:pt x="0" y="0"/>
                  </a:moveTo>
                  <a:lnTo>
                    <a:pt x="1465465" y="0"/>
                  </a:lnTo>
                  <a:lnTo>
                    <a:pt x="1465465" y="1418942"/>
                  </a:lnTo>
                  <a:lnTo>
                    <a:pt x="0" y="14189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3160d8"/>
              </a:solidFill>
              <a:prstDash val="solid"/>
              <a:miter/>
            </a:ln>
          </p:spPr>
          <p:txBody>
            <a:bodyPr anchor="ctr"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4" name="TextBox 4"/>
            <p:cNvSpPr txBox="1"/>
            <p:nvPr/>
          </p:nvSpPr>
          <p:spPr>
            <a:xfrm>
              <a:off x="0" y="-57150"/>
              <a:ext cx="1465465" cy="1476092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000"/>
                </a:lnSpc>
                <a:defRPr/>
              </a:pPr>
              <a:endParaRPr lang="ko-KR" altLang="en-US"/>
            </a:p>
          </p:txBody>
        </p:sp>
      </p:grpSp>
      <p:sp>
        <p:nvSpPr>
          <p:cNvPr id="187" name="TextBox 17"/>
          <p:cNvSpPr txBox="1"/>
          <p:nvPr/>
        </p:nvSpPr>
        <p:spPr>
          <a:xfrm>
            <a:off x="9525000" y="6972300"/>
            <a:ext cx="6858000" cy="6858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2749"/>
              </a:lnSpc>
              <a:spcBef>
                <a:spcPct val="0"/>
              </a:spcBef>
              <a:defRPr/>
            </a:pPr>
            <a:r>
              <a:rPr lang="ko-KR" altLang="en-US" sz="1600" b="1" spc="129">
                <a:solidFill>
                  <a:srgbClr val="3160d8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국경 없이 투자 가능 → 글로벌 투자 유치 용이</a:t>
            </a:r>
            <a:endParaRPr lang="ko-KR" altLang="en-US" sz="1600" b="1" spc="129">
              <a:solidFill>
                <a:srgbClr val="3160d8"/>
              </a:solidFill>
              <a:latin typeface="SB 어그로 Light"/>
              <a:ea typeface="SB 어그로 Light"/>
              <a:cs typeface="Source Han Sans KR Medium"/>
              <a:sym typeface="Source Han Sans KR Medium"/>
            </a:endParaRPr>
          </a:p>
          <a:p>
            <a:pPr lvl="0" algn="l">
              <a:lnSpc>
                <a:spcPts val="2749"/>
              </a:lnSpc>
              <a:spcBef>
                <a:spcPct val="0"/>
              </a:spcBef>
              <a:defRPr/>
            </a:pPr>
            <a:r>
              <a:rPr lang="ko-KR" altLang="en-US" sz="1600" b="1" spc="129">
                <a:solidFill>
                  <a:srgbClr val="3160d8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자금 조달 범위 확대 → 프로젝트 성공률 증가</a:t>
            </a:r>
            <a:endParaRPr lang="ko-KR" altLang="en-US" sz="1600" b="1" spc="129">
              <a:solidFill>
                <a:srgbClr val="3160d8"/>
              </a:solidFill>
              <a:latin typeface="SB 어그로 Light"/>
              <a:ea typeface="SB 어그로 Light"/>
              <a:cs typeface="Source Han Sans KR Medium"/>
              <a:sym typeface="Source Han Sans KR Medium"/>
            </a:endParaRPr>
          </a:p>
        </p:txBody>
      </p:sp>
      <p:sp>
        <p:nvSpPr>
          <p:cNvPr id="188" name="TextBox 21"/>
          <p:cNvSpPr txBox="1"/>
          <p:nvPr/>
        </p:nvSpPr>
        <p:spPr>
          <a:xfrm>
            <a:off x="2971800" y="6943725"/>
            <a:ext cx="5410200" cy="7143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r">
              <a:lnSpc>
                <a:spcPts val="5590"/>
              </a:lnSpc>
              <a:spcBef>
                <a:spcPct val="0"/>
              </a:spcBef>
              <a:defRPr/>
            </a:pPr>
            <a:r>
              <a:rPr lang="ko-KR" altLang="en-US" sz="2900">
                <a:solidFill>
                  <a:srgbClr val="3160d8"/>
                </a:solidFill>
                <a:latin typeface="SB 어그로 Medium"/>
                <a:ea typeface="SB 어그로 Medium"/>
                <a:cs typeface="Alta"/>
                <a:sym typeface="Alta"/>
              </a:rPr>
              <a:t>암호화폐 결제 지원</a:t>
            </a:r>
            <a:endParaRPr lang="ko-KR" altLang="en-US" sz="2900">
              <a:solidFill>
                <a:srgbClr val="3160d8"/>
              </a:solidFill>
              <a:latin typeface="SB 어그로 Medium"/>
              <a:ea typeface="SB 어그로 Medium"/>
              <a:cs typeface="Alta"/>
              <a:sym typeface="Alt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87827" y="9694410"/>
            <a:ext cx="17112346" cy="0"/>
          </a:xfrm>
          <a:prstGeom prst="line">
            <a:avLst/>
          </a:prstGeom>
          <a:ln w="19050" cap="flat">
            <a:solidFill>
              <a:srgbClr val="3160d8"/>
            </a:solidFill>
            <a:prstDash val="solid"/>
          </a:ln>
        </p:spPr>
        <p:txBody>
          <a:bodyPr wrap="square" anchor="ctr"/>
          <a:p>
            <a:pPr algn="ctr">
              <a:defRPr/>
            </a:pPr>
            <a:endParaRPr lang="ko-KR" altLang="en-US"/>
          </a:p>
        </p:txBody>
      </p:sp>
      <p:sp>
        <p:nvSpPr>
          <p:cNvPr id="27" name="TextBox 27"/>
          <p:cNvSpPr txBox="1"/>
          <p:nvPr/>
        </p:nvSpPr>
        <p:spPr>
          <a:xfrm>
            <a:off x="587827" y="606877"/>
            <a:ext cx="5279573" cy="4122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3300"/>
              </a:lnSpc>
              <a:spcBef>
                <a:spcPct val="0"/>
              </a:spcBef>
              <a:defRPr/>
            </a:pPr>
            <a:r>
              <a:rPr lang="en-US" altLang="ko-KR" sz="3500" b="1" spc="156">
                <a:solidFill>
                  <a:srgbClr val="3160d8"/>
                </a:solidFill>
                <a:latin typeface="SB 어그로 Bold"/>
                <a:ea typeface="SB 어그로 Bold"/>
                <a:cs typeface="Source Han Sans KR Bold"/>
                <a:sym typeface="Source Han Sans KR Bold"/>
              </a:rPr>
              <a:t>06</a:t>
            </a:r>
            <a:r>
              <a:rPr lang="ko-KR" altLang="en-US" sz="3500" b="1" spc="156">
                <a:solidFill>
                  <a:srgbClr val="3160d8"/>
                </a:solidFill>
                <a:latin typeface="SB 어그로 Bold"/>
                <a:ea typeface="SB 어그로 Bold"/>
                <a:cs typeface="Source Han Sans KR Bold"/>
                <a:sym typeface="Source Han Sans KR Bold"/>
              </a:rPr>
              <a:t>  시연</a:t>
            </a:r>
            <a:endParaRPr lang="ko-KR" altLang="en-US" sz="3500" b="1" spc="156">
              <a:solidFill>
                <a:srgbClr val="3160d8"/>
              </a:solidFill>
              <a:latin typeface="SB 어그로 Bold"/>
              <a:ea typeface="SB 어그로 Bold"/>
              <a:cs typeface="Source Han Sans KR Bold"/>
              <a:sym typeface="Source Han Sans KR Bold"/>
            </a:endParaRPr>
          </a:p>
        </p:txBody>
      </p:sp>
      <p:pic>
        <p:nvPicPr>
          <p:cNvPr id="28" name="">
            <a:hlinkClick r:id="rId2"/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10504" y="1390306"/>
            <a:ext cx="13958096" cy="7506386"/>
          </a:xfrm>
          <a:prstGeom prst="rect">
            <a:avLst/>
          </a:prstGeom>
        </p:spPr>
      </p:pic>
      <p:sp>
        <p:nvSpPr>
          <p:cNvPr id="29" name=""/>
          <p:cNvSpPr/>
          <p:nvPr/>
        </p:nvSpPr>
        <p:spPr>
          <a:xfrm>
            <a:off x="3581400" y="2019300"/>
            <a:ext cx="25908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30" name="TextBox 27"/>
          <p:cNvSpPr txBox="1"/>
          <p:nvPr/>
        </p:nvSpPr>
        <p:spPr>
          <a:xfrm>
            <a:off x="5791200" y="3009900"/>
            <a:ext cx="1524000" cy="4191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3300"/>
              </a:lnSpc>
              <a:spcBef>
                <a:spcPct val="0"/>
              </a:spcBef>
              <a:defRPr/>
            </a:pPr>
            <a:r>
              <a:rPr lang="ko-KR" altLang="en-US" sz="2000" b="1" spc="156">
                <a:solidFill>
                  <a:srgbClr val="ff0000"/>
                </a:solidFill>
                <a:latin typeface="SB 어그로 Bold"/>
                <a:ea typeface="SB 어그로 Bold"/>
                <a:cs typeface="Source Han Sans KR Bold"/>
                <a:sym typeface="Source Han Sans KR Bold"/>
              </a:rPr>
              <a:t>판매자 계정</a:t>
            </a:r>
            <a:endParaRPr lang="ko-KR" altLang="en-US" sz="2000" b="1" spc="156">
              <a:solidFill>
                <a:srgbClr val="ff0000"/>
              </a:solidFill>
              <a:latin typeface="SB 어그로 Bold"/>
              <a:ea typeface="SB 어그로 Bold"/>
              <a:cs typeface="Source Han Sans KR Bold"/>
              <a:sym typeface="Source Han Sans KR Bold"/>
            </a:endParaRPr>
          </a:p>
        </p:txBody>
      </p:sp>
      <p:sp>
        <p:nvSpPr>
          <p:cNvPr id="31" name=""/>
          <p:cNvSpPr/>
          <p:nvPr/>
        </p:nvSpPr>
        <p:spPr>
          <a:xfrm>
            <a:off x="11125200" y="2019300"/>
            <a:ext cx="25908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"/>
          <p:cNvSpPr/>
          <p:nvPr/>
        </p:nvSpPr>
        <p:spPr>
          <a:xfrm>
            <a:off x="10896600" y="4572000"/>
            <a:ext cx="2590800" cy="1143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27"/>
          <p:cNvSpPr txBox="1"/>
          <p:nvPr/>
        </p:nvSpPr>
        <p:spPr>
          <a:xfrm>
            <a:off x="13335000" y="3086100"/>
            <a:ext cx="1524000" cy="4191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3300"/>
              </a:lnSpc>
              <a:spcBef>
                <a:spcPct val="0"/>
              </a:spcBef>
              <a:defRPr/>
            </a:pPr>
            <a:r>
              <a:rPr lang="ko-KR" altLang="en-US" sz="2000" b="1" spc="156">
                <a:solidFill>
                  <a:srgbClr val="ff0000"/>
                </a:solidFill>
                <a:latin typeface="SB 어그로 Bold"/>
                <a:ea typeface="SB 어그로 Bold"/>
                <a:cs typeface="Source Han Sans KR Bold"/>
                <a:sym typeface="Source Han Sans KR Bold"/>
              </a:rPr>
              <a:t>구매자 계정</a:t>
            </a:r>
            <a:endParaRPr lang="ko-KR" altLang="en-US" sz="2000" b="1" spc="156">
              <a:solidFill>
                <a:srgbClr val="ff0000"/>
              </a:solidFill>
              <a:latin typeface="SB 어그로 Bold"/>
              <a:ea typeface="SB 어그로 Bold"/>
              <a:cs typeface="Source Han Sans KR Bold"/>
              <a:sym typeface="Source Han Sans KR Bold"/>
            </a:endParaRPr>
          </a:p>
        </p:txBody>
      </p:sp>
      <p:sp>
        <p:nvSpPr>
          <p:cNvPr id="34" name="TextBox 27"/>
          <p:cNvSpPr txBox="1"/>
          <p:nvPr/>
        </p:nvSpPr>
        <p:spPr>
          <a:xfrm>
            <a:off x="13335000" y="5448300"/>
            <a:ext cx="1524000" cy="4191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l">
              <a:lnSpc>
                <a:spcPts val="3300"/>
              </a:lnSpc>
              <a:spcBef>
                <a:spcPct val="0"/>
              </a:spcBef>
              <a:defRPr/>
            </a:pPr>
            <a:r>
              <a:rPr lang="ko-KR" altLang="en-US" sz="2000" b="1" spc="156">
                <a:solidFill>
                  <a:srgbClr val="ff0000"/>
                </a:solidFill>
                <a:latin typeface="SB 어그로 Bold"/>
                <a:ea typeface="SB 어그로 Bold"/>
                <a:cs typeface="Source Han Sans KR Bold"/>
                <a:sym typeface="Source Han Sans KR Bold"/>
              </a:rPr>
              <a:t>관리자 계정</a:t>
            </a:r>
            <a:endParaRPr lang="ko-KR" altLang="en-US" sz="2000" b="1" spc="156">
              <a:solidFill>
                <a:srgbClr val="ff0000"/>
              </a:solidFill>
              <a:latin typeface="SB 어그로 Bold"/>
              <a:ea typeface="SB 어그로 Bold"/>
              <a:cs typeface="Source Han Sans KR Bold"/>
              <a:sym typeface="Source Han Sans KR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587827" y="9694410"/>
            <a:ext cx="17112346" cy="0"/>
          </a:xfrm>
          <a:prstGeom prst="line">
            <a:avLst/>
          </a:prstGeom>
          <a:ln cap="flat" w="19050">
            <a:solidFill>
              <a:srgbClr val="3160D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id="3" name="Group 3"/>
          <p:cNvGrpSpPr/>
          <p:nvPr/>
        </p:nvGrpSpPr>
        <p:grpSpPr>
          <a:xfrm rot="0">
            <a:off x="0" y="0"/>
            <a:ext cx="18288000" cy="10248900"/>
            <a:chOff x="0" y="0"/>
            <a:chExt cx="4205897" cy="190871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05897" cy="1908713"/>
            </a:xfrm>
            <a:custGeom>
              <a:avLst/>
              <a:gdLst/>
              <a:rect l="l" t="t" r="r" b="b"/>
              <a:pathLst>
                <a:path w="4205897" h="1908713">
                  <a:moveTo>
                    <a:pt x="14544" y="0"/>
                  </a:moveTo>
                  <a:lnTo>
                    <a:pt x="4191353" y="0"/>
                  </a:lnTo>
                  <a:cubicBezTo>
                    <a:pt x="4199386" y="0"/>
                    <a:pt x="4205897" y="6512"/>
                    <a:pt x="4205897" y="14544"/>
                  </a:cubicBezTo>
                  <a:lnTo>
                    <a:pt x="4205897" y="1894168"/>
                  </a:lnTo>
                  <a:cubicBezTo>
                    <a:pt x="4205897" y="1902201"/>
                    <a:pt x="4199386" y="1908713"/>
                    <a:pt x="4191353" y="1908713"/>
                  </a:cubicBezTo>
                  <a:lnTo>
                    <a:pt x="14544" y="1908713"/>
                  </a:lnTo>
                  <a:cubicBezTo>
                    <a:pt x="10687" y="1908713"/>
                    <a:pt x="6987" y="1907180"/>
                    <a:pt x="4260" y="1904453"/>
                  </a:cubicBezTo>
                  <a:cubicBezTo>
                    <a:pt x="1532" y="1901725"/>
                    <a:pt x="0" y="1898026"/>
                    <a:pt x="0" y="1894168"/>
                  </a:cubicBezTo>
                  <a:lnTo>
                    <a:pt x="0" y="14544"/>
                  </a:lnTo>
                  <a:cubicBezTo>
                    <a:pt x="0" y="6512"/>
                    <a:pt x="6512" y="0"/>
                    <a:pt x="14544" y="0"/>
                  </a:cubicBezTo>
                  <a:close/>
                </a:path>
              </a:pathLst>
            </a:custGeom>
            <a:solidFill>
              <a:srgbClr val="3160d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205897" cy="1965863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000"/>
                </a:lnSpc>
                <a:defRPr/>
              </a:pPr>
              <a:endParaRPr lang="ko-KR" alt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2184269" y="2334142"/>
            <a:ext cx="13919459" cy="5618716"/>
            <a:chOff x="0" y="0"/>
            <a:chExt cx="1307166" cy="147982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07166" cy="1479826"/>
            </a:xfrm>
            <a:custGeom>
              <a:avLst/>
              <a:gdLst/>
              <a:rect l="l" t="t" r="r" b="b"/>
              <a:pathLst>
                <a:path w="1307166" h="1479826">
                  <a:moveTo>
                    <a:pt x="0" y="0"/>
                  </a:moveTo>
                  <a:lnTo>
                    <a:pt x="1307166" y="0"/>
                  </a:lnTo>
                  <a:lnTo>
                    <a:pt x="1307166" y="1479826"/>
                  </a:lnTo>
                  <a:lnTo>
                    <a:pt x="0" y="14798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307166" cy="1536976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lvl="0" algn="ctr">
                <a:lnSpc>
                  <a:spcPts val="3000"/>
                </a:lnSpc>
                <a:defRPr/>
              </a:pPr>
              <a:endParaRPr lang="ko-KR" altLang="en-US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5524500" y="4000500"/>
            <a:ext cx="7239000" cy="7620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>
              <a:lnSpc>
                <a:spcPts val="5999"/>
              </a:lnSpc>
              <a:defRPr/>
            </a:pPr>
            <a:r>
              <a:rPr lang="en-US" altLang="ko-KR" sz="8000" b="1" spc="207">
                <a:solidFill>
                  <a:srgbClr val="ffffff"/>
                </a:solidFill>
                <a:latin typeface="SB 어그로 Medium"/>
                <a:ea typeface="SB 어그로 Medium"/>
                <a:cs typeface="Source Han Sans KR Medium"/>
                <a:sym typeface="Source Han Sans KR Medium"/>
              </a:rPr>
              <a:t>THANK YOU</a:t>
            </a:r>
            <a:endParaRPr lang="en-US" altLang="ko-KR" sz="8000" b="1" spc="207">
              <a:solidFill>
                <a:srgbClr val="ffffff"/>
              </a:solidFill>
              <a:latin typeface="SB 어그로 Medium"/>
              <a:ea typeface="SB 어그로 Medium"/>
              <a:cs typeface="Source Han Sans KR Medium"/>
              <a:sym typeface="Source Han Sans KR Medium"/>
            </a:endParaRPr>
          </a:p>
        </p:txBody>
      </p:sp>
      <p:sp>
        <p:nvSpPr>
          <p:cNvPr id="21" name="TextBox 17"/>
          <p:cNvSpPr txBox="1"/>
          <p:nvPr/>
        </p:nvSpPr>
        <p:spPr>
          <a:xfrm>
            <a:off x="5715000" y="7124700"/>
            <a:ext cx="6858000" cy="3429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lvl="0" algn="ctr">
              <a:lnSpc>
                <a:spcPts val="2749"/>
              </a:lnSpc>
              <a:spcBef>
                <a:spcPct val="0"/>
              </a:spcBef>
              <a:defRPr/>
            </a:pPr>
            <a:r>
              <a:rPr lang="ko-KR" altLang="en-US" sz="1600" b="1" spc="129">
                <a:solidFill>
                  <a:schemeClr val="lt1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최문종 </a:t>
            </a:r>
            <a:r>
              <a:rPr lang="en-US" altLang="ko-KR" sz="1600" b="1" spc="129">
                <a:solidFill>
                  <a:schemeClr val="lt1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/</a:t>
            </a:r>
            <a:r>
              <a:rPr lang="ko-KR" altLang="en-US" sz="1600" b="1" spc="129">
                <a:solidFill>
                  <a:schemeClr val="lt1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 맹균오 </a:t>
            </a:r>
            <a:r>
              <a:rPr lang="en-US" altLang="ko-KR" sz="1600" b="1" spc="129">
                <a:solidFill>
                  <a:schemeClr val="lt1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/</a:t>
            </a:r>
            <a:r>
              <a:rPr lang="ko-KR" altLang="en-US" sz="1600" b="1" spc="129">
                <a:solidFill>
                  <a:schemeClr val="lt1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 박민재 </a:t>
            </a:r>
            <a:r>
              <a:rPr lang="en-US" altLang="ko-KR" sz="1600" b="1" spc="129">
                <a:solidFill>
                  <a:schemeClr val="lt1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/</a:t>
            </a:r>
            <a:r>
              <a:rPr lang="ko-KR" altLang="en-US" sz="1600" b="1" spc="129">
                <a:solidFill>
                  <a:schemeClr val="lt1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 이충현 </a:t>
            </a:r>
            <a:r>
              <a:rPr lang="en-US" altLang="ko-KR" sz="1600" b="1" spc="129">
                <a:solidFill>
                  <a:schemeClr val="lt1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/</a:t>
            </a:r>
            <a:r>
              <a:rPr lang="ko-KR" altLang="en-US" sz="1600" b="1" spc="129">
                <a:solidFill>
                  <a:schemeClr val="lt1"/>
                </a:solidFill>
                <a:latin typeface="SB 어그로 Light"/>
                <a:ea typeface="SB 어그로 Light"/>
                <a:cs typeface="Source Han Sans KR Medium"/>
                <a:sym typeface="Source Han Sans KR Medium"/>
              </a:rPr>
              <a:t> 채희석</a:t>
            </a:r>
            <a:endParaRPr lang="ko-KR" altLang="en-US" sz="1600" b="1" spc="129">
              <a:solidFill>
                <a:schemeClr val="lt1"/>
              </a:solidFill>
              <a:latin typeface="SB 어그로 Light"/>
              <a:ea typeface="SB 어그로 Light"/>
              <a:cs typeface="Source Han Sans KR Medium"/>
              <a:sym typeface="Source Han Sans KR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224</ep:Words>
  <ep:PresentationFormat>On-screen Show (4:3)</ep:PresentationFormat>
  <ep:Paragraphs>76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user</cp:lastModifiedBy>
  <dcterms:modified xsi:type="dcterms:W3CDTF">2025-06-04T16:42:13.625</dcterms:modified>
  <cp:revision>49</cp:revision>
  <dc:title>블루 화이트 심플한 회사 소개 프레젠테이션</dc:title>
  <cp:version>1000.0000.01</cp:version>
</cp:coreProperties>
</file>