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335" r:id="rId3"/>
    <p:sldId id="336" r:id="rId4"/>
    <p:sldId id="337" r:id="rId5"/>
    <p:sldId id="338" r:id="rId6"/>
    <p:sldId id="320" r:id="rId7"/>
    <p:sldId id="321" r:id="rId8"/>
    <p:sldId id="323" r:id="rId9"/>
    <p:sldId id="324" r:id="rId10"/>
    <p:sldId id="340" r:id="rId11"/>
    <p:sldId id="325" r:id="rId12"/>
    <p:sldId id="326" r:id="rId13"/>
    <p:sldId id="329" r:id="rId14"/>
    <p:sldId id="349" r:id="rId15"/>
    <p:sldId id="327" r:id="rId16"/>
    <p:sldId id="357" r:id="rId17"/>
    <p:sldId id="328" r:id="rId18"/>
    <p:sldId id="331" r:id="rId19"/>
    <p:sldId id="351" r:id="rId20"/>
    <p:sldId id="352" r:id="rId21"/>
    <p:sldId id="353" r:id="rId22"/>
    <p:sldId id="356" r:id="rId23"/>
    <p:sldId id="350" r:id="rId24"/>
    <p:sldId id="354" r:id="rId25"/>
    <p:sldId id="358" r:id="rId26"/>
    <p:sldId id="359" r:id="rId27"/>
    <p:sldId id="355" r:id="rId2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9" y="97971"/>
            <a:ext cx="10515600" cy="70281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10243" y="865413"/>
            <a:ext cx="87929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48" y="44465"/>
            <a:ext cx="988541" cy="7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1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79" y="190651"/>
            <a:ext cx="988541" cy="716059"/>
          </a:xfrm>
          <a:prstGeom prst="rect">
            <a:avLst/>
          </a:prstGeom>
        </p:spPr>
      </p:pic>
      <p:sp>
        <p:nvSpPr>
          <p:cNvPr id="7" name="내용 개체 틀 4"/>
          <p:cNvSpPr>
            <a:spLocks noGrp="1"/>
          </p:cNvSpPr>
          <p:nvPr>
            <p:ph sz="quarter" idx="13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3029" y="97971"/>
            <a:ext cx="10515600" cy="70281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4107" y="840921"/>
            <a:ext cx="108911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6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bootstrap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bootswatch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ootstrapk.com/getting-starte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ootstrapk.com/getting-star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otstrapcreative.com/resources/bootstrap-3-css-classes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ootstrapk.com/getting-started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부트스트랩</a:t>
            </a:r>
            <a:endParaRPr lang="en-US" altLang="ko-KR" sz="2000" spc="-15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04800" y="931818"/>
            <a:ext cx="11582400" cy="184433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/>
              <a:t>부트 스트랩에서 사용되는 글로벌 </a:t>
            </a:r>
            <a:r>
              <a:rPr lang="en-US" altLang="ko-KR"/>
              <a:t>font-size </a:t>
            </a:r>
            <a:r>
              <a:rPr lang="ko-KR" altLang="en-US"/>
              <a:t>기본값은 </a:t>
            </a:r>
            <a:r>
              <a:rPr lang="en-US" altLang="ko-KR" smtClean="0"/>
              <a:t>14px</a:t>
            </a:r>
          </a:p>
          <a:p>
            <a:r>
              <a:rPr lang="ko-KR" altLang="en-US"/>
              <a:t> </a:t>
            </a:r>
            <a:r>
              <a:rPr lang="en-US" altLang="ko-KR"/>
              <a:t>.&lt;body&gt; </a:t>
            </a:r>
            <a:r>
              <a:rPr lang="ko-KR" altLang="en-US"/>
              <a:t>와 모든 단락에 적용됩니다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 </a:t>
            </a:r>
            <a:r>
              <a:rPr lang="en-US" altLang="ko-KR"/>
              <a:t>small, strong, em </a:t>
            </a:r>
            <a:r>
              <a:rPr lang="ko-KR" altLang="en-US"/>
              <a:t>태그는 의 사용법과 </a:t>
            </a:r>
            <a:r>
              <a:rPr lang="en-US" altLang="ko-KR"/>
              <a:t>.lead </a:t>
            </a:r>
            <a:r>
              <a:rPr lang="ko-KR" altLang="en-US"/>
              <a:t>선택자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ko-KR" altLang="en-US"/>
              <a:t>문장의 정렬은 </a:t>
            </a:r>
            <a:r>
              <a:rPr lang="en-US" altLang="ko-KR"/>
              <a:t>text-left, text-center, text-right </a:t>
            </a:r>
            <a:r>
              <a:rPr lang="ko-KR" altLang="en-US"/>
              <a:t>를 사용합니다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정렬</a:t>
            </a:r>
            <a:endParaRPr lang="en-US" altLang="ko-KR"/>
          </a:p>
          <a:p>
            <a:pPr lvl="1"/>
            <a:r>
              <a:rPr lang="en-US" altLang="ko-KR"/>
              <a:t>text-left, right, center</a:t>
            </a:r>
            <a:endParaRPr lang="ko-KR" altLang="en-US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Typography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1" y="2701267"/>
            <a:ext cx="6902801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38" y="3352143"/>
            <a:ext cx="6107973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7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04800" y="931818"/>
            <a:ext cx="11582400" cy="242922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table </a:t>
            </a:r>
            <a:r>
              <a:rPr lang="ko-KR" altLang="en-US" dirty="0" smtClean="0"/>
              <a:t>속성 </a:t>
            </a:r>
            <a:endParaRPr lang="en-US" altLang="ko-KR" dirty="0" smtClean="0"/>
          </a:p>
          <a:p>
            <a:pPr lvl="1"/>
            <a:r>
              <a:rPr lang="en-US" altLang="ko-KR" smtClean="0"/>
              <a:t>table-stripted : </a:t>
            </a:r>
            <a:r>
              <a:rPr lang="ko-KR" altLang="en-US"/>
              <a:t> 테이블 행에 얼룩말 줄무늬를 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lvl="1"/>
            <a:r>
              <a:rPr lang="en-US" altLang="ko-KR" smtClean="0"/>
              <a:t>table-bordered : </a:t>
            </a:r>
            <a:r>
              <a:rPr lang="ko-KR" altLang="en-US"/>
              <a:t>테이블 행에 테두리 적용</a:t>
            </a:r>
            <a:endParaRPr lang="en-US" altLang="ko-KR" smtClean="0"/>
          </a:p>
          <a:p>
            <a:pPr lvl="1"/>
            <a:r>
              <a:rPr lang="en-US" altLang="ko-KR" smtClean="0"/>
              <a:t>table-hover : hover </a:t>
            </a:r>
            <a:r>
              <a:rPr lang="ko-KR" altLang="en-US" smtClean="0"/>
              <a:t>이벤트 적용</a:t>
            </a:r>
            <a:endParaRPr lang="en-US" altLang="ko-KR" smtClean="0"/>
          </a:p>
          <a:p>
            <a:pPr lvl="1"/>
            <a:r>
              <a:rPr lang="en-US" altLang="ko-KR" smtClean="0"/>
              <a:t>table-condensed </a:t>
            </a:r>
            <a:r>
              <a:rPr lang="ko-KR" altLang="en-US"/>
              <a:t>클래스를 추가하면 셀 패딩이 반으로 감소돼 작은 크기의 테이블이 됨</a:t>
            </a:r>
            <a:endParaRPr lang="en-US" altLang="ko-KR" dirty="0" smtClean="0"/>
          </a:p>
          <a:p>
            <a:r>
              <a:rPr lang="en-US" altLang="ko-KR" smtClean="0"/>
              <a:t>row </a:t>
            </a:r>
            <a:r>
              <a:rPr lang="ko-KR" altLang="en-US" smtClean="0"/>
              <a:t>속성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0" y="3467100"/>
            <a:ext cx="5541730" cy="269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95" y="2985186"/>
            <a:ext cx="5003727" cy="330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04800" y="931817"/>
            <a:ext cx="11582400" cy="522184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div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: form-group : </a:t>
            </a:r>
            <a:r>
              <a:rPr lang="ko-KR" altLang="en-US" dirty="0" smtClean="0"/>
              <a:t>최적의 여백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 form-control,   </a:t>
            </a:r>
          </a:p>
          <a:p>
            <a:pPr lvl="2"/>
            <a:r>
              <a:rPr lang="en-US" altLang="ko-KR" dirty="0"/>
              <a:t>form-group</a:t>
            </a:r>
            <a:r>
              <a:rPr lang="ko-KR" altLang="en-US" dirty="0"/>
              <a:t>를 사용하지 않는 경우 </a:t>
            </a:r>
            <a:r>
              <a:rPr lang="en-US" altLang="ko-KR" dirty="0"/>
              <a:t>: </a:t>
            </a:r>
            <a:r>
              <a:rPr lang="ko-KR" altLang="en-US" dirty="0"/>
              <a:t>그룹 내의 컨트롤들에 적적한 공백이 나오지 낳음</a:t>
            </a:r>
            <a:endParaRPr lang="en-US" altLang="ko-KR" dirty="0"/>
          </a:p>
          <a:p>
            <a:pPr lvl="2"/>
            <a:r>
              <a:rPr lang="en-US" altLang="ko-KR" dirty="0"/>
              <a:t>form-control</a:t>
            </a:r>
            <a:r>
              <a:rPr lang="ko-KR" altLang="en-US" dirty="0"/>
              <a:t>를 사용하지 않는 경우 </a:t>
            </a:r>
            <a:r>
              <a:rPr lang="en-US" altLang="ko-KR" dirty="0"/>
              <a:t>: 100%  </a:t>
            </a:r>
            <a:r>
              <a:rPr lang="ko-KR" altLang="en-US" dirty="0"/>
              <a:t>안</a:t>
            </a:r>
            <a:r>
              <a:rPr lang="en-US" altLang="ko-KR" dirty="0"/>
              <a:t> </a:t>
            </a:r>
            <a:r>
              <a:rPr lang="ko-KR" altLang="en-US" dirty="0"/>
              <a:t>채움</a:t>
            </a:r>
            <a:r>
              <a:rPr lang="en-US" altLang="ko-KR" dirty="0"/>
              <a:t>, </a:t>
            </a:r>
            <a:r>
              <a:rPr lang="ko-KR" altLang="en-US" dirty="0" err="1"/>
              <a:t>개행</a:t>
            </a:r>
            <a:r>
              <a:rPr lang="ko-KR" altLang="en-US" dirty="0"/>
              <a:t> 및 배치가 안 </a:t>
            </a:r>
            <a:r>
              <a:rPr lang="ko-KR" altLang="en-US" dirty="0" smtClean="0"/>
              <a:t>좋음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4400" y="1482099"/>
            <a:ext cx="8344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/>
              <a:t>&lt;</a:t>
            </a:r>
            <a:r>
              <a:rPr lang="en-US" altLang="ko-KR" sz="1500" smtClean="0"/>
              <a:t>form&gt;  </a:t>
            </a:r>
            <a:endParaRPr lang="en-US" altLang="ko-KR" sz="1500"/>
          </a:p>
          <a:p>
            <a:r>
              <a:rPr lang="en-US" altLang="ko-KR" sz="1500"/>
              <a:t>    &lt;div class="form-group"&gt;   </a:t>
            </a:r>
          </a:p>
          <a:p>
            <a:r>
              <a:rPr lang="en-US" altLang="ko-KR" sz="1500"/>
              <a:t>        &lt;label for="</a:t>
            </a:r>
            <a:r>
              <a:rPr lang="en-US" altLang="ko-KR" sz="1500" smtClean="0"/>
              <a:t>Name“ class=“[sr-only]&gt;</a:t>
            </a:r>
            <a:r>
              <a:rPr lang="ko-KR" altLang="en-US" sz="1500"/>
              <a:t>이름</a:t>
            </a:r>
            <a:r>
              <a:rPr lang="en-US" altLang="ko-KR" sz="1500"/>
              <a:t>&lt;/label&gt;</a:t>
            </a:r>
          </a:p>
          <a:p>
            <a:r>
              <a:rPr lang="en-US" altLang="ko-KR" sz="1500"/>
              <a:t>        &lt;input type="text" class="form-control" placeholder</a:t>
            </a:r>
            <a:r>
              <a:rPr lang="en-US" altLang="ko-KR" sz="1500" smtClean="0"/>
              <a:t>=“Name"&gt; </a:t>
            </a:r>
            <a:endParaRPr lang="en-US" altLang="ko-KR" sz="1500"/>
          </a:p>
          <a:p>
            <a:r>
              <a:rPr lang="en-US" altLang="ko-KR" sz="1500"/>
              <a:t>    &lt;/div&gt;       </a:t>
            </a:r>
            <a:r>
              <a:rPr lang="en-US" altLang="ko-KR" sz="1500" smtClean="0"/>
              <a:t>         </a:t>
            </a:r>
            <a:endParaRPr lang="en-US" altLang="ko-KR" sz="1500"/>
          </a:p>
          <a:p>
            <a:r>
              <a:rPr lang="en-US" altLang="ko-KR" sz="1500" smtClean="0"/>
              <a:t>&lt;/</a:t>
            </a:r>
            <a:r>
              <a:rPr lang="en-US" altLang="ko-KR" sz="1500"/>
              <a:t>form&gt;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6258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mtClean="0"/>
              <a:t>form </a:t>
            </a:r>
            <a:r>
              <a:rPr lang="ko-KR" altLang="en-US"/>
              <a:t>태그에 </a:t>
            </a:r>
            <a:r>
              <a:rPr lang="en-US" altLang="ko-KR"/>
              <a:t>: form-horizontal : </a:t>
            </a:r>
            <a:r>
              <a:rPr lang="ko-KR" altLang="en-US"/>
              <a:t>한줄 배치</a:t>
            </a:r>
            <a:endParaRPr lang="en-US" altLang="ko-KR"/>
          </a:p>
          <a:p>
            <a:pPr lvl="1"/>
            <a:r>
              <a:rPr lang="en-US" altLang="ko-KR"/>
              <a:t>div </a:t>
            </a:r>
            <a:r>
              <a:rPr lang="ko-KR" altLang="en-US"/>
              <a:t>태그에 </a:t>
            </a:r>
            <a:r>
              <a:rPr lang="en-US" altLang="ko-KR"/>
              <a:t>: form-group</a:t>
            </a:r>
          </a:p>
          <a:p>
            <a:pPr lvl="2"/>
            <a:r>
              <a:rPr lang="en-US" altLang="ko-KR"/>
              <a:t>Label : col-xs-2</a:t>
            </a:r>
          </a:p>
          <a:p>
            <a:pPr lvl="2"/>
            <a:r>
              <a:rPr lang="en-US" altLang="ko-KR"/>
              <a:t>div : col-xs-10</a:t>
            </a:r>
          </a:p>
          <a:p>
            <a:pPr lvl="3"/>
            <a:r>
              <a:rPr lang="en-US" altLang="ko-KR"/>
              <a:t>Input </a:t>
            </a:r>
            <a:r>
              <a:rPr lang="ko-KR" altLang="en-US"/>
              <a:t>태그에 </a:t>
            </a:r>
            <a:r>
              <a:rPr lang="en-US" altLang="ko-KR"/>
              <a:t> form-control,  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한줄로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나열할때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form-inline :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나열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</a:t>
            </a:r>
            <a:r>
              <a:rPr lang="en-US" altLang="ko-KR" dirty="0" smtClean="0"/>
              <a:t>-only :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나올때</a:t>
            </a:r>
            <a:r>
              <a:rPr lang="ko-KR" altLang="en-US" dirty="0" smtClean="0"/>
              <a:t>  라벨 안 보임</a:t>
            </a:r>
            <a:endParaRPr lang="en-US" altLang="ko-KR" dirty="0"/>
          </a:p>
          <a:p>
            <a:r>
              <a:rPr lang="en-US" altLang="ko-KR" dirty="0" smtClean="0"/>
              <a:t>form-control-static </a:t>
            </a:r>
            <a:r>
              <a:rPr lang="en-US" altLang="ko-KR" dirty="0"/>
              <a:t>-&gt; </a:t>
            </a:r>
            <a:r>
              <a:rPr lang="ko-KR" altLang="en-US" dirty="0"/>
              <a:t>상하 중간정렬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2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412777"/>
            <a:ext cx="10668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43" y="3241999"/>
            <a:ext cx="7776864" cy="307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80043" y="1412776"/>
            <a:ext cx="118974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폼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9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형식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5060" y="1491219"/>
            <a:ext cx="9646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/>
              <a:t> &lt;button type="button" class</a:t>
            </a:r>
            <a:r>
              <a:rPr lang="en-US" altLang="ko-KR" smtClean="0"/>
              <a:t>=“</a:t>
            </a:r>
            <a:r>
              <a:rPr lang="ko-KR" altLang="en-US" smtClean="0"/>
              <a:t>스타일</a:t>
            </a:r>
            <a:r>
              <a:rPr lang="en-US" altLang="ko-KR" smtClean="0"/>
              <a:t>(btn btn-default, primary, </a:t>
            </a:r>
            <a:r>
              <a:rPr lang="en-US" altLang="ko-KR"/>
              <a:t>, success, info, warning, </a:t>
            </a:r>
            <a:r>
              <a:rPr lang="en-US" altLang="ko-KR" smtClean="0"/>
              <a:t>dangerou </a:t>
            </a:r>
            <a:r>
              <a:rPr lang="ko-KR" altLang="en-US" smtClean="0"/>
              <a:t>크기</a:t>
            </a:r>
            <a:r>
              <a:rPr lang="en-US" altLang="ko-KR" smtClean="0"/>
              <a:t>(btn-lg,sm,xs) </a:t>
            </a:r>
            <a:r>
              <a:rPr lang="ko-KR" altLang="en-US" smtClean="0"/>
              <a:t>활성화</a:t>
            </a:r>
            <a:r>
              <a:rPr lang="en-US" altLang="ko-KR" smtClean="0"/>
              <a:t>(</a:t>
            </a:r>
            <a:r>
              <a:rPr lang="en-US" altLang="ko-KR"/>
              <a:t>active, </a:t>
            </a:r>
            <a:r>
              <a:rPr lang="en-US" altLang="ko-KR" smtClean="0"/>
              <a:t>disabled)&gt; button &lt;/</a:t>
            </a:r>
            <a:r>
              <a:rPr lang="en-US" altLang="ko-KR"/>
              <a:t>button&gt;</a:t>
            </a:r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0" y="2529560"/>
            <a:ext cx="3761401" cy="15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44" y="2313502"/>
            <a:ext cx="5048200" cy="42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4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9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04800" y="931818"/>
            <a:ext cx="11582400" cy="177317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div </a:t>
            </a:r>
            <a:r>
              <a:rPr lang="ko-KR" altLang="en-US" dirty="0" smtClean="0"/>
              <a:t>에 그리드 시스템 </a:t>
            </a:r>
            <a:r>
              <a:rPr lang="ko-KR" altLang="en-US" dirty="0" err="1" smtClean="0"/>
              <a:t>적용후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” alt=“” class=“</a:t>
            </a:r>
            <a:r>
              <a:rPr lang="ko-KR" altLang="en-US" dirty="0" err="1" smtClean="0"/>
              <a:t>스트일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-rounded, circle, thumbnail”&gt;</a:t>
            </a:r>
          </a:p>
          <a:p>
            <a:r>
              <a:rPr lang="ko-KR" altLang="en-US" dirty="0" smtClean="0"/>
              <a:t>클래스를 </a:t>
            </a:r>
            <a:r>
              <a:rPr lang="ko-KR" altLang="en-US" dirty="0"/>
              <a:t>사용하면 부트스트랩에서 이미지를 </a:t>
            </a:r>
            <a:r>
              <a:rPr lang="ko-KR" altLang="en-US" dirty="0" err="1"/>
              <a:t>반응형으로</a:t>
            </a:r>
            <a:r>
              <a:rPr lang="ko-KR" altLang="en-US" dirty="0"/>
              <a:t> 만들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class=</a:t>
            </a:r>
            <a:r>
              <a:rPr lang="en-US" altLang="ko-KR" dirty="0" err="1"/>
              <a:t>img</a:t>
            </a:r>
            <a:r>
              <a:rPr lang="en-US" altLang="ko-KR" dirty="0"/>
              <a:t>-responsive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5275" y="2836028"/>
            <a:ext cx="850144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&lt;div class="col-sm-6"&gt;</a:t>
            </a:r>
          </a:p>
          <a:p>
            <a:r>
              <a:rPr lang="en-US" altLang="ko-KR" sz="1500" dirty="0"/>
              <a:t>      &lt;h5&gt;</a:t>
            </a:r>
            <a:r>
              <a:rPr lang="ko-KR" altLang="en-US" sz="1500" dirty="0"/>
              <a:t>기본 이미지 </a:t>
            </a:r>
            <a:r>
              <a:rPr lang="en-US" altLang="ko-KR" sz="1500" dirty="0"/>
              <a:t>&lt;/h5&gt;</a:t>
            </a:r>
          </a:p>
          <a:p>
            <a:r>
              <a:rPr lang="en-US" altLang="ko-KR" sz="1500" dirty="0"/>
              <a:t>       &lt;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="puppy.jpg" alt="</a:t>
            </a:r>
            <a:r>
              <a:rPr lang="ko-KR" altLang="en-US" sz="1500" dirty="0" err="1"/>
              <a:t>개양귀비</a:t>
            </a:r>
            <a:r>
              <a:rPr lang="en-US" altLang="ko-KR" sz="1500" dirty="0"/>
              <a:t>"&gt;</a:t>
            </a:r>
          </a:p>
          <a:p>
            <a:r>
              <a:rPr lang="en-US" altLang="ko-KR" sz="1500" dirty="0"/>
              <a:t>      &lt;/div&gt;</a:t>
            </a:r>
          </a:p>
          <a:p>
            <a:r>
              <a:rPr lang="en-US" altLang="ko-KR" sz="1500" dirty="0"/>
              <a:t>      &lt;div class="col-sm-6"&gt;</a:t>
            </a:r>
          </a:p>
          <a:p>
            <a:r>
              <a:rPr lang="en-US" altLang="ko-KR" sz="1500" dirty="0"/>
              <a:t>      &lt;h5&gt;</a:t>
            </a:r>
            <a:r>
              <a:rPr lang="ko-KR" altLang="en-US" sz="1500" dirty="0"/>
              <a:t>둥근 테두리  </a:t>
            </a:r>
            <a:r>
              <a:rPr lang="en-US" altLang="ko-KR" sz="1500" dirty="0"/>
              <a:t>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-rounded" &lt;/h5&gt;   </a:t>
            </a:r>
          </a:p>
          <a:p>
            <a:r>
              <a:rPr lang="en-US" altLang="ko-KR" sz="1500" dirty="0"/>
              <a:t>       &lt;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="puppy.jpg" alt="</a:t>
            </a:r>
            <a:r>
              <a:rPr lang="ko-KR" altLang="en-US" sz="1500" dirty="0" err="1"/>
              <a:t>개양귀비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-rounded 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-responsive"&gt; </a:t>
            </a:r>
          </a:p>
          <a:p>
            <a:r>
              <a:rPr lang="en-US" altLang="ko-KR" sz="1500" dirty="0"/>
              <a:t>      &lt;/div&gt; </a:t>
            </a:r>
          </a:p>
          <a:p>
            <a:r>
              <a:rPr lang="en-US" altLang="ko-KR" sz="1500" dirty="0"/>
              <a:t>      &lt;div class="col-sm-6"&gt;</a:t>
            </a:r>
          </a:p>
          <a:p>
            <a:r>
              <a:rPr lang="en-US" altLang="ko-KR" sz="1500" dirty="0"/>
              <a:t>      &lt;h5&gt;</a:t>
            </a:r>
            <a:r>
              <a:rPr lang="ko-KR" altLang="en-US" sz="1500" dirty="0" err="1"/>
              <a:t>원형이미지</a:t>
            </a:r>
            <a:r>
              <a:rPr lang="ko-KR" altLang="en-US" sz="1500" dirty="0"/>
              <a:t>  </a:t>
            </a:r>
            <a:r>
              <a:rPr lang="en-US" altLang="ko-KR" sz="1500" dirty="0"/>
              <a:t>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-circle" &lt;/h5&gt;  </a:t>
            </a:r>
          </a:p>
          <a:p>
            <a:r>
              <a:rPr lang="en-US" altLang="ko-KR" sz="1500" dirty="0"/>
              <a:t>       &lt;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="puppy.jpg" alt="</a:t>
            </a:r>
            <a:r>
              <a:rPr lang="ko-KR" altLang="en-US" sz="1500" dirty="0" err="1"/>
              <a:t>개양귀비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-circle 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-responsive"&gt;</a:t>
            </a:r>
          </a:p>
          <a:p>
            <a:r>
              <a:rPr lang="en-US" altLang="ko-KR" sz="1500" dirty="0"/>
              <a:t>      &lt;/div&gt; </a:t>
            </a:r>
          </a:p>
          <a:p>
            <a:r>
              <a:rPr lang="en-US" altLang="ko-KR" sz="1500" dirty="0"/>
              <a:t>      &lt;div class="col-sm-6"&gt;</a:t>
            </a:r>
          </a:p>
          <a:p>
            <a:r>
              <a:rPr lang="en-US" altLang="ko-KR" sz="1500" dirty="0"/>
              <a:t>      &lt;h5&gt; </a:t>
            </a:r>
            <a:r>
              <a:rPr lang="ko-KR" altLang="en-US" sz="1500" dirty="0" err="1"/>
              <a:t>썸네일</a:t>
            </a:r>
            <a:r>
              <a:rPr lang="ko-KR" altLang="en-US" sz="1500" dirty="0"/>
              <a:t> 이미지  </a:t>
            </a:r>
            <a:r>
              <a:rPr lang="en-US" altLang="ko-KR" sz="1500" dirty="0"/>
              <a:t>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-thumbnail"&lt;/h5&gt; </a:t>
            </a:r>
          </a:p>
          <a:p>
            <a:r>
              <a:rPr lang="en-US" altLang="ko-KR" sz="1500" dirty="0"/>
              <a:t>       &lt;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="puppy.jpg" alt="</a:t>
            </a:r>
            <a:r>
              <a:rPr lang="ko-KR" altLang="en-US" sz="1500" dirty="0" err="1"/>
              <a:t>개양귀비</a:t>
            </a:r>
            <a:r>
              <a:rPr lang="en-US" altLang="ko-KR" sz="1500" dirty="0"/>
              <a:t>" class="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-thumbnail </a:t>
            </a:r>
            <a:r>
              <a:rPr lang="en-US" altLang="ko-KR" sz="1500" dirty="0" err="1"/>
              <a:t>img</a:t>
            </a:r>
            <a:r>
              <a:rPr lang="en-US" altLang="ko-KR" sz="1500" dirty="0"/>
              <a:t>-responsive"&gt;</a:t>
            </a:r>
          </a:p>
          <a:p>
            <a:r>
              <a:rPr lang="en-US" altLang="ko-KR" sz="1500" dirty="0"/>
              <a:t>      &lt;/div&gt; </a:t>
            </a:r>
            <a:endParaRPr lang="en-US" altLang="ko-KR" sz="1500" dirty="0" smtClean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/>
              <a:t>div&gt;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754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font-awesome  </a:t>
            </a:r>
            <a:endParaRPr lang="en-US" altLang="ko-KR" dirty="0" smtClean="0"/>
          </a:p>
          <a:p>
            <a:pPr lvl="1"/>
            <a:r>
              <a:rPr lang="ko-KR" altLang="en-US" dirty="0"/>
              <a:t>다양한 아이콘들을 사용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형식</a:t>
            </a:r>
            <a:endParaRPr lang="en-US" altLang="ko-KR" dirty="0"/>
          </a:p>
          <a:p>
            <a:pPr lvl="2"/>
            <a:r>
              <a:rPr lang="en-US" altLang="ko-KR" dirty="0"/>
              <a:t>&lt;span class=“fa | (fa-</a:t>
            </a:r>
            <a:r>
              <a:rPr lang="ko-KR" altLang="en-US" dirty="0" err="1"/>
              <a:t>아이콘이름</a:t>
            </a:r>
            <a:r>
              <a:rPr lang="en-US" altLang="ko-KR" dirty="0"/>
              <a:t>)” style=“color:</a:t>
            </a:r>
            <a:r>
              <a:rPr lang="ko-KR" altLang="en-US" dirty="0"/>
              <a:t>색</a:t>
            </a:r>
            <a:r>
              <a:rPr lang="en-US" altLang="ko-KR" dirty="0"/>
              <a:t>; font-size:</a:t>
            </a:r>
            <a:r>
              <a:rPr lang="ko-KR" altLang="en-US" dirty="0"/>
              <a:t>크기</a:t>
            </a:r>
            <a:r>
              <a:rPr lang="en-US" altLang="ko-KR" dirty="0"/>
              <a:t>"&gt;&lt;/span&gt;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/>
          </a:p>
          <a:p>
            <a:pPr lvl="2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-&gt; .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추가 해야 함</a:t>
            </a:r>
            <a:endParaRPr lang="en-US" altLang="ko-KR" dirty="0"/>
          </a:p>
          <a:p>
            <a:pPr lvl="3"/>
            <a:r>
              <a:rPr lang="en-US" altLang="ko-KR" dirty="0"/>
              <a:t>&lt;link </a:t>
            </a:r>
            <a:r>
              <a:rPr lang="en-US" altLang="ko-KR" dirty="0" err="1"/>
              <a:t>rel</a:t>
            </a:r>
            <a:r>
              <a:rPr lang="en-US" altLang="ko-KR" dirty="0"/>
              <a:t>=”stylesheet” </a:t>
            </a:r>
            <a:r>
              <a:rPr lang="en-US" altLang="ko-KR" dirty="0" err="1"/>
              <a:t>href</a:t>
            </a:r>
            <a:r>
              <a:rPr lang="en-US" altLang="ko-KR" dirty="0"/>
              <a:t>=”http://maxcdn.bootstrapcdn.com/font-awesome/4.2.0/</a:t>
            </a:r>
            <a:r>
              <a:rPr lang="en-US" altLang="ko-KR" dirty="0" err="1"/>
              <a:t>css</a:t>
            </a:r>
            <a:r>
              <a:rPr lang="en-US" altLang="ko-KR" dirty="0"/>
              <a:t>/font-awesome.min.css</a:t>
            </a:r>
            <a:r>
              <a:rPr lang="en-US" altLang="ko-KR" dirty="0" smtClean="0"/>
              <a:t>“&gt;</a:t>
            </a:r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 </a:t>
            </a:r>
            <a:r>
              <a:rPr lang="ko-KR" altLang="en-US" dirty="0"/>
              <a:t>태그를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태그에 유니코드를 넣어서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err="1" smtClean="0"/>
              <a:t>glyphicons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r>
              <a:rPr lang="en-US" altLang="ko-KR" dirty="0"/>
              <a:t>&lt;span class="</a:t>
            </a:r>
            <a:r>
              <a:rPr lang="en-US" altLang="ko-KR" dirty="0" err="1"/>
              <a:t>glyphicon</a:t>
            </a:r>
            <a:r>
              <a:rPr lang="en-US" altLang="ko-KR" dirty="0"/>
              <a:t> | </a:t>
            </a:r>
            <a:r>
              <a:rPr lang="en-US" altLang="ko-KR" dirty="0" err="1"/>
              <a:t>glyphicon</a:t>
            </a:r>
            <a:r>
              <a:rPr lang="en-US" altLang="ko-KR" dirty="0"/>
              <a:t>-</a:t>
            </a:r>
            <a:r>
              <a:rPr lang="ko-KR" altLang="en-US" dirty="0" err="1"/>
              <a:t>아이콘이름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style=“color:</a:t>
            </a:r>
            <a:r>
              <a:rPr lang="ko-KR" altLang="en-US" dirty="0"/>
              <a:t>색</a:t>
            </a:r>
            <a:r>
              <a:rPr lang="en-US" altLang="ko-KR" dirty="0"/>
              <a:t>; font-size:</a:t>
            </a:r>
            <a:r>
              <a:rPr lang="ko-KR" altLang="en-US" dirty="0"/>
              <a:t>크기</a:t>
            </a:r>
            <a:r>
              <a:rPr lang="en-US" altLang="ko-KR" dirty="0"/>
              <a:t>"&gt;&lt;/span</a:t>
            </a:r>
            <a:r>
              <a:rPr lang="en-US" altLang="ko-KR" dirty="0" smtClean="0"/>
              <a:t>&gt;</a:t>
            </a:r>
            <a:endParaRPr lang="en-US" altLang="ko-KR" sz="1600" dirty="0" smtClean="0"/>
          </a:p>
          <a:p>
            <a:pPr lvl="1"/>
            <a:r>
              <a:rPr lang="ko-KR" altLang="en-US" dirty="0"/>
              <a:t>글자처럼 </a:t>
            </a:r>
            <a:r>
              <a:rPr lang="en-US" altLang="ko-KR" dirty="0"/>
              <a:t>font-size, color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컴포넌트와 같이 사용하면 안됨</a:t>
            </a:r>
            <a:r>
              <a:rPr lang="en-US" altLang="ko-KR" dirty="0"/>
              <a:t>&lt;span&gt;</a:t>
            </a:r>
            <a:r>
              <a:rPr lang="ko-KR" altLang="en-US" dirty="0"/>
              <a:t>을 이용 단독으로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0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&lt;button&gt; &lt;a&gt; </a:t>
            </a:r>
            <a:r>
              <a:rPr lang="ko-KR" altLang="en-US" dirty="0" smtClean="0"/>
              <a:t>태그에 사용가능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drop-down menu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400" y="1556941"/>
            <a:ext cx="126873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&lt;</a:t>
            </a:r>
            <a:r>
              <a:rPr lang="ko-KR" altLang="en-US" sz="1500" dirty="0" err="1"/>
              <a:t>div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class</a:t>
            </a:r>
            <a:r>
              <a:rPr lang="ko-KR" altLang="en-US" sz="1500" dirty="0"/>
              <a:t>="</a:t>
            </a:r>
            <a:r>
              <a:rPr lang="ko-KR" altLang="en-US" sz="1500" dirty="0" err="1" smtClean="0"/>
              <a:t>btn-group</a:t>
            </a:r>
            <a:r>
              <a:rPr lang="ko-KR" altLang="en-US" sz="1500" dirty="0" smtClean="0"/>
              <a:t>“&gt;</a:t>
            </a:r>
            <a:endParaRPr lang="ko-KR" altLang="en-US" sz="1500" dirty="0"/>
          </a:p>
          <a:p>
            <a:r>
              <a:rPr lang="ko-KR" altLang="en-US" sz="1500" dirty="0"/>
              <a:t>        </a:t>
            </a:r>
            <a:r>
              <a:rPr lang="ko-KR" altLang="en-US" sz="1500" dirty="0" smtClean="0"/>
              <a:t>&lt;</a:t>
            </a:r>
            <a:r>
              <a:rPr lang="ko-KR" altLang="en-US" sz="1500" dirty="0" err="1"/>
              <a:t>button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type</a:t>
            </a:r>
            <a:r>
              <a:rPr lang="ko-KR" altLang="en-US" sz="1500" dirty="0"/>
              <a:t>="</a:t>
            </a:r>
            <a:r>
              <a:rPr lang="ko-KR" altLang="en-US" sz="1500" dirty="0" err="1"/>
              <a:t>button</a:t>
            </a:r>
            <a:r>
              <a:rPr lang="ko-KR" altLang="en-US" sz="1500" dirty="0"/>
              <a:t>" </a:t>
            </a:r>
            <a:r>
              <a:rPr lang="ko-KR" altLang="en-US" sz="1500" dirty="0" err="1"/>
              <a:t>data-toggle</a:t>
            </a:r>
            <a:r>
              <a:rPr lang="ko-KR" altLang="en-US" sz="1500" dirty="0"/>
              <a:t>="</a:t>
            </a:r>
            <a:r>
              <a:rPr lang="ko-KR" altLang="en-US" sz="1500" dirty="0" err="1" smtClean="0"/>
              <a:t>dropdown</a:t>
            </a:r>
            <a:r>
              <a:rPr lang="ko-KR" altLang="en-US" sz="1500" dirty="0" smtClean="0"/>
              <a:t>＂ </a:t>
            </a:r>
            <a:r>
              <a:rPr lang="ko-KR" altLang="en-US" sz="1500" dirty="0" err="1" smtClean="0"/>
              <a:t>class</a:t>
            </a:r>
            <a:r>
              <a:rPr lang="ko-KR" altLang="en-US" sz="1500" dirty="0"/>
              <a:t>="</a:t>
            </a:r>
            <a:r>
              <a:rPr lang="ko-KR" altLang="en-US" sz="1500" dirty="0" err="1"/>
              <a:t>btn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크기 </a:t>
            </a: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btn-lg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btn-sm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btnxs</a:t>
            </a:r>
            <a:r>
              <a:rPr lang="en-US" altLang="ko-KR" sz="1500" dirty="0" smtClean="0"/>
              <a:t>] 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스타일 </a:t>
            </a: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btn-defaul</a:t>
            </a:r>
            <a:r>
              <a:rPr lang="en-US" altLang="ko-KR" sz="1500" dirty="0" smtClean="0"/>
              <a:t>t</a:t>
            </a:r>
            <a:r>
              <a:rPr lang="ko-KR" altLang="en-US" sz="1500" dirty="0" smtClean="0"/>
              <a:t>등등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drop-toggle”</a:t>
            </a:r>
            <a:r>
              <a:rPr lang="ko-KR" altLang="en-US" sz="1500" dirty="0" smtClean="0"/>
              <a:t>&gt; </a:t>
            </a:r>
            <a:r>
              <a:rPr lang="ko-KR" altLang="en-US" sz="1500" dirty="0"/>
              <a:t>버튼1  </a:t>
            </a:r>
            <a:r>
              <a:rPr lang="ko-KR" altLang="en-US" sz="1500" dirty="0" smtClean="0"/>
              <a:t>&lt;/</a:t>
            </a:r>
            <a:r>
              <a:rPr lang="ko-KR" altLang="en-US" sz="1500" dirty="0" err="1"/>
              <a:t>button</a:t>
            </a:r>
            <a:r>
              <a:rPr lang="ko-KR" altLang="en-US" sz="1500" dirty="0"/>
              <a:t>&gt;</a:t>
            </a:r>
          </a:p>
          <a:p>
            <a:r>
              <a:rPr lang="ko-KR" altLang="en-US" sz="1500" dirty="0"/>
              <a:t>       &lt;</a:t>
            </a:r>
            <a:r>
              <a:rPr lang="ko-KR" altLang="en-US" sz="1500" dirty="0" err="1"/>
              <a:t>ul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class</a:t>
            </a:r>
            <a:r>
              <a:rPr lang="ko-KR" altLang="en-US" sz="1500" dirty="0"/>
              <a:t>="</a:t>
            </a:r>
            <a:r>
              <a:rPr lang="ko-KR" altLang="en-US" sz="1500" dirty="0" err="1" smtClean="0"/>
              <a:t>dropdown-menu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정렬</a:t>
            </a:r>
            <a:r>
              <a:rPr lang="en-US" altLang="ko-KR" sz="1500" dirty="0" smtClean="0"/>
              <a:t>:drop-menu-left </a:t>
            </a:r>
            <a:r>
              <a:rPr lang="en-US" altLang="ko-KR" sz="1500" dirty="0" err="1"/>
              <a:t>drop-menu-left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"&gt;</a:t>
            </a:r>
            <a:endParaRPr lang="ko-KR" altLang="en-US" sz="1500" dirty="0"/>
          </a:p>
          <a:p>
            <a:r>
              <a:rPr lang="ko-KR" altLang="en-US" sz="1500" dirty="0"/>
              <a:t>        </a:t>
            </a:r>
            <a:r>
              <a:rPr lang="ko-KR" altLang="en-US" sz="1500" dirty="0" smtClean="0"/>
              <a:t> &lt;</a:t>
            </a:r>
            <a:r>
              <a:rPr lang="ko-KR" altLang="en-US" sz="1500" dirty="0" err="1" smtClean="0"/>
              <a:t>li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class=“active | disable | divider | dropdown-header</a:t>
            </a:r>
            <a:r>
              <a:rPr lang="ko-KR" altLang="en-US" sz="1500" dirty="0" smtClean="0"/>
              <a:t>&gt;&lt;/</a:t>
            </a:r>
            <a:r>
              <a:rPr lang="ko-KR" altLang="en-US" sz="1500" dirty="0" err="1"/>
              <a:t>li</a:t>
            </a:r>
            <a:r>
              <a:rPr lang="ko-KR" altLang="en-US" sz="1500" dirty="0" smtClean="0"/>
              <a:t>&gt;</a:t>
            </a:r>
          </a:p>
          <a:p>
            <a:r>
              <a:rPr lang="ko-KR" altLang="en-US" sz="1500" dirty="0" smtClean="0"/>
              <a:t>       &lt;/</a:t>
            </a:r>
            <a:r>
              <a:rPr lang="ko-KR" altLang="en-US" sz="1500" dirty="0" err="1" smtClean="0"/>
              <a:t>ul</a:t>
            </a:r>
            <a:r>
              <a:rPr lang="ko-KR" altLang="en-US" sz="1500" dirty="0" smtClean="0"/>
              <a:t>&gt;</a:t>
            </a:r>
          </a:p>
          <a:p>
            <a:r>
              <a:rPr lang="ko-KR" altLang="en-US" sz="1500" dirty="0" smtClean="0"/>
              <a:t>&lt;/</a:t>
            </a:r>
            <a:r>
              <a:rPr lang="ko-KR" altLang="en-US" sz="1500" dirty="0" err="1"/>
              <a:t>div</a:t>
            </a:r>
            <a:r>
              <a:rPr lang="ko-KR" altLang="en-US" sz="1500" dirty="0"/>
              <a:t>&gt;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953" y="1425281"/>
            <a:ext cx="1748196" cy="9349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953" y="2759805"/>
            <a:ext cx="1835514" cy="15257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80" y="4808340"/>
            <a:ext cx="2841870" cy="17305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0050" y="5299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아래 두개는 반드시 </a:t>
            </a:r>
            <a:r>
              <a:rPr lang="ko-KR" altLang="en-US" dirty="0" err="1" smtClean="0"/>
              <a:t>존재해야함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button&gt; or &lt;a&gt; </a:t>
            </a:r>
            <a:r>
              <a:rPr lang="en-US" altLang="ko-KR" dirty="0" smtClean="0"/>
              <a:t>: </a:t>
            </a:r>
            <a:r>
              <a:rPr lang="en-US" altLang="ko-KR" dirty="0"/>
              <a:t>data-toggle="dropdown"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class= dropdown-menu</a:t>
            </a:r>
          </a:p>
        </p:txBody>
      </p:sp>
    </p:spTree>
    <p:extLst>
      <p:ext uri="{BB962C8B-B14F-4D97-AF65-F5344CB8AC3E}">
        <p14:creationId xmlns:p14="http://schemas.microsoft.com/office/powerpoint/2010/main" val="355297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Bootstrap </a:t>
            </a:r>
            <a:r>
              <a:rPr lang="ko-KR" altLang="en-US" dirty="0" smtClean="0"/>
              <a:t>기술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트위터</a:t>
            </a:r>
            <a:r>
              <a:rPr lang="ko-KR" altLang="en-US" dirty="0" smtClean="0"/>
              <a:t> 사가 만든 편리하고 효율적인 웹 프레임워크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http://bootstrapk.com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http://getbootstrap.com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4"/>
              </a:rPr>
              <a:t>https://bootswatch.com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AutoShape 2" descr="파일:attachment/Bootstrap/bootstrap.png"/>
          <p:cNvSpPr>
            <a:spLocks noChangeAspect="1" noChangeArrowheads="1"/>
          </p:cNvSpPr>
          <p:nvPr/>
        </p:nvSpPr>
        <p:spPr bwMode="auto">
          <a:xfrm>
            <a:off x="224367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파일:attachment/Bootstrap/bootstrap.png"/>
          <p:cNvSpPr>
            <a:spLocks noChangeAspect="1" noChangeArrowheads="1"/>
          </p:cNvSpPr>
          <p:nvPr/>
        </p:nvSpPr>
        <p:spPr bwMode="auto">
          <a:xfrm>
            <a:off x="427567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27" y="3792150"/>
            <a:ext cx="5613820" cy="23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6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span </a:t>
            </a:r>
            <a:r>
              <a:rPr lang="en-US" altLang="ko-KR" dirty="0"/>
              <a:t>class="input-group-</a:t>
            </a:r>
            <a:r>
              <a:rPr lang="en-US" altLang="ko-KR" dirty="0" err="1"/>
              <a:t>addon</a:t>
            </a:r>
            <a:r>
              <a:rPr lang="en-US" altLang="ko-KR" dirty="0"/>
              <a:t>"&gt;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오른쪽이나 왼쪽에 그림 </a:t>
            </a:r>
            <a:r>
              <a:rPr lang="ko-KR" altLang="en-US" dirty="0" err="1" smtClean="0"/>
              <a:t>넣을때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/>
              <a:t>drop-down</a:t>
            </a:r>
            <a:r>
              <a:rPr lang="ko-KR" altLang="en-US" dirty="0"/>
              <a:t>까지 가능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input-group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899" y="1474259"/>
            <a:ext cx="78437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&lt;</a:t>
            </a:r>
            <a:r>
              <a:rPr lang="ko-KR" altLang="en-US" sz="1500" dirty="0" err="1" smtClean="0"/>
              <a:t>div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class</a:t>
            </a:r>
            <a:r>
              <a:rPr lang="ko-KR" altLang="en-US" sz="1500" dirty="0" smtClean="0"/>
              <a:t>=“</a:t>
            </a:r>
            <a:r>
              <a:rPr lang="en-US" altLang="ko-KR" sz="1500" dirty="0" smtClean="0"/>
              <a:t>input-group [</a:t>
            </a:r>
            <a:r>
              <a:rPr lang="ko-KR" altLang="en-US" sz="1500" dirty="0" smtClean="0"/>
              <a:t>크기 </a:t>
            </a:r>
            <a:r>
              <a:rPr lang="en-US" altLang="ko-KR" sz="1500" dirty="0" smtClean="0"/>
              <a:t>: input-group-</a:t>
            </a:r>
            <a:r>
              <a:rPr lang="en-US" altLang="ko-KR" sz="1500" dirty="0" err="1" smtClean="0"/>
              <a:t>lg</a:t>
            </a:r>
            <a:r>
              <a:rPr lang="en-US" altLang="ko-KR" sz="1500" dirty="0" smtClean="0"/>
              <a:t> | input-group-</a:t>
            </a:r>
            <a:r>
              <a:rPr lang="en-US" altLang="ko-KR" sz="1500" dirty="0" err="1" smtClean="0"/>
              <a:t>sm</a:t>
            </a:r>
            <a:r>
              <a:rPr lang="en-US" altLang="ko-KR" sz="1500" dirty="0" smtClean="0"/>
              <a:t> | input-group-</a:t>
            </a:r>
            <a:r>
              <a:rPr lang="en-US" altLang="ko-KR" sz="1500" dirty="0" err="1" smtClean="0"/>
              <a:t>xs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“&gt;</a:t>
            </a:r>
          </a:p>
          <a:p>
            <a:pPr lvl="1"/>
            <a:r>
              <a:rPr lang="en-US" altLang="ko-KR" sz="1500" dirty="0" smtClean="0"/>
              <a:t>&lt;</a:t>
            </a:r>
            <a:r>
              <a:rPr lang="en-US" altLang="ko-KR" sz="1500" dirty="0"/>
              <a:t>span class="input-group-</a:t>
            </a:r>
            <a:r>
              <a:rPr lang="en-US" altLang="ko-KR" sz="1500" dirty="0" err="1"/>
              <a:t>addon</a:t>
            </a:r>
            <a:r>
              <a:rPr lang="en-US" altLang="ko-KR" sz="1500" dirty="0"/>
              <a:t>"&gt; </a:t>
            </a:r>
            <a:endParaRPr lang="en-US" altLang="ko-KR" sz="1500" dirty="0" smtClean="0"/>
          </a:p>
          <a:p>
            <a:pPr lvl="2"/>
            <a:r>
              <a:rPr lang="en-US" altLang="ko-KR" sz="1500" dirty="0" smtClean="0"/>
              <a:t>&lt;input type=“text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| checkbox | radio”&gt;</a:t>
            </a:r>
          </a:p>
          <a:p>
            <a:pPr lvl="1"/>
            <a:r>
              <a:rPr lang="en-US" altLang="ko-KR" sz="1500" dirty="0" smtClean="0"/>
              <a:t>&lt;/</a:t>
            </a:r>
            <a:r>
              <a:rPr lang="en-US" altLang="ko-KR" sz="1500" dirty="0"/>
              <a:t>span</a:t>
            </a:r>
            <a:r>
              <a:rPr lang="en-US" altLang="ko-KR" sz="1500" dirty="0" smtClean="0"/>
              <a:t>&gt;</a:t>
            </a:r>
          </a:p>
          <a:p>
            <a:pPr lvl="1"/>
            <a:r>
              <a:rPr lang="en-US" altLang="ko-KR" sz="1500" dirty="0"/>
              <a:t>&lt;span class="</a:t>
            </a:r>
            <a:r>
              <a:rPr lang="en-US" altLang="ko-KR" sz="1500" dirty="0" smtClean="0"/>
              <a:t>input-group-</a:t>
            </a:r>
            <a:r>
              <a:rPr lang="en-US" altLang="ko-KR" sz="1500" dirty="0" err="1" smtClean="0"/>
              <a:t>btn</a:t>
            </a:r>
            <a:r>
              <a:rPr lang="en-US" altLang="ko-KR" sz="1500" dirty="0" smtClean="0"/>
              <a:t>"&gt; </a:t>
            </a:r>
            <a:endParaRPr lang="en-US" altLang="ko-KR" sz="1500" dirty="0"/>
          </a:p>
          <a:p>
            <a:pPr lvl="2"/>
            <a:r>
              <a:rPr lang="en-US" altLang="ko-KR" sz="1500" dirty="0" smtClean="0"/>
              <a:t>&lt;</a:t>
            </a:r>
            <a:r>
              <a:rPr lang="en-US" altLang="ko-KR" sz="1500" dirty="0"/>
              <a:t>button class="</a:t>
            </a:r>
            <a:r>
              <a:rPr lang="en-US" altLang="ko-KR" sz="1500" dirty="0" err="1"/>
              <a:t>btn</a:t>
            </a:r>
            <a:r>
              <a:rPr lang="en-US" altLang="ko-KR" sz="1500" dirty="0"/>
              <a:t>”&gt;&lt;/button&gt;</a:t>
            </a:r>
          </a:p>
          <a:p>
            <a:pPr lvl="1"/>
            <a:r>
              <a:rPr lang="en-US" altLang="ko-KR" sz="1500" dirty="0"/>
              <a:t>&lt;/span&gt;</a:t>
            </a:r>
          </a:p>
          <a:p>
            <a:pPr lvl="1"/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/>
              <a:t>div&gt; 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75" y="2076906"/>
            <a:ext cx="4957325" cy="7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drop-down</a:t>
            </a:r>
            <a:r>
              <a:rPr lang="ko-KR" altLang="en-US" dirty="0" smtClean="0"/>
              <a:t>까지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6899" y="1474259"/>
            <a:ext cx="78437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ul</a:t>
            </a:r>
            <a:r>
              <a:rPr lang="en-US" altLang="ko-KR" sz="1500" dirty="0"/>
              <a:t> class="</a:t>
            </a:r>
            <a:r>
              <a:rPr lang="en-US" altLang="ko-KR" sz="1500" dirty="0" err="1"/>
              <a:t>nav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| [</a:t>
            </a:r>
            <a:r>
              <a:rPr lang="ko-KR" altLang="en-US" sz="1500" dirty="0" smtClean="0"/>
              <a:t>스타일 </a:t>
            </a:r>
            <a:r>
              <a:rPr lang="en-US" altLang="ko-KR" sz="1500" dirty="0" smtClean="0"/>
              <a:t>:</a:t>
            </a:r>
            <a:r>
              <a:rPr lang="en-US" altLang="ko-KR" sz="1500" dirty="0" err="1" smtClean="0"/>
              <a:t>nav</a:t>
            </a:r>
            <a:r>
              <a:rPr lang="en-US" altLang="ko-KR" sz="1500" dirty="0" smtClean="0"/>
              <a:t>-tabs | </a:t>
            </a:r>
            <a:r>
              <a:rPr lang="en-US" altLang="ko-KR" sz="1500" dirty="0" err="1" smtClean="0"/>
              <a:t>nav</a:t>
            </a:r>
            <a:r>
              <a:rPr lang="en-US" altLang="ko-KR" sz="1500" dirty="0" smtClean="0"/>
              <a:t>-pills | </a:t>
            </a:r>
            <a:r>
              <a:rPr lang="en-US" altLang="ko-KR" sz="1500" dirty="0" err="1" smtClean="0"/>
              <a:t>nav</a:t>
            </a:r>
            <a:r>
              <a:rPr lang="en-US" altLang="ko-KR" sz="1500" dirty="0" smtClean="0"/>
              <a:t>-justified]"&gt;</a:t>
            </a:r>
            <a:endParaRPr lang="en-US" altLang="ko-KR" sz="1500" dirty="0"/>
          </a:p>
          <a:p>
            <a:r>
              <a:rPr lang="en-US" altLang="ko-KR" sz="1500" dirty="0"/>
              <a:t>         &lt;</a:t>
            </a:r>
            <a:r>
              <a:rPr lang="en-US" altLang="ko-KR" sz="1500" dirty="0" smtClean="0"/>
              <a:t>li class=“active | disable”&gt;&lt;/</a:t>
            </a:r>
            <a:r>
              <a:rPr lang="en-US" altLang="ko-KR" sz="1500" dirty="0"/>
              <a:t>li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ul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24" y="3429144"/>
            <a:ext cx="4451675" cy="28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smtClean="0"/>
              <a:t>형식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ko-KR" altLang="en-US" smtClean="0"/>
              <a:t>페이저 끝 정렬 </a:t>
            </a:r>
            <a:endParaRPr lang="en-US" altLang="ko-KR" smtClean="0"/>
          </a:p>
          <a:p>
            <a:pPr lvl="2"/>
            <a:r>
              <a:rPr lang="en-US" altLang="ko-KR" smtClean="0"/>
              <a:t>previous, next</a:t>
            </a:r>
          </a:p>
          <a:p>
            <a:pPr lvl="1"/>
            <a:r>
              <a:rPr lang="ko-KR" altLang="en-US" smtClean="0"/>
              <a:t>가운데 정렬</a:t>
            </a:r>
            <a:endParaRPr lang="en-US" altLang="ko-KR" smtClean="0"/>
          </a:p>
          <a:p>
            <a:pPr lvl="2"/>
            <a:r>
              <a:rPr lang="ko-KR" altLang="en-US" smtClean="0"/>
              <a:t>아무것도 명시 안함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pager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298" y="1491122"/>
            <a:ext cx="9513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&lt;ul class="pager"&gt;</a:t>
            </a:r>
          </a:p>
          <a:p>
            <a:r>
              <a:rPr lang="en-US" altLang="ko-KR"/>
              <a:t>    &lt;li class</a:t>
            </a:r>
            <a:r>
              <a:rPr lang="en-US" altLang="ko-KR" smtClean="0"/>
              <a:t>=“[</a:t>
            </a:r>
            <a:r>
              <a:rPr lang="ko-KR" altLang="en-US" smtClean="0"/>
              <a:t>방향 </a:t>
            </a:r>
            <a:r>
              <a:rPr lang="en-US" altLang="ko-KR" smtClean="0"/>
              <a:t>: previous, next] | </a:t>
            </a:r>
            <a:r>
              <a:rPr lang="en-US" altLang="ko-KR"/>
              <a:t>disabled"&gt;&lt;a href</a:t>
            </a:r>
            <a:r>
              <a:rPr lang="en-US" altLang="ko-KR" smtClean="0"/>
              <a:t>="#"&gt; </a:t>
            </a:r>
            <a:r>
              <a:rPr lang="ko-KR" altLang="en-US" smtClean="0"/>
              <a:t> </a:t>
            </a:r>
            <a:r>
              <a:rPr lang="en-US" altLang="ko-KR"/>
              <a:t>&lt;/a&gt;&lt;/li&gt;</a:t>
            </a:r>
          </a:p>
          <a:p>
            <a:r>
              <a:rPr lang="en-US" altLang="ko-KR"/>
              <a:t>    &lt;li class="next"&gt;&lt;a href</a:t>
            </a:r>
            <a:r>
              <a:rPr lang="en-US" altLang="ko-KR" smtClean="0"/>
              <a:t>="#"&gt;</a:t>
            </a:r>
            <a:r>
              <a:rPr lang="ko-KR" altLang="en-US" smtClean="0"/>
              <a:t> </a:t>
            </a:r>
            <a:r>
              <a:rPr lang="en-US" altLang="ko-KR" smtClean="0"/>
              <a:t>next &lt;/</a:t>
            </a:r>
            <a:r>
              <a:rPr lang="en-US" altLang="ko-KR"/>
              <a:t>a&gt;&lt;/li&gt;</a:t>
            </a:r>
          </a:p>
          <a:p>
            <a:r>
              <a:rPr lang="en-US" altLang="ko-KR"/>
              <a:t>  &lt;/ul&gt;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734" y="3067048"/>
            <a:ext cx="3703576" cy="107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05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smtClean="0"/>
              <a:t>사용법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4715" y="1491122"/>
            <a:ext cx="1157240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&lt;ul class</a:t>
            </a:r>
            <a:r>
              <a:rPr lang="en-US" altLang="ko-KR" smtClean="0"/>
              <a:t>=“pagination | [</a:t>
            </a:r>
            <a:r>
              <a:rPr lang="ko-KR" altLang="en-US" smtClean="0"/>
              <a:t>크기 </a:t>
            </a:r>
            <a:r>
              <a:rPr lang="en-US" altLang="ko-KR" smtClean="0"/>
              <a:t>: pagination-lg, pagination-sm]"&gt;</a:t>
            </a:r>
            <a:endParaRPr lang="en-US" altLang="ko-KR"/>
          </a:p>
          <a:p>
            <a:pPr lvl="1"/>
            <a:r>
              <a:rPr lang="en-US" altLang="ko-KR" smtClean="0"/>
              <a:t>&lt;</a:t>
            </a:r>
            <a:r>
              <a:rPr lang="en-US" altLang="ko-KR"/>
              <a:t>li class="disabled"&gt;&lt;a href="#"&gt;«&lt;/a&gt;&lt;/li&gt;</a:t>
            </a:r>
          </a:p>
          <a:p>
            <a:pPr lvl="1"/>
            <a:r>
              <a:rPr lang="en-US" altLang="ko-KR"/>
              <a:t> &lt;li class="active</a:t>
            </a:r>
            <a:r>
              <a:rPr lang="en-US" altLang="ko-KR" smtClean="0"/>
              <a:t>"&gt;"&gt; &lt;</a:t>
            </a:r>
            <a:r>
              <a:rPr lang="en-US" altLang="ko-KR"/>
              <a:t>a href="#"&gt;</a:t>
            </a:r>
            <a:r>
              <a:rPr lang="en-US" altLang="ko-KR" smtClean="0"/>
              <a:t>&lt;</a:t>
            </a:r>
            <a:r>
              <a:rPr lang="en-US" altLang="ko-KR"/>
              <a:t>span&gt;1 &lt;span class="sr-only"&gt;(current)&lt;/span&gt;&lt;/span</a:t>
            </a:r>
            <a:r>
              <a:rPr lang="en-US" altLang="ko-KR" smtClean="0"/>
              <a:t>&gt;&lt;/a&gt;&lt;/</a:t>
            </a:r>
            <a:r>
              <a:rPr lang="en-US" altLang="ko-KR"/>
              <a:t>li&gt;  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ul&gt;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7961"/>
            <a:ext cx="3505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1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ko-KR" altLang="en-US" smtClean="0"/>
              <a:t>많이 사용</a:t>
            </a:r>
            <a:endParaRPr lang="en-US" altLang="ko-KR" smtClean="0"/>
          </a:p>
          <a:p>
            <a:r>
              <a:rPr lang="ko-KR" altLang="en-US" smtClean="0"/>
              <a:t>형식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dropdown </a:t>
            </a:r>
            <a:r>
              <a:rPr lang="ko-KR" altLang="en-US" smtClean="0"/>
              <a:t>도 가능</a:t>
            </a:r>
            <a:endParaRPr lang="en-US" altLang="ko-KR" smtClean="0"/>
          </a:p>
          <a:p>
            <a:r>
              <a:rPr lang="ko-KR" altLang="en-US" smtClean="0"/>
              <a:t>검색창 추가도 가능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navbar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4714" y="1895856"/>
            <a:ext cx="115724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&lt;nav class="navbar </a:t>
            </a:r>
            <a:r>
              <a:rPr lang="en-US" altLang="ko-KR" smtClean="0"/>
              <a:t>| [</a:t>
            </a:r>
            <a:r>
              <a:rPr lang="ko-KR" altLang="en-US" smtClean="0"/>
              <a:t>스타일 </a:t>
            </a:r>
            <a:r>
              <a:rPr lang="en-US" altLang="ko-KR" smtClean="0"/>
              <a:t>: navbar-default, inverse] | [</a:t>
            </a:r>
            <a:r>
              <a:rPr lang="ko-KR" altLang="en-US" smtClean="0"/>
              <a:t>위치 </a:t>
            </a:r>
            <a:r>
              <a:rPr lang="en-US" altLang="ko-KR" smtClean="0"/>
              <a:t>: navbar-fixed-top, fixed-bottom , static-top"&gt;</a:t>
            </a:r>
            <a:endParaRPr lang="en-US" altLang="ko-KR"/>
          </a:p>
          <a:p>
            <a:pPr lvl="1"/>
            <a:r>
              <a:rPr lang="en-US" altLang="ko-KR"/>
              <a:t>&lt;div class="navbar-header</a:t>
            </a:r>
            <a:r>
              <a:rPr lang="en-US" altLang="ko-KR" smtClean="0"/>
              <a:t>"&gt;&lt;!– </a:t>
            </a:r>
            <a:r>
              <a:rPr lang="ko-KR" altLang="en-US" smtClean="0"/>
              <a:t>모바일용일때만 등장  </a:t>
            </a:r>
            <a:r>
              <a:rPr lang="en-US" altLang="ko-KR" smtClean="0"/>
              <a:t>--&gt;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&lt;/</a:t>
            </a:r>
            <a:r>
              <a:rPr lang="en-US" altLang="ko-KR"/>
              <a:t>div</a:t>
            </a:r>
            <a:r>
              <a:rPr lang="en-US" altLang="ko-KR" smtClean="0"/>
              <a:t>&gt;</a:t>
            </a:r>
          </a:p>
          <a:p>
            <a:r>
              <a:rPr lang="en-US" altLang="ko-KR"/>
              <a:t>&lt;/nav&gt;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08" y="4283263"/>
            <a:ext cx="5449459" cy="246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49" y="3205364"/>
            <a:ext cx="5880486" cy="4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8320216" y="3863546"/>
            <a:ext cx="593125" cy="41971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720" y="4643175"/>
            <a:ext cx="5554193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/>
              <a:t>&lt;</a:t>
            </a:r>
            <a:r>
              <a:rPr lang="en-US" altLang="ko-KR" sz="1500" smtClean="0"/>
              <a:t>nav…&gt;</a:t>
            </a:r>
          </a:p>
          <a:p>
            <a:pPr lvl="1"/>
            <a:r>
              <a:rPr lang="en-US" altLang="ko-KR" sz="1500"/>
              <a:t>&lt;form class="navbar-form navbar-left" role="search</a:t>
            </a:r>
            <a:r>
              <a:rPr lang="en-US" altLang="ko-KR" sz="1500" smtClean="0"/>
              <a:t>"&gt;</a:t>
            </a:r>
          </a:p>
          <a:p>
            <a:pPr lvl="1"/>
            <a:r>
              <a:rPr lang="en-US" altLang="ko-KR" sz="1500"/>
              <a:t>&lt;/form&gt;</a:t>
            </a:r>
          </a:p>
          <a:p>
            <a:r>
              <a:rPr lang="en-US" altLang="ko-KR" sz="1500" smtClean="0"/>
              <a:t>&lt;/</a:t>
            </a:r>
            <a:r>
              <a:rPr lang="en-US" altLang="ko-KR" sz="1500"/>
              <a:t>nav&gt;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51452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smtClean="0"/>
              <a:t>형</a:t>
            </a:r>
            <a:r>
              <a:rPr lang="ko-KR" altLang="en-US"/>
              <a:t>식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6692" y="1532238"/>
            <a:ext cx="8657306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&lt;button class="</a:t>
            </a:r>
            <a:r>
              <a:rPr lang="en-US" altLang="ko-KR" sz="1500"/>
              <a:t>btn </a:t>
            </a:r>
            <a:r>
              <a:rPr lang="en-US" altLang="ko-KR" sz="1500" smtClean="0"/>
              <a:t>" </a:t>
            </a:r>
            <a:r>
              <a:rPr lang="en-US" altLang="ko-KR" sz="1500"/>
              <a:t>data-toggle="modal" </a:t>
            </a:r>
            <a:r>
              <a:rPr lang="en-US" altLang="ko-KR" sz="1500"/>
              <a:t>data-target</a:t>
            </a:r>
            <a:r>
              <a:rPr lang="en-US" altLang="ko-KR" sz="1500" smtClean="0"/>
              <a:t>="#id</a:t>
            </a:r>
            <a:r>
              <a:rPr lang="ko-KR" altLang="en-US" sz="1500" smtClean="0"/>
              <a:t>속성값</a:t>
            </a:r>
            <a:r>
              <a:rPr lang="en-US" altLang="ko-KR" sz="1500" smtClean="0"/>
              <a:t>“ |</a:t>
            </a:r>
            <a:r>
              <a:rPr lang="en-US" altLang="ko-KR" sz="1600"/>
              <a:t> data-backdrop="static" </a:t>
            </a:r>
            <a:r>
              <a:rPr lang="en-US" altLang="ko-KR" sz="1500" smtClean="0"/>
              <a:t>&gt;</a:t>
            </a:r>
            <a:endParaRPr lang="en-US" altLang="ko-KR" sz="1500"/>
          </a:p>
          <a:p>
            <a:r>
              <a:rPr lang="ko-KR" altLang="en-US" sz="1500"/>
              <a:t>여기를 클릭하시면 모달 윈도우가 실행됩니다</a:t>
            </a:r>
            <a:r>
              <a:rPr lang="en-US" altLang="ko-KR" sz="1500"/>
              <a:t>.  </a:t>
            </a:r>
          </a:p>
          <a:p>
            <a:r>
              <a:rPr lang="en-US" altLang="ko-KR" sz="1500"/>
              <a:t>&lt;/button&gt;</a:t>
            </a:r>
          </a:p>
          <a:p>
            <a:endParaRPr lang="en-US" altLang="ko-KR" sz="1500"/>
          </a:p>
          <a:p>
            <a:r>
              <a:rPr lang="en-US" altLang="ko-KR" sz="1500" smtClean="0"/>
              <a:t>&lt;</a:t>
            </a:r>
            <a:r>
              <a:rPr lang="en-US" altLang="ko-KR" sz="1500"/>
              <a:t>a </a:t>
            </a:r>
            <a:r>
              <a:rPr lang="en-US" altLang="ko-KR" sz="1500"/>
              <a:t>href</a:t>
            </a:r>
            <a:r>
              <a:rPr lang="en-US" altLang="ko-KR" sz="1500" smtClean="0"/>
              <a:t>="#id</a:t>
            </a:r>
            <a:r>
              <a:rPr lang="ko-KR" altLang="en-US" sz="1500" smtClean="0"/>
              <a:t>속성값</a:t>
            </a:r>
            <a:r>
              <a:rPr lang="en-US" altLang="ko-KR" sz="1500" smtClean="0"/>
              <a:t>" </a:t>
            </a:r>
            <a:r>
              <a:rPr lang="en-US" altLang="ko-KR" sz="1500"/>
              <a:t>data-toggle="modal"&gt;</a:t>
            </a:r>
          </a:p>
          <a:p>
            <a:r>
              <a:rPr lang="en-US" altLang="ko-KR" sz="1500"/>
              <a:t>  </a:t>
            </a:r>
            <a:r>
              <a:rPr lang="ko-KR" altLang="en-US" sz="1500"/>
              <a:t>여기를 클릭하시면 모달 윈도우가 실행됩니다</a:t>
            </a:r>
            <a:r>
              <a:rPr lang="en-US" altLang="ko-KR" sz="1500"/>
              <a:t>. </a:t>
            </a:r>
          </a:p>
          <a:p>
            <a:r>
              <a:rPr lang="en-US" altLang="ko-KR" sz="1500"/>
              <a:t>&lt;/a&gt;</a:t>
            </a:r>
          </a:p>
          <a:p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716692" y="3896497"/>
            <a:ext cx="10893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&lt;div class="modal fade" id="myModal" tabindex="-1" role="dialog" aria-labelledby="myModalLabel" aria-hidden="true"&gt;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6815924" y="2663316"/>
            <a:ext cx="3537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a </a:t>
            </a:r>
            <a:r>
              <a:rPr lang="ko-KR" altLang="en-US" sz="1500" smtClean="0"/>
              <a:t>태그는 는 </a:t>
            </a:r>
            <a:r>
              <a:rPr lang="en-US" altLang="ko-KR" sz="1500" smtClean="0"/>
              <a:t>data-target </a:t>
            </a:r>
            <a:r>
              <a:rPr lang="ko-KR" altLang="en-US" sz="1500" smtClean="0"/>
              <a:t>대신 </a:t>
            </a:r>
            <a:r>
              <a:rPr lang="en-US" altLang="ko-KR" sz="1500" smtClean="0"/>
              <a:t>href </a:t>
            </a:r>
            <a:r>
              <a:rPr lang="ko-KR" altLang="en-US" sz="1500" smtClean="0"/>
              <a:t>사용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7605212" y="1094008"/>
            <a:ext cx="34067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배경을 클릭해도 모달이 안 닫히게 함</a:t>
            </a:r>
            <a:endParaRPr lang="ko-KR" altLang="en-US" sz="15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891849" y="1417173"/>
            <a:ext cx="131805" cy="189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42919" y="4219662"/>
            <a:ext cx="388002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23654" y="4524586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모달 제목 설정</a:t>
            </a:r>
            <a:endParaRPr lang="ko-KR" altLang="en-US" sz="150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8493211" y="4219662"/>
            <a:ext cx="164757" cy="385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17805" y="4219662"/>
            <a:ext cx="465438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6503" y="4298045"/>
            <a:ext cx="21755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닫힐때 애니메이션효과</a:t>
            </a:r>
            <a:endParaRPr lang="ko-KR" altLang="en-US" sz="150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4162" y="1818332"/>
            <a:ext cx="465438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19151" y="2736851"/>
            <a:ext cx="465438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230667" y="1705024"/>
            <a:ext cx="1807659" cy="223974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314832" y="2736851"/>
            <a:ext cx="1639330" cy="12337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7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모달은 다음과 같은 </a:t>
            </a:r>
            <a:r>
              <a:rPr lang="en-US" altLang="ko-KR" smtClean="0"/>
              <a:t>div class</a:t>
            </a:r>
            <a:r>
              <a:rPr lang="ko-KR" altLang="en-US" smtClean="0"/>
              <a:t>들이 모여 영역을 설정한다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.modal </a:t>
            </a:r>
          </a:p>
          <a:p>
            <a:pPr lvl="2"/>
            <a:r>
              <a:rPr lang="ko-KR" altLang="en-US" smtClean="0"/>
              <a:t>모달에서</a:t>
            </a:r>
            <a:r>
              <a:rPr lang="ko-KR" altLang="en-US"/>
              <a:t> 부모</a:t>
            </a:r>
            <a:r>
              <a:rPr lang="en-US" altLang="ko-KR"/>
              <a:t>div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/>
              <a:t>.</a:t>
            </a:r>
            <a:r>
              <a:rPr lang="en-US" altLang="ko-KR" smtClean="0"/>
              <a:t>modal-dialog </a:t>
            </a:r>
          </a:p>
          <a:p>
            <a:pPr lvl="2"/>
            <a:r>
              <a:rPr lang="ko-KR" altLang="en-US" smtClean="0"/>
              <a:t>모달의 </a:t>
            </a:r>
            <a:r>
              <a:rPr lang="en-US" altLang="ko-KR"/>
              <a:t>width, height </a:t>
            </a:r>
            <a:r>
              <a:rPr lang="ko-KR" altLang="en-US"/>
              <a:t>가로세로 </a:t>
            </a:r>
            <a:r>
              <a:rPr lang="ko-KR" altLang="en-US"/>
              <a:t>크기를 </a:t>
            </a:r>
            <a:r>
              <a:rPr lang="ko-KR" altLang="en-US" smtClean="0"/>
              <a:t>결정</a:t>
            </a:r>
            <a:endParaRPr lang="en-US" altLang="ko-KR" smtClean="0"/>
          </a:p>
          <a:p>
            <a:pPr lvl="2"/>
            <a:r>
              <a:rPr lang="en-US" altLang="ko-KR"/>
              <a:t>.modal-sm, </a:t>
            </a:r>
            <a:r>
              <a:rPr lang="en-US" altLang="ko-KR"/>
              <a:t>.</a:t>
            </a:r>
            <a:r>
              <a:rPr lang="en-US" altLang="ko-KR" smtClean="0"/>
              <a:t>modal-lg</a:t>
            </a:r>
          </a:p>
          <a:p>
            <a:pPr lvl="1"/>
            <a:r>
              <a:rPr lang="en-US" altLang="ko-KR" b="1" i="1"/>
              <a:t>.</a:t>
            </a:r>
            <a:r>
              <a:rPr lang="en-US" altLang="ko-KR" b="1" i="1" smtClean="0"/>
              <a:t>modal-content</a:t>
            </a:r>
          </a:p>
          <a:p>
            <a:pPr lvl="2"/>
            <a:r>
              <a:rPr lang="ko-KR" altLang="en-US"/>
              <a:t>모달의 스타일</a:t>
            </a:r>
            <a:r>
              <a:rPr lang="en-US" altLang="ko-KR"/>
              <a:t>(border, background-color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결정</a:t>
            </a:r>
            <a:endParaRPr lang="en-US" altLang="ko-KR" smtClean="0"/>
          </a:p>
          <a:p>
            <a:pPr lvl="2"/>
            <a:r>
              <a:rPr lang="ko-KR" altLang="en-US"/>
              <a:t>모달의 헤더</a:t>
            </a:r>
            <a:r>
              <a:rPr lang="en-US" altLang="ko-KR"/>
              <a:t>, </a:t>
            </a:r>
            <a:r>
              <a:rPr lang="ko-KR" altLang="en-US"/>
              <a:t>바디</a:t>
            </a:r>
            <a:r>
              <a:rPr lang="en-US" altLang="ko-KR"/>
              <a:t>, </a:t>
            </a:r>
            <a:r>
              <a:rPr lang="ko-KR" altLang="en-US"/>
              <a:t>푸터가 </a:t>
            </a:r>
            <a:r>
              <a:rPr lang="ko-KR" altLang="en-US"/>
              <a:t>온다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b="1"/>
              <a:t>.</a:t>
            </a:r>
            <a:r>
              <a:rPr lang="en-US" altLang="ko-KR" b="1" smtClean="0"/>
              <a:t>modal-header</a:t>
            </a:r>
          </a:p>
          <a:p>
            <a:pPr lvl="3"/>
            <a:r>
              <a:rPr lang="en-US" altLang="ko-KR"/>
              <a:t>class="close" -&gt; x </a:t>
            </a:r>
            <a:r>
              <a:rPr lang="ko-KR" altLang="en-US"/>
              <a:t>버튼 스타일 결정</a:t>
            </a:r>
          </a:p>
          <a:p>
            <a:pPr lvl="3"/>
            <a:r>
              <a:rPr lang="en-US" altLang="ko-KR"/>
              <a:t>data-dismiss="modal" -&gt; x</a:t>
            </a:r>
            <a:r>
              <a:rPr lang="ko-KR" altLang="en-US"/>
              <a:t>아이콘을 클릭하면 모달이 닫히도록 한다</a:t>
            </a:r>
          </a:p>
          <a:p>
            <a:pPr lvl="3"/>
            <a:r>
              <a:rPr lang="en-US" altLang="ko-KR"/>
              <a:t>class="modal-title" -&gt; </a:t>
            </a:r>
            <a:r>
              <a:rPr lang="ko-KR" altLang="en-US"/>
              <a:t>헤더에 적당한 </a:t>
            </a:r>
            <a:r>
              <a:rPr lang="en-US" altLang="ko-KR"/>
              <a:t>line-height </a:t>
            </a:r>
            <a:r>
              <a:rPr lang="ko-KR" altLang="en-US"/>
              <a:t>스타일을 </a:t>
            </a:r>
            <a:r>
              <a:rPr lang="ko-KR" altLang="en-US" smtClean="0"/>
              <a:t>결정</a:t>
            </a:r>
            <a:endParaRPr lang="en-US" altLang="ko-KR" smtClean="0"/>
          </a:p>
          <a:p>
            <a:pPr lvl="2"/>
            <a:r>
              <a:rPr lang="en-US" altLang="ko-KR" b="1"/>
              <a:t>.</a:t>
            </a:r>
            <a:r>
              <a:rPr lang="en-US" altLang="ko-KR" b="1" smtClean="0"/>
              <a:t>modal-body</a:t>
            </a:r>
          </a:p>
          <a:p>
            <a:pPr lvl="3"/>
            <a:r>
              <a:rPr lang="ko-KR" altLang="en-US"/>
              <a:t>마크업언어를 자유롭게 쓸 수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b="1"/>
              <a:t>.modal-footer</a:t>
            </a:r>
            <a:endParaRPr lang="ko-KR" altLang="en-US"/>
          </a:p>
          <a:p>
            <a:pPr lvl="3"/>
            <a:r>
              <a:rPr lang="ko-KR" altLang="en-US"/>
              <a:t>오른쪽 정렬이 기본이다</a:t>
            </a:r>
            <a:r>
              <a:rPr lang="en-US" altLang="ko-KR"/>
              <a:t>.</a:t>
            </a:r>
          </a:p>
          <a:p>
            <a:pPr lvl="2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0897" y="1136823"/>
            <a:ext cx="309411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.modal</a:t>
            </a:r>
          </a:p>
          <a:p>
            <a:pPr lvl="1"/>
            <a:r>
              <a:rPr lang="en-US" altLang="ko-KR"/>
              <a:t>.modal-dialog</a:t>
            </a:r>
          </a:p>
          <a:p>
            <a:pPr lvl="2"/>
            <a:r>
              <a:rPr lang="en-US" altLang="ko-KR"/>
              <a:t>.modal-content</a:t>
            </a:r>
          </a:p>
          <a:p>
            <a:pPr lvl="3"/>
            <a:r>
              <a:rPr lang="en-US" altLang="ko-KR"/>
              <a:t>.modal-header</a:t>
            </a:r>
          </a:p>
          <a:p>
            <a:pPr lvl="3"/>
            <a:r>
              <a:rPr lang="en-US" altLang="ko-KR"/>
              <a:t>.modal-body</a:t>
            </a:r>
          </a:p>
          <a:p>
            <a:pPr lvl="3"/>
            <a:r>
              <a:rPr lang="en-US" altLang="ko-KR"/>
              <a:t>.modal-footer</a:t>
            </a:r>
          </a:p>
          <a:p>
            <a:r>
              <a:rPr lang="en-US" altLang="ko-KR"/>
              <a:t> 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65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http://maczniak.github.io/bootstrap/components.html#navbar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참고사이트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59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</a:t>
            </a:r>
            <a:r>
              <a:rPr lang="ko-KR" altLang="en-US" dirty="0" smtClean="0"/>
              <a:t>기술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부트스트랩 다운로드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http://bootstrapk.com/getting-started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파일 다운로드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프로젝트 폴더에 압축 풀기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708920"/>
            <a:ext cx="42799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8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</a:t>
            </a:r>
            <a:r>
              <a:rPr lang="ko-KR" altLang="en-US" dirty="0"/>
              <a:t>기술 소개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템플릿을 이용하여 페이지 작성 시작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http://bootstrapk.com/getting-started/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8" y="2348880"/>
            <a:ext cx="8554659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8129" y="3861048"/>
            <a:ext cx="27590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 링크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8129" y="5229201"/>
            <a:ext cx="328647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이 정상 작동하려면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가 반드시 필요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8129" y="6228020"/>
            <a:ext cx="23887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Bootstrap.min.js</a:t>
            </a:r>
            <a:r>
              <a:rPr lang="ko-KR" altLang="en-US" dirty="0" smtClean="0"/>
              <a:t> 포</a:t>
            </a:r>
            <a:r>
              <a:rPr lang="ko-KR" altLang="en-US" dirty="0"/>
              <a:t>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2118" y="2852936"/>
            <a:ext cx="19639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모바일 우선 설정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6768076" y="3037602"/>
            <a:ext cx="384042" cy="9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</a:t>
            </a:r>
            <a:r>
              <a:rPr lang="ko-KR" altLang="en-US" dirty="0"/>
              <a:t>기술 소개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은 전문가가 디자인한 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들의 모음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https://bootstrapcreative.com/resources/bootstrap-3-css-classes-index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기본 컨테이너 클래스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01" y="3429001"/>
            <a:ext cx="9771915" cy="2736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1" y="4221088"/>
            <a:ext cx="30716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고정폭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 </a:t>
            </a:r>
            <a:r>
              <a:rPr lang="en-US" altLang="ko-KR" dirty="0" smtClean="0"/>
              <a:t>.container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445224"/>
            <a:ext cx="360906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폭 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 </a:t>
            </a:r>
            <a:r>
              <a:rPr lang="en-US" altLang="ko-KR" dirty="0" smtClean="0"/>
              <a:t>.container-fluid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8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부트스트랩 다운로드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http://bootstrapk.com/getting-started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부트스트랩 다운로드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CDN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4558" y="3178518"/>
            <a:ext cx="982268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&lt;!-- </a:t>
            </a:r>
            <a:r>
              <a:rPr lang="ko-KR" altLang="en-US" sz="1500" dirty="0"/>
              <a:t>합쳐지고 최소화된 최신 </a:t>
            </a:r>
            <a:r>
              <a:rPr lang="en-US" altLang="ko-KR" sz="1500" dirty="0"/>
              <a:t>CSS --&gt;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link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rel</a:t>
            </a:r>
            <a:r>
              <a:rPr lang="en-US" altLang="ko-KR" sz="1500" dirty="0"/>
              <a:t>="stylesheet"</a:t>
            </a:r>
            <a:r>
              <a:rPr lang="ko-KR" altLang="en-US" sz="1500" dirty="0"/>
              <a:t> </a:t>
            </a:r>
            <a:r>
              <a:rPr lang="en-US" altLang="ko-KR" sz="1500" dirty="0" err="1"/>
              <a:t>href</a:t>
            </a:r>
            <a:r>
              <a:rPr lang="en-US" altLang="ko-KR" sz="1500" dirty="0"/>
              <a:t>="https://maxcdn.bootstrapcdn.com/bootstrap/3.3.2/</a:t>
            </a:r>
            <a:r>
              <a:rPr lang="en-US" altLang="ko-KR" sz="1500" dirty="0" err="1"/>
              <a:t>css</a:t>
            </a:r>
            <a:r>
              <a:rPr lang="en-US" altLang="ko-KR" sz="1500" dirty="0"/>
              <a:t>/bootstrap.min.css"&gt;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&lt;!-- </a:t>
            </a:r>
            <a:r>
              <a:rPr lang="ko-KR" altLang="en-US" sz="1500" dirty="0"/>
              <a:t>부가적인 테마 </a:t>
            </a:r>
            <a:r>
              <a:rPr lang="en-US" altLang="ko-KR" sz="1500" dirty="0"/>
              <a:t>--&gt;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link</a:t>
            </a:r>
            <a:r>
              <a:rPr lang="ko-KR" altLang="en-US" sz="1500" dirty="0"/>
              <a:t> </a:t>
            </a:r>
            <a:r>
              <a:rPr lang="en-US" altLang="ko-KR" sz="1500" dirty="0" err="1"/>
              <a:t>rel</a:t>
            </a:r>
            <a:r>
              <a:rPr lang="en-US" altLang="ko-KR" sz="1500" dirty="0"/>
              <a:t>="stylesheet"</a:t>
            </a:r>
            <a:r>
              <a:rPr lang="ko-KR" altLang="en-US" sz="1500" dirty="0"/>
              <a:t> </a:t>
            </a:r>
            <a:r>
              <a:rPr lang="en-US" altLang="ko-KR" sz="1500" dirty="0" err="1"/>
              <a:t>href</a:t>
            </a:r>
            <a:r>
              <a:rPr lang="en-US" altLang="ko-KR" sz="1500" dirty="0"/>
              <a:t>="https://maxcdn.bootstrapcdn.com/bootstrap/3.3.2/</a:t>
            </a:r>
            <a:r>
              <a:rPr lang="en-US" altLang="ko-KR" sz="1500" dirty="0" err="1"/>
              <a:t>css</a:t>
            </a:r>
            <a:r>
              <a:rPr lang="en-US" altLang="ko-KR" sz="1500" dirty="0"/>
              <a:t>/bootstrap-theme.min.css"&gt;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&lt;!-- </a:t>
            </a:r>
            <a:r>
              <a:rPr lang="ko-KR" altLang="en-US" sz="1500" dirty="0"/>
              <a:t>합쳐지고 최소화된 최신 자바스크립트 </a:t>
            </a:r>
            <a:r>
              <a:rPr lang="en-US" altLang="ko-KR" sz="1500" dirty="0"/>
              <a:t>--&gt;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script </a:t>
            </a:r>
            <a:r>
              <a:rPr lang="en-US" altLang="ko-KR" sz="1500" dirty="0" err="1"/>
              <a:t>src</a:t>
            </a:r>
            <a:r>
              <a:rPr lang="en-US" altLang="ko-KR" sz="1500" dirty="0"/>
              <a:t>="https://maxcdn.bootstrapcdn.com/bootstrap/3.3.2/</a:t>
            </a:r>
            <a:r>
              <a:rPr lang="en-US" altLang="ko-KR" sz="1500" dirty="0" err="1"/>
              <a:t>js</a:t>
            </a:r>
            <a:r>
              <a:rPr lang="en-US" altLang="ko-KR" sz="1500" dirty="0"/>
              <a:t>/bootstrap.min.js"&gt;&lt;/script</a:t>
            </a:r>
            <a:r>
              <a:rPr lang="en-US" altLang="ko-KR" sz="1500" dirty="0" smtClean="0"/>
              <a:t>&gt;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Html5shiv.js -&gt; </a:t>
            </a:r>
            <a:r>
              <a:rPr lang="ko-KR" altLang="en-US" sz="1500" dirty="0" err="1"/>
              <a:t>익스플로러</a:t>
            </a:r>
            <a:r>
              <a:rPr lang="ko-KR" altLang="en-US" sz="1500" dirty="0"/>
              <a:t> </a:t>
            </a:r>
            <a:r>
              <a:rPr lang="en-US" altLang="ko-KR" sz="1500" dirty="0"/>
              <a:t>8</a:t>
            </a:r>
            <a:r>
              <a:rPr lang="ko-KR" altLang="en-US" sz="1500" dirty="0"/>
              <a:t>이하에서도 </a:t>
            </a:r>
            <a:r>
              <a:rPr lang="en-US" altLang="ko-KR" sz="1500" dirty="0" smtClean="0"/>
              <a:t>html5 </a:t>
            </a:r>
            <a:r>
              <a:rPr lang="ko-KR" altLang="en-US" sz="1500" dirty="0" smtClean="0"/>
              <a:t>가 지원이 되도록</a:t>
            </a:r>
            <a:endParaRPr lang="en-US" altLang="ko-KR" sz="1500" dirty="0"/>
          </a:p>
          <a:p>
            <a:r>
              <a:rPr lang="en-US" altLang="ko-KR" sz="1500" dirty="0" smtClean="0"/>
              <a:t>Respond.min.js -&gt; </a:t>
            </a:r>
            <a:r>
              <a:rPr lang="ko-KR" altLang="en-US" sz="1500" dirty="0" err="1" smtClean="0"/>
              <a:t>익스플로러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8</a:t>
            </a:r>
            <a:r>
              <a:rPr lang="ko-KR" altLang="en-US" sz="1500" dirty="0" smtClean="0"/>
              <a:t>이하에서도 미디어 쿼리가 지원되도록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3660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viewport</a:t>
            </a:r>
            <a:r>
              <a:rPr lang="ko-KR" altLang="en-US"/>
              <a:t>는 스마트기기 상에서</a:t>
            </a:r>
            <a:r>
              <a:rPr lang="en-US" altLang="ko-KR"/>
              <a:t>, </a:t>
            </a:r>
            <a:r>
              <a:rPr lang="ko-KR" altLang="en-US"/>
              <a:t>최초에 페이지를 로딩할 때 확대정도</a:t>
            </a:r>
            <a:r>
              <a:rPr lang="en-US" altLang="ko-KR"/>
              <a:t>, </a:t>
            </a:r>
            <a:r>
              <a:rPr lang="ko-KR" altLang="en-US"/>
              <a:t>최대 확대비율</a:t>
            </a:r>
            <a:r>
              <a:rPr lang="en-US" altLang="ko-KR"/>
              <a:t>, </a:t>
            </a:r>
            <a:r>
              <a:rPr lang="ko-KR" altLang="en-US"/>
              <a:t>최소 확대비율등을 다루는 </a:t>
            </a:r>
            <a:r>
              <a:rPr lang="en-US" altLang="ko-KR"/>
              <a:t>meta data</a:t>
            </a:r>
            <a:r>
              <a:rPr lang="ko-KR" altLang="en-US"/>
              <a:t>에 속하는 </a:t>
            </a:r>
            <a:r>
              <a:rPr lang="ko-KR" altLang="en-US" smtClean="0"/>
              <a:t>속성</a:t>
            </a:r>
            <a:endParaRPr lang="en-US" altLang="ko-KR" smtClean="0"/>
          </a:p>
          <a:p>
            <a:r>
              <a:rPr lang="en-US" altLang="ko-KR"/>
              <a:t> head</a:t>
            </a:r>
            <a:r>
              <a:rPr lang="ko-KR" altLang="en-US"/>
              <a:t>사이에 추가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 </a:t>
            </a:r>
            <a:r>
              <a:rPr lang="ko-KR" altLang="en-US" dirty="0" smtClean="0"/>
              <a:t>기본요소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8" y="2310389"/>
            <a:ext cx="8902719" cy="355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8421" y="6143084"/>
            <a:ext cx="6807274" cy="27313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&lt;meta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name=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"viewport"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content=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"initial-scale=1, width=device-width"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/&gt;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enlo"/>
                <a:cs typeface="굴림" pitchFamily="50" charset="-127"/>
              </a:rPr>
              <a:t> 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22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부트스트랩의 </a:t>
            </a:r>
            <a:r>
              <a:rPr lang="ko-KR" altLang="en-US" dirty="0" err="1" smtClean="0"/>
              <a:t>반응형처리는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에서 이루어짐</a:t>
            </a:r>
            <a:endParaRPr lang="en-US" altLang="ko-KR" dirty="0" smtClean="0"/>
          </a:p>
          <a:p>
            <a:r>
              <a:rPr lang="ko-KR" altLang="en-US" dirty="0" smtClean="0"/>
              <a:t>보통 기본적으로 </a:t>
            </a:r>
            <a:r>
              <a:rPr lang="en-US" altLang="ko-KR" dirty="0"/>
              <a:t>12</a:t>
            </a:r>
            <a:r>
              <a:rPr lang="ko-KR" altLang="en-US" dirty="0"/>
              <a:t>칼럼으로 나누어서 기능을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r>
              <a:rPr lang="en-US" altLang="ko-KR" smtClean="0"/>
              <a:t>row </a:t>
            </a:r>
            <a:r>
              <a:rPr lang="ko-KR" altLang="en-US" dirty="0"/>
              <a:t>클래스는 </a:t>
            </a:r>
            <a:r>
              <a:rPr lang="en-US" altLang="ko-KR" dirty="0"/>
              <a:t>container</a:t>
            </a:r>
            <a:r>
              <a:rPr lang="ko-KR" altLang="en-US" dirty="0"/>
              <a:t>나 </a:t>
            </a:r>
            <a:r>
              <a:rPr lang="en-US" altLang="ko-KR" dirty="0"/>
              <a:t>container-fluid </a:t>
            </a:r>
            <a:r>
              <a:rPr lang="ko-KR" altLang="en-US" dirty="0"/>
              <a:t>안에 있어야 정상적인 배열이나 </a:t>
            </a:r>
            <a:r>
              <a:rPr lang="ko-KR" altLang="en-US" dirty="0" err="1"/>
              <a:t>패팅을</a:t>
            </a:r>
            <a:r>
              <a:rPr lang="ko-KR" altLang="en-US" dirty="0"/>
              <a:t> 지원해준다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44" y="2631233"/>
            <a:ext cx="5781419" cy="38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41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5" y="890335"/>
            <a:ext cx="4984057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 &lt;div class="container-fluid" &gt;</a:t>
            </a:r>
          </a:p>
          <a:p>
            <a:r>
              <a:rPr lang="en-US" altLang="ko-KR" sz="1500" b="1" dirty="0"/>
              <a:t>            &lt;div class="row"&gt;</a:t>
            </a:r>
          </a:p>
          <a:p>
            <a:r>
              <a:rPr lang="en-US" altLang="ko-KR" sz="1500" b="1" dirty="0"/>
              <a:t>                &lt;div class="col-xs-3"&gt;.col-xs-3&lt;/div&gt;</a:t>
            </a:r>
          </a:p>
          <a:p>
            <a:r>
              <a:rPr lang="en-US" altLang="ko-KR" sz="1500" b="1" dirty="0"/>
              <a:t>                &lt;div class="col-xs-3"&gt;.col-xs-3&lt;/div&gt;</a:t>
            </a:r>
          </a:p>
          <a:p>
            <a:r>
              <a:rPr lang="en-US" altLang="ko-KR" sz="1500" b="1" dirty="0"/>
              <a:t>                &lt;div class="col-xs-3"&gt;.col-xs-3&lt;/div&gt;</a:t>
            </a:r>
          </a:p>
          <a:p>
            <a:r>
              <a:rPr lang="en-US" altLang="ko-KR" sz="1500" b="1" dirty="0"/>
              <a:t>                &lt;div class="col-xs-3"&gt;.col-xs-3&lt;/div&gt;</a:t>
            </a:r>
          </a:p>
          <a:p>
            <a:r>
              <a:rPr lang="en-US" altLang="ko-KR" sz="1500" b="1" dirty="0"/>
              <a:t>            &lt;/div&gt;</a:t>
            </a:r>
          </a:p>
          <a:p>
            <a:r>
              <a:rPr lang="en-US" altLang="ko-KR" sz="1500" b="1" dirty="0"/>
              <a:t>            &lt;div class="row"&gt;</a:t>
            </a:r>
          </a:p>
          <a:p>
            <a:r>
              <a:rPr lang="en-US" altLang="ko-KR" sz="1500" b="1" dirty="0"/>
              <a:t>                &lt;div class="col-sm-3"&gt;.col-sm-3&lt;/div&gt;</a:t>
            </a:r>
          </a:p>
          <a:p>
            <a:r>
              <a:rPr lang="en-US" altLang="ko-KR" sz="1500" b="1" dirty="0"/>
              <a:t>                &lt;div class="col-sm-3"&gt;.col-sm-3&lt;/div&gt;</a:t>
            </a:r>
          </a:p>
          <a:p>
            <a:r>
              <a:rPr lang="en-US" altLang="ko-KR" sz="1500" b="1" dirty="0"/>
              <a:t>                &lt;div class="col-sm-3"&gt;.col-sm-3&lt;/div&gt;</a:t>
            </a:r>
          </a:p>
          <a:p>
            <a:r>
              <a:rPr lang="en-US" altLang="ko-KR" sz="1500" b="1" dirty="0"/>
              <a:t>                &lt;div class="col-sm-3"&gt;.col-sm-3&lt;/div&gt;</a:t>
            </a:r>
          </a:p>
          <a:p>
            <a:r>
              <a:rPr lang="en-US" altLang="ko-KR" sz="1500" b="1" dirty="0"/>
              <a:t>            &lt;/div&gt;</a:t>
            </a:r>
          </a:p>
          <a:p>
            <a:r>
              <a:rPr lang="en-US" altLang="ko-KR" sz="1500" b="1" dirty="0"/>
              <a:t>            &lt;div class="row"&gt;</a:t>
            </a:r>
          </a:p>
          <a:p>
            <a:r>
              <a:rPr lang="en-US" altLang="ko-KR" sz="1500" b="1" dirty="0"/>
              <a:t>                &lt;div class="col-md-3"&gt;.col-md-3&lt;/div&gt;</a:t>
            </a:r>
          </a:p>
          <a:p>
            <a:r>
              <a:rPr lang="en-US" altLang="ko-KR" sz="1500" b="1" dirty="0"/>
              <a:t>                &lt;div class="col-md-3"&gt;.col-md-3&lt;/div&gt;</a:t>
            </a:r>
          </a:p>
          <a:p>
            <a:r>
              <a:rPr lang="en-US" altLang="ko-KR" sz="1500" b="1" dirty="0"/>
              <a:t>                &lt;div class="col-md-3"&gt;.col-md-3&lt;/div&gt;</a:t>
            </a:r>
          </a:p>
          <a:p>
            <a:r>
              <a:rPr lang="en-US" altLang="ko-KR" sz="1500" b="1" dirty="0"/>
              <a:t>                &lt;div class="col-md-3"&gt;.col-md-3&lt;/div&gt;</a:t>
            </a:r>
          </a:p>
          <a:p>
            <a:r>
              <a:rPr lang="en-US" altLang="ko-KR" sz="1500" b="1" dirty="0"/>
              <a:t>            &lt;/div&gt;</a:t>
            </a:r>
          </a:p>
          <a:p>
            <a:r>
              <a:rPr lang="en-US" altLang="ko-KR" sz="1500" b="1" dirty="0"/>
              <a:t>            &lt;div class="row"&gt;</a:t>
            </a:r>
          </a:p>
          <a:p>
            <a:r>
              <a:rPr lang="en-US" altLang="ko-KR" sz="1500" b="1" dirty="0"/>
              <a:t>                &lt;div class="col-lg-3"&gt;.col-lg-3&lt;/div&gt;</a:t>
            </a:r>
          </a:p>
          <a:p>
            <a:r>
              <a:rPr lang="en-US" altLang="ko-KR" sz="1500" b="1" dirty="0"/>
              <a:t>                &lt;div class="col-lg-3"&gt;.col-lg-3&lt;/div&gt;</a:t>
            </a:r>
          </a:p>
          <a:p>
            <a:r>
              <a:rPr lang="en-US" altLang="ko-KR" sz="1500" b="1" dirty="0"/>
              <a:t>                &lt;div class="col-lg-3"&gt;.col-lg-3&lt;/div&gt;</a:t>
            </a:r>
          </a:p>
          <a:p>
            <a:r>
              <a:rPr lang="en-US" altLang="ko-KR" sz="1500" b="1" dirty="0"/>
              <a:t>                &lt;div class="col-lg-3"&gt;.col-lg-3&lt;/div&gt;</a:t>
            </a:r>
          </a:p>
          <a:p>
            <a:r>
              <a:rPr lang="en-US" altLang="ko-KR" sz="1500" b="1" dirty="0"/>
              <a:t>            &lt;/div&gt;</a:t>
            </a:r>
          </a:p>
          <a:p>
            <a:r>
              <a:rPr lang="en-US" altLang="ko-KR" sz="1500" b="1" dirty="0"/>
              <a:t>        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21116" y="938463"/>
            <a:ext cx="403828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&lt;div class="container-fluid" &gt;</a:t>
            </a:r>
          </a:p>
          <a:p>
            <a:r>
              <a:rPr lang="en-US" altLang="ko-KR" sz="1600" b="1" dirty="0"/>
              <a:t>      &lt;div class="row"&gt;</a:t>
            </a:r>
          </a:p>
          <a:p>
            <a:r>
              <a:rPr lang="en-US" altLang="ko-KR" sz="1600" b="1" dirty="0"/>
              <a:t>        &lt;div class="col-md-3 col-sm-6"&gt;</a:t>
            </a:r>
          </a:p>
          <a:p>
            <a:r>
              <a:rPr lang="en-US" altLang="ko-KR" sz="1600" b="1" dirty="0"/>
              <a:t>          .col-md-3 .col-sm-6</a:t>
            </a:r>
          </a:p>
          <a:p>
            <a:r>
              <a:rPr lang="en-US" altLang="ko-KR" sz="1600" b="1" dirty="0"/>
              <a:t>        &lt;/div&gt;</a:t>
            </a:r>
          </a:p>
          <a:p>
            <a:r>
              <a:rPr lang="en-US" altLang="ko-KR" sz="1600" b="1" dirty="0"/>
              <a:t>        &lt;div class="col-md-3 col-sm-6"&gt;</a:t>
            </a:r>
          </a:p>
          <a:p>
            <a:r>
              <a:rPr lang="en-US" altLang="ko-KR" sz="1600" b="1" dirty="0"/>
              <a:t>          .col-md-3 .col-sm-6</a:t>
            </a:r>
          </a:p>
          <a:p>
            <a:r>
              <a:rPr lang="en-US" altLang="ko-KR" sz="1600" b="1" dirty="0"/>
              <a:t>        &lt;/div&gt;</a:t>
            </a:r>
          </a:p>
          <a:p>
            <a:r>
              <a:rPr lang="en-US" altLang="ko-KR" sz="1600" b="1" dirty="0"/>
              <a:t>        &lt;div class="col-md-3 col-sm-6"&gt;</a:t>
            </a:r>
          </a:p>
          <a:p>
            <a:r>
              <a:rPr lang="en-US" altLang="ko-KR" sz="1600" b="1" dirty="0"/>
              <a:t>          .col-md-3 .col-sm-6</a:t>
            </a:r>
          </a:p>
          <a:p>
            <a:r>
              <a:rPr lang="en-US" altLang="ko-KR" sz="1600" b="1" dirty="0"/>
              <a:t>        &lt;/div&gt;</a:t>
            </a:r>
          </a:p>
          <a:p>
            <a:r>
              <a:rPr lang="en-US" altLang="ko-KR" sz="1600" b="1" dirty="0"/>
              <a:t>        &lt;div class="col-md-3 col-sm-6"&gt;</a:t>
            </a:r>
          </a:p>
          <a:p>
            <a:r>
              <a:rPr lang="en-US" altLang="ko-KR" sz="1600" b="1" dirty="0"/>
              <a:t>          .col-md-3 .col-sm-6</a:t>
            </a:r>
          </a:p>
          <a:p>
            <a:r>
              <a:rPr lang="en-US" altLang="ko-KR" sz="1600" b="1" dirty="0"/>
              <a:t>        &lt;/div&gt;</a:t>
            </a:r>
          </a:p>
          <a:p>
            <a:r>
              <a:rPr lang="en-US" altLang="ko-KR" sz="1600" b="1" dirty="0"/>
              <a:t>      &lt;/div&gt;</a:t>
            </a:r>
          </a:p>
          <a:p>
            <a:r>
              <a:rPr lang="en-US" altLang="ko-KR" sz="1600" b="1" dirty="0"/>
              <a:t>    &lt;/div&gt;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5438273" y="5248053"/>
            <a:ext cx="6628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중간 화면에서는 </a:t>
            </a:r>
            <a:r>
              <a:rPr lang="en-US" altLang="ko-KR" dirty="0"/>
              <a:t>4</a:t>
            </a:r>
            <a:r>
              <a:rPr lang="ko-KR" altLang="en-US" dirty="0"/>
              <a:t>개의 칼럼이지만 작은 </a:t>
            </a:r>
            <a:r>
              <a:rPr lang="ko-KR" altLang="en-US" dirty="0" err="1"/>
              <a:t>하면에서는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칼럼을 이루도록 하고 싶다면</a:t>
            </a:r>
            <a:r>
              <a:rPr lang="en-US" altLang="ko-KR" dirty="0"/>
              <a:t>, </a:t>
            </a:r>
            <a:r>
              <a:rPr lang="ko-KR" altLang="en-US" dirty="0"/>
              <a:t>중간 화면에서의 </a:t>
            </a:r>
            <a:r>
              <a:rPr lang="en-US" altLang="ko-KR" dirty="0"/>
              <a:t>col-md-3</a:t>
            </a:r>
            <a:r>
              <a:rPr lang="ko-KR" altLang="en-US" dirty="0"/>
              <a:t>과 작은 화면에서의 </a:t>
            </a:r>
            <a:r>
              <a:rPr lang="en-US" altLang="ko-KR" dirty="0"/>
              <a:t>col-sm-6</a:t>
            </a:r>
            <a:r>
              <a:rPr lang="ko-KR" altLang="en-US" dirty="0"/>
              <a:t>을 함께 정의하면 가능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20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1555</Words>
  <Application>Microsoft Office PowerPoint</Application>
  <PresentationFormat>사용자 지정</PresentationFormat>
  <Paragraphs>339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1.5 Bootstrap 기술 소개 </vt:lpstr>
      <vt:lpstr>Bootstrap 기술 소개 </vt:lpstr>
      <vt:lpstr>Bootstrap 기술 소개 </vt:lpstr>
      <vt:lpstr>Bootstrap 기술 소개 </vt:lpstr>
      <vt:lpstr>PowerPoint 프레젠테이션</vt:lpstr>
      <vt:lpstr>부트스트랩 기본요소</vt:lpstr>
      <vt:lpstr>grid</vt:lpstr>
      <vt:lpstr>grid</vt:lpstr>
      <vt:lpstr>Typography</vt:lpstr>
      <vt:lpstr>table</vt:lpstr>
      <vt:lpstr>form</vt:lpstr>
      <vt:lpstr>form</vt:lpstr>
      <vt:lpstr>form</vt:lpstr>
      <vt:lpstr>버튼</vt:lpstr>
      <vt:lpstr>list</vt:lpstr>
      <vt:lpstr>이미지</vt:lpstr>
      <vt:lpstr>icon</vt:lpstr>
      <vt:lpstr>drop-down menu</vt:lpstr>
      <vt:lpstr>input-group</vt:lpstr>
      <vt:lpstr>nav</vt:lpstr>
      <vt:lpstr>pager</vt:lpstr>
      <vt:lpstr>pagination</vt:lpstr>
      <vt:lpstr>navbar</vt:lpstr>
      <vt:lpstr>modal</vt:lpstr>
      <vt:lpstr>modal</vt:lpstr>
      <vt:lpstr>참고사이트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user</cp:lastModifiedBy>
  <cp:revision>1555</cp:revision>
  <cp:lastPrinted>2018-08-06T00:03:40Z</cp:lastPrinted>
  <dcterms:created xsi:type="dcterms:W3CDTF">2014-12-01T08:37:15Z</dcterms:created>
  <dcterms:modified xsi:type="dcterms:W3CDTF">2018-10-23T05:15:02Z</dcterms:modified>
</cp:coreProperties>
</file>