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0" r:id="rId8"/>
    <p:sldId id="261" r:id="rId9"/>
    <p:sldId id="268" r:id="rId10"/>
    <p:sldId id="262" r:id="rId11"/>
    <p:sldId id="271" r:id="rId12"/>
    <p:sldId id="264" r:id="rId13"/>
    <p:sldId id="267" r:id="rId14"/>
    <p:sldId id="276" r:id="rId15"/>
    <p:sldId id="265" r:id="rId16"/>
    <p:sldId id="274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F3619-FA84-0F59-4695-64A0783F9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0CB74-C1B7-7E7E-74C5-6037C3A5B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203F7-C50F-4095-B781-C8A15952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490-0FAA-4AFD-8223-B7698677F56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CC54A-E144-D22F-F8E3-97721DE1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FA2F3-36CA-B1FF-6E78-A4A12F67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25F-72FF-4A10-B9B7-0AB57D104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4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72816-C1EA-D078-31BC-BE2D303F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B7354-5CC2-BB9B-0A78-8A3F48FF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3A991-FC17-CAF8-DE04-E6D42674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490-0FAA-4AFD-8223-B7698677F56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700B6-EF7B-4904-F72C-02839F0A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4156A-089D-2ADC-19FB-826A1DB6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25F-72FF-4A10-B9B7-0AB57D104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5336F-7156-429E-76F9-5552B5B9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FB909E-0448-BBB7-DC42-8FAE491C1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F405-FC5F-5725-3589-7ECA1871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490-0FAA-4AFD-8223-B7698677F56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EC555-F7FA-2D65-26DF-E82A4C49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E7482-6F07-04A7-3CB8-700DBB5B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25F-72FF-4A10-B9B7-0AB57D104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0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A513E-26A3-6977-2430-98C05318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1CAE1-105A-0368-2858-430A2393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3CDB1-CBAC-055C-A88E-6C3118BC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490-0FAA-4AFD-8223-B7698677F56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0D716-F682-C1D5-9ECA-A82A0242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C3F2E-7981-7A41-D0C8-6F0E568F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25F-72FF-4A10-B9B7-0AB57D104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D97AA-C4D6-4F02-EE80-B6C5157B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C8D67-ECAE-8B8B-0A75-D5FD77658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3FA86-1B03-75E1-39B6-C3C54DD2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490-0FAA-4AFD-8223-B7698677F56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32C2C-2C57-9EDE-8879-29DAC9F1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2C5C-6764-5AD8-4E44-C25ECE72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25F-72FF-4A10-B9B7-0AB57D104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708B2-FE0E-84F6-5EA9-964C35B5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BA5B0-0ED5-A01F-427A-C5FA48690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16494E-F8EB-69C3-2A37-70862CAD7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B8FC3-CE6E-B85F-1C82-AF37177F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490-0FAA-4AFD-8223-B7698677F56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9097F-4B92-50D3-D3D0-2088F069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54F13-A2D8-FA12-F800-E83D0E20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25F-72FF-4A10-B9B7-0AB57D104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3EC61-1C45-ED60-A5EF-9A2B24F4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4D1D1-2A39-3B7F-6822-62345238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54651F-D156-CFDD-7F95-4A34F8534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F1483E-FE2E-59D5-5629-EC9CB7FB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197CD9-0A2C-7466-833C-92804FA4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A18CEF-57F0-E23C-5701-6462E769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490-0FAA-4AFD-8223-B7698677F56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A05A16-020C-223D-3E15-C15CF82A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B9B5D8-5666-88B8-11B3-54284BB0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25F-72FF-4A10-B9B7-0AB57D104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1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D437A-6A1B-A155-949A-8BEC8121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8C0BDA-C558-94D4-737F-09ED5028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490-0FAA-4AFD-8223-B7698677F56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7F955-E699-B6A8-9614-EF84ECB0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A9BAD6-D7E2-AB97-A5B2-69F936A9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25F-72FF-4A10-B9B7-0AB57D104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3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862FBD-CB84-C184-2EDB-22A61E14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490-0FAA-4AFD-8223-B7698677F56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2BC69F-2109-0F8F-5330-9EE9631D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47711E-1411-AC4F-68D7-B9F3D20D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25F-72FF-4A10-B9B7-0AB57D104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3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E18FB-47A3-1002-372A-8861FD6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8D503-F8CD-1CE5-729C-6EB5C35F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DDED30-C676-570A-9E72-DE1D355A1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6B190-28EB-4A55-43D3-9DF322B4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490-0FAA-4AFD-8223-B7698677F56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CD69B-709E-F420-120B-5D796D67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47853-604F-71CE-3738-93A72A12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25F-72FF-4A10-B9B7-0AB57D104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8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D9C71-877D-E997-8E9C-FE0FDE4D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E332B7-6126-0198-933D-27E135CAA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3463D-0D62-D7B6-9BD1-503A949D4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2C50F-7671-BD39-0B91-D3DD68C6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490-0FAA-4AFD-8223-B7698677F56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60E92-B96E-C36E-21EB-F81F1EEB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BF084-A8CF-CC72-C746-DD53359A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25F-72FF-4A10-B9B7-0AB57D104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9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308A41-8A1B-B9BA-70F2-11F8C54E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BC859-4F62-B272-4790-5A189DFE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A2EFB-D067-1EBC-FA89-AC8A97C70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8490-0FAA-4AFD-8223-B7698677F569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1CADB-4F50-B697-7253-C885BC555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192E9-264F-7F3C-18C7-1FA9AEC0B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C25F-72FF-4A10-B9B7-0AB57D104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6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60E62-1AB7-1A1D-9FBC-B734C8678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알고리즘과 세상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FF6196-BE8D-F267-9642-77A105E68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10406 </a:t>
            </a:r>
            <a:r>
              <a:rPr lang="ko-KR" altLang="en-US" dirty="0"/>
              <a:t>김민준</a:t>
            </a:r>
            <a:r>
              <a:rPr lang="en-US" altLang="ko-KR" dirty="0"/>
              <a:t>, 10330 </a:t>
            </a:r>
            <a:r>
              <a:rPr lang="ko-KR" altLang="en-US" dirty="0"/>
              <a:t>하석현</a:t>
            </a:r>
          </a:p>
        </p:txBody>
      </p:sp>
    </p:spTree>
    <p:extLst>
      <p:ext uri="{BB962C8B-B14F-4D97-AF65-F5344CB8AC3E}">
        <p14:creationId xmlns:p14="http://schemas.microsoft.com/office/powerpoint/2010/main" val="363442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B0A33-5857-2096-5439-D1BE2BBA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가지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3B3C-17E1-2517-D271-D77A7D42255A}"/>
              </a:ext>
            </a:extLst>
          </p:cNvPr>
          <p:cNvSpPr txBox="1"/>
          <p:nvPr/>
        </p:nvSpPr>
        <p:spPr>
          <a:xfrm>
            <a:off x="4132729" y="1807229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탐색 알고리즘 </a:t>
            </a:r>
            <a:r>
              <a:rPr lang="en-US" altLang="ko-KR" sz="2400" dirty="0"/>
              <a:t>– </a:t>
            </a:r>
            <a:r>
              <a:rPr lang="ko-KR" altLang="en-US" sz="2400" dirty="0"/>
              <a:t>이진 탐색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BE0CB-4962-A588-2A82-5610DD8363D1}"/>
              </a:ext>
            </a:extLst>
          </p:cNvPr>
          <p:cNvSpPr txBox="1"/>
          <p:nvPr/>
        </p:nvSpPr>
        <p:spPr>
          <a:xfrm>
            <a:off x="2033867" y="3769621"/>
            <a:ext cx="9319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1~100</a:t>
            </a:r>
            <a:r>
              <a:rPr lang="ko-KR" altLang="en-US" sz="2800" dirty="0"/>
              <a:t>까지의 숫자 중 하나를 생각한 친구와</a:t>
            </a:r>
            <a:endParaRPr lang="en-US" altLang="ko-KR" sz="2800" dirty="0"/>
          </a:p>
          <a:p>
            <a:r>
              <a:rPr lang="ko-KR" altLang="en-US" sz="2800" dirty="0" err="1"/>
              <a:t>업다운</a:t>
            </a:r>
            <a:r>
              <a:rPr lang="ko-KR" altLang="en-US" sz="2800" dirty="0"/>
              <a:t> 게임을 할 때</a:t>
            </a:r>
            <a:endParaRPr lang="en-US" altLang="ko-KR" sz="2800" dirty="0"/>
          </a:p>
          <a:p>
            <a:r>
              <a:rPr lang="ko-KR" altLang="en-US" sz="2800" dirty="0"/>
              <a:t>친구가 가장 빨리 숫자를 찾을 수 있는 알고리즘은</a:t>
            </a:r>
            <a:r>
              <a:rPr lang="en-US" altLang="ko-KR" sz="28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F5F54-D22B-97DA-7A66-70B351FD81B8}"/>
              </a:ext>
            </a:extLst>
          </p:cNvPr>
          <p:cNvSpPr txBox="1"/>
          <p:nvPr/>
        </p:nvSpPr>
        <p:spPr>
          <a:xfrm>
            <a:off x="4836459" y="2313905"/>
            <a:ext cx="251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: O(log(n))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52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B0A33-5857-2096-5439-D1BE2BBA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가지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3B3C-17E1-2517-D271-D77A7D42255A}"/>
              </a:ext>
            </a:extLst>
          </p:cNvPr>
          <p:cNvSpPr txBox="1"/>
          <p:nvPr/>
        </p:nvSpPr>
        <p:spPr>
          <a:xfrm>
            <a:off x="4132729" y="1807229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탐색 알고리즘 </a:t>
            </a:r>
            <a:r>
              <a:rPr lang="en-US" altLang="ko-KR" sz="2400" dirty="0"/>
              <a:t>– </a:t>
            </a:r>
            <a:r>
              <a:rPr lang="ko-KR" altLang="en-US" sz="2400" dirty="0"/>
              <a:t>이진 탐색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F5F54-D22B-97DA-7A66-70B351FD81B8}"/>
              </a:ext>
            </a:extLst>
          </p:cNvPr>
          <p:cNvSpPr txBox="1"/>
          <p:nvPr/>
        </p:nvSpPr>
        <p:spPr>
          <a:xfrm>
            <a:off x="4836459" y="2313905"/>
            <a:ext cx="251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: O(log(n))</a:t>
            </a:r>
            <a:endParaRPr lang="ko-KR" altLang="en-US" dirty="0"/>
          </a:p>
        </p:txBody>
      </p:sp>
      <p:pic>
        <p:nvPicPr>
          <p:cNvPr id="1026" name="Picture 2" descr="이진 탐색 (Binary Search)">
            <a:extLst>
              <a:ext uri="{FF2B5EF4-FFF2-40B4-BE49-F238E27FC236}">
                <a16:creationId xmlns:a16="http://schemas.microsoft.com/office/drawing/2014/main" id="{C1FE7131-82B0-D40A-68A7-7298FA9C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83" y="2683237"/>
            <a:ext cx="5000064" cy="413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B59C7-3FEE-1632-2B52-42191F57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가지 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CB274-26A3-7E0B-E871-71BCC9BF3C5F}"/>
              </a:ext>
            </a:extLst>
          </p:cNvPr>
          <p:cNvSpPr txBox="1"/>
          <p:nvPr/>
        </p:nvSpPr>
        <p:spPr>
          <a:xfrm>
            <a:off x="4132729" y="1807229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그리디</a:t>
            </a:r>
            <a:r>
              <a:rPr lang="ko-KR" altLang="en-US" sz="2400" dirty="0"/>
              <a:t>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26B06-96CE-36A6-C93D-D24CE2A13E5F}"/>
              </a:ext>
            </a:extLst>
          </p:cNvPr>
          <p:cNvSpPr txBox="1"/>
          <p:nvPr/>
        </p:nvSpPr>
        <p:spPr>
          <a:xfrm>
            <a:off x="1612525" y="3733762"/>
            <a:ext cx="9319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500</a:t>
            </a:r>
            <a:r>
              <a:rPr lang="ko-KR" altLang="en-US" sz="2800" dirty="0"/>
              <a:t>원</a:t>
            </a:r>
            <a:r>
              <a:rPr lang="en-US" altLang="ko-KR" sz="2800" dirty="0"/>
              <a:t>, 100</a:t>
            </a:r>
            <a:r>
              <a:rPr lang="ko-KR" altLang="en-US" sz="2800" dirty="0"/>
              <a:t>원</a:t>
            </a:r>
            <a:r>
              <a:rPr lang="en-US" altLang="ko-KR" sz="2800" dirty="0"/>
              <a:t>, 50</a:t>
            </a:r>
            <a:r>
              <a:rPr lang="ko-KR" altLang="en-US" sz="2800" dirty="0"/>
              <a:t>원</a:t>
            </a:r>
            <a:r>
              <a:rPr lang="en-US" altLang="ko-KR" sz="2800" dirty="0"/>
              <a:t>, 10</a:t>
            </a:r>
            <a:r>
              <a:rPr lang="ko-KR" altLang="en-US" sz="2800" dirty="0"/>
              <a:t>원</a:t>
            </a:r>
            <a:r>
              <a:rPr lang="en-US" altLang="ko-KR" sz="2800" dirty="0"/>
              <a:t>, 5</a:t>
            </a:r>
            <a:r>
              <a:rPr lang="ko-KR" altLang="en-US" sz="2800" dirty="0"/>
              <a:t>원</a:t>
            </a:r>
            <a:r>
              <a:rPr lang="en-US" altLang="ko-KR" sz="2800" dirty="0"/>
              <a:t>, 1</a:t>
            </a:r>
            <a:r>
              <a:rPr lang="ko-KR" altLang="en-US" sz="2800" dirty="0" err="1"/>
              <a:t>원짜리</a:t>
            </a:r>
            <a:r>
              <a:rPr lang="ko-KR" altLang="en-US" sz="2800" dirty="0"/>
              <a:t> 동전을 사용해서 </a:t>
            </a:r>
            <a:endParaRPr lang="en-US" altLang="ko-KR" sz="2800" dirty="0"/>
          </a:p>
          <a:p>
            <a:r>
              <a:rPr lang="en-US" altLang="ko-KR" sz="2800" dirty="0"/>
              <a:t>389</a:t>
            </a:r>
            <a:r>
              <a:rPr lang="ko-KR" altLang="en-US" sz="2800" dirty="0"/>
              <a:t>원을 지불할 때 사용할 수 있는 최소의 동전 개수는</a:t>
            </a:r>
            <a:r>
              <a:rPr lang="en-US" altLang="ko-K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431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F0299-BCAC-1D27-2D04-6D00AA7C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가지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D70B9-5D22-4EA8-8027-A0FE68005197}"/>
              </a:ext>
            </a:extLst>
          </p:cNvPr>
          <p:cNvSpPr txBox="1"/>
          <p:nvPr/>
        </p:nvSpPr>
        <p:spPr>
          <a:xfrm>
            <a:off x="2236694" y="1690688"/>
            <a:ext cx="771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기타 등등</a:t>
            </a:r>
            <a:r>
              <a:rPr lang="en-US" altLang="ko-KR" dirty="0"/>
              <a:t>(</a:t>
            </a:r>
            <a:r>
              <a:rPr lang="ko-KR" altLang="en-US" dirty="0"/>
              <a:t>그래프 탐색 알고리즘</a:t>
            </a:r>
            <a:r>
              <a:rPr lang="en-US" altLang="ko-KR" dirty="0"/>
              <a:t>, </a:t>
            </a:r>
            <a:r>
              <a:rPr lang="ko-KR" altLang="en-US" dirty="0"/>
              <a:t>최단거리 알고리즘</a:t>
            </a:r>
            <a:r>
              <a:rPr lang="en-US" altLang="ko-KR" dirty="0"/>
              <a:t>, </a:t>
            </a:r>
            <a:r>
              <a:rPr lang="ko-KR" altLang="en-US" dirty="0"/>
              <a:t>동적 계획법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146" name="Picture 2" descr="코테 | target number!. 깊이/너비 우선 탐색(DFS/BFS) 알고리즘 ( javascript… | by gKYOe |  Medium">
            <a:extLst>
              <a:ext uri="{FF2B5EF4-FFF2-40B4-BE49-F238E27FC236}">
                <a16:creationId xmlns:a16="http://schemas.microsoft.com/office/drawing/2014/main" id="{CBD7ACC7-7103-FE69-DE6B-5B22C855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4" y="2336147"/>
            <a:ext cx="51816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ijkstra의 최단 경로 알고리즘&gt; 기본개념과 알고리즘 - waca's field">
            <a:extLst>
              <a:ext uri="{FF2B5EF4-FFF2-40B4-BE49-F238E27FC236}">
                <a16:creationId xmlns:a16="http://schemas.microsoft.com/office/drawing/2014/main" id="{B6903FB6-C040-CA38-32EE-EB8770AC8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998" y="2291852"/>
            <a:ext cx="3891803" cy="21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동적 계획법(Dynamic Programming)_1.개념">
            <a:extLst>
              <a:ext uri="{FF2B5EF4-FFF2-40B4-BE49-F238E27FC236}">
                <a16:creationId xmlns:a16="http://schemas.microsoft.com/office/drawing/2014/main" id="{A5637C18-29D6-A9FA-1928-005F51034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53" y="3897408"/>
            <a:ext cx="2666294" cy="28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6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E1185-7380-A58D-DD4F-93D9A60A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추천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8A3905-50AE-A0A4-D376-33C59FBEB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28317" r="4518" b="30266"/>
          <a:stretch/>
        </p:blipFill>
        <p:spPr>
          <a:xfrm>
            <a:off x="-11530" y="1311322"/>
            <a:ext cx="4314589" cy="1962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48B6D5-1FC8-9B70-8D99-173FA859A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88" y="1027906"/>
            <a:ext cx="4712694" cy="5524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BDEEE7-4D6C-3EE0-8E3D-7ABBE6787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237" y="1769144"/>
            <a:ext cx="3756428" cy="4314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76B6BB-F59B-B13C-3459-6780D967E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95" y="3128482"/>
            <a:ext cx="2624793" cy="35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3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13374-004F-593E-F9A1-EE6EC821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86C49-A27E-51F6-9A13-827A629FA7D5}"/>
              </a:ext>
            </a:extLst>
          </p:cNvPr>
          <p:cNvSpPr txBox="1"/>
          <p:nvPr/>
        </p:nvSpPr>
        <p:spPr>
          <a:xfrm>
            <a:off x="2944905" y="1792941"/>
            <a:ext cx="630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회의실 시간 배정 문제 해결 프로그램 제작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941E5A-253F-1E60-49AA-2CE86B958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09" y="2254606"/>
            <a:ext cx="6317479" cy="454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3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13374-004F-593E-F9A1-EE6EC821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86C49-A27E-51F6-9A13-827A629FA7D5}"/>
              </a:ext>
            </a:extLst>
          </p:cNvPr>
          <p:cNvSpPr txBox="1"/>
          <p:nvPr/>
        </p:nvSpPr>
        <p:spPr>
          <a:xfrm>
            <a:off x="2944905" y="1792941"/>
            <a:ext cx="630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회의실 시간 배정 문제 해결 프로그램 제작</a:t>
            </a:r>
            <a:endParaRPr lang="en-US" altLang="ko-KR" sz="2400" dirty="0"/>
          </a:p>
          <a:p>
            <a:pPr algn="ctr"/>
            <a:r>
              <a:rPr lang="en-US" altLang="ko-KR" sz="2400" dirty="0"/>
              <a:t>(</a:t>
            </a:r>
            <a:r>
              <a:rPr lang="ko-KR" altLang="en-US" sz="2400" dirty="0"/>
              <a:t>정렬 알고리즘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그리디</a:t>
            </a:r>
            <a:r>
              <a:rPr lang="ko-KR" altLang="en-US" sz="2400" dirty="0"/>
              <a:t> 알고리즘 활용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6F7F00-59EB-D057-DB97-1CA90F91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21" y="3079376"/>
            <a:ext cx="104013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7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13374-004F-593E-F9A1-EE6EC821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F4E6FA-E109-229D-0E58-8B717DEBD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07" y="1400036"/>
            <a:ext cx="4940651" cy="53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9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64314-9CD3-ABF6-72A5-8406E0DB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EB745A-472A-44B0-4FBB-73093A4CE322}"/>
              </a:ext>
            </a:extLst>
          </p:cNvPr>
          <p:cNvSpPr/>
          <p:nvPr/>
        </p:nvSpPr>
        <p:spPr>
          <a:xfrm>
            <a:off x="2411504" y="1845329"/>
            <a:ext cx="8113059" cy="680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알고리즘이란 무엇인가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984786D-2B2E-26E9-714C-7CF8CE304B2C}"/>
              </a:ext>
            </a:extLst>
          </p:cNvPr>
          <p:cNvSpPr/>
          <p:nvPr/>
        </p:nvSpPr>
        <p:spPr>
          <a:xfrm>
            <a:off x="1629335" y="1690688"/>
            <a:ext cx="989759" cy="989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1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CD70F8-06C8-961C-AF9D-6BA1F34BFD24}"/>
              </a:ext>
            </a:extLst>
          </p:cNvPr>
          <p:cNvSpPr/>
          <p:nvPr/>
        </p:nvSpPr>
        <p:spPr>
          <a:xfrm>
            <a:off x="2411504" y="2980764"/>
            <a:ext cx="8113059" cy="680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 복잡도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4AC4D2-3EDE-7D12-A25E-0285365D410A}"/>
              </a:ext>
            </a:extLst>
          </p:cNvPr>
          <p:cNvSpPr/>
          <p:nvPr/>
        </p:nvSpPr>
        <p:spPr>
          <a:xfrm>
            <a:off x="1629335" y="2826123"/>
            <a:ext cx="989759" cy="989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2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299459-6722-68C4-E7F7-E343637F3D6B}"/>
              </a:ext>
            </a:extLst>
          </p:cNvPr>
          <p:cNvSpPr/>
          <p:nvPr/>
        </p:nvSpPr>
        <p:spPr>
          <a:xfrm>
            <a:off x="2411504" y="4098270"/>
            <a:ext cx="8113059" cy="680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여러 가지 알고리즘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E43A39-25A3-CA11-FB2A-848A105162AA}"/>
              </a:ext>
            </a:extLst>
          </p:cNvPr>
          <p:cNvSpPr/>
          <p:nvPr/>
        </p:nvSpPr>
        <p:spPr>
          <a:xfrm>
            <a:off x="1629335" y="3943629"/>
            <a:ext cx="989759" cy="989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3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14674B-4215-17A4-3B75-B6F23BFD4EEA}"/>
              </a:ext>
            </a:extLst>
          </p:cNvPr>
          <p:cNvSpPr/>
          <p:nvPr/>
        </p:nvSpPr>
        <p:spPr>
          <a:xfrm>
            <a:off x="2411504" y="5218576"/>
            <a:ext cx="8113059" cy="680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알고리즘의 활용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6F98AEB-1CB5-8CD6-D4E2-4C0FE9F184E5}"/>
              </a:ext>
            </a:extLst>
          </p:cNvPr>
          <p:cNvSpPr/>
          <p:nvPr/>
        </p:nvSpPr>
        <p:spPr>
          <a:xfrm>
            <a:off x="1629335" y="5063935"/>
            <a:ext cx="989759" cy="989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4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9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CCD66-895A-C236-2129-BA49D52A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D8BD1-E450-DC59-A008-72F0207883C3}"/>
              </a:ext>
            </a:extLst>
          </p:cNvPr>
          <p:cNvSpPr txBox="1"/>
          <p:nvPr/>
        </p:nvSpPr>
        <p:spPr>
          <a:xfrm>
            <a:off x="2151528" y="2069707"/>
            <a:ext cx="788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어떠한 행동을 하기 위해서 만들어진 명령어들의 유한 집합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5B97B-4D39-6148-0C27-F5F3DBA39C66}"/>
              </a:ext>
            </a:extLst>
          </p:cNvPr>
          <p:cNvSpPr txBox="1"/>
          <p:nvPr/>
        </p:nvSpPr>
        <p:spPr>
          <a:xfrm>
            <a:off x="3047999" y="16337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문제를 해결하기 위한 절차나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C7D93-41FE-D5B0-AA21-2FA035D48144}"/>
              </a:ext>
            </a:extLst>
          </p:cNvPr>
          <p:cNvSpPr txBox="1"/>
          <p:nvPr/>
        </p:nvSpPr>
        <p:spPr>
          <a:xfrm>
            <a:off x="1694329" y="3328640"/>
            <a:ext cx="88033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입력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-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알고리즘은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0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또는 그 이상의 외부에서 제공된 자료가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존재해야한다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출력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-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알고리즘은 최소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개 이상의 결과를 가져야한다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명확성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-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알고리즘의 각 단계는 명확하여 애매함이 없어야 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  <a:endParaRPr lang="ko-KR" altLang="en-US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유한성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-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알고리즘은 단계들을 유한한 횟수로 거친 후 문제를 해결하고 종료해야 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알고리즘의 한 단계 이후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m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의 값은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n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보다 작으며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, m != 0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이면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n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의 값은 다음 번 단계에서 줄어든다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효과성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-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알고리즘의 모든 연산들은 사람이 종이와 연필을 이용하여 유한한 시간 안에 정확하게 수행할 수 있을 정도로 충분히 단순해야 한다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628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E2E56-9AC9-CCE2-E25E-6C15B974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556BC-B899-F661-1E00-742F889FE3DF}"/>
              </a:ext>
            </a:extLst>
          </p:cNvPr>
          <p:cNvSpPr txBox="1"/>
          <p:nvPr/>
        </p:nvSpPr>
        <p:spPr>
          <a:xfrm>
            <a:off x="1947581" y="1807232"/>
            <a:ext cx="864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알고리즘의 우열을 가릴 수 있을까</a:t>
            </a:r>
            <a:r>
              <a:rPr lang="en-US" altLang="ko-KR" sz="3600" dirty="0"/>
              <a:t>? Y/N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5E6F5-4797-8B40-786D-4AF99E298B2B}"/>
              </a:ext>
            </a:extLst>
          </p:cNvPr>
          <p:cNvSpPr txBox="1"/>
          <p:nvPr/>
        </p:nvSpPr>
        <p:spPr>
          <a:xfrm>
            <a:off x="5136774" y="2570107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정답</a:t>
            </a:r>
            <a:r>
              <a:rPr lang="en-US" altLang="ko-KR" sz="2800" dirty="0"/>
              <a:t>: Yes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C21B1-2AC5-63A6-CE77-C2C8A53A8839}"/>
              </a:ext>
            </a:extLst>
          </p:cNvPr>
          <p:cNvSpPr txBox="1"/>
          <p:nvPr/>
        </p:nvSpPr>
        <p:spPr>
          <a:xfrm>
            <a:off x="654420" y="3890180"/>
            <a:ext cx="115375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시간 복잡도</a:t>
            </a:r>
            <a:r>
              <a:rPr lang="en-US" altLang="ko-KR" sz="2400" dirty="0"/>
              <a:t>: </a:t>
            </a:r>
            <a:r>
              <a:rPr lang="ko-KR" altLang="en-US" sz="2400" dirty="0"/>
              <a:t>특정 크기의 자료에 따라 알고리즘 수행에 걸리는 시간을 나타낸 것</a:t>
            </a:r>
            <a:endParaRPr lang="en-US" altLang="ko-KR" sz="24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자연수 </a:t>
            </a:r>
            <a:r>
              <a:rPr lang="en-US" altLang="ko-KR" sz="2000" dirty="0"/>
              <a:t>n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 수를 출력하는 알고리즘의 시간 복잡도</a:t>
            </a:r>
            <a:r>
              <a:rPr lang="en-US" altLang="ko-KR" sz="2000" dirty="0"/>
              <a:t>: n</a:t>
            </a:r>
          </a:p>
          <a:p>
            <a:r>
              <a:rPr lang="ko-KR" altLang="en-US" sz="2000" dirty="0"/>
              <a:t>자연수 </a:t>
            </a:r>
            <a:r>
              <a:rPr lang="en-US" altLang="ko-KR" sz="2000" dirty="0"/>
              <a:t>n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</a:t>
            </a:r>
            <a:r>
              <a:rPr lang="en-US" altLang="ko-KR" sz="2000" dirty="0"/>
              <a:t>n*n</a:t>
            </a:r>
            <a:r>
              <a:rPr lang="ko-KR" altLang="en-US" sz="2000" dirty="0"/>
              <a:t>정사각형을 출력하는 알고리즘의 시간 복잡도</a:t>
            </a:r>
            <a:r>
              <a:rPr lang="en-US" altLang="ko-KR" sz="2000" dirty="0"/>
              <a:t>: n</a:t>
            </a:r>
          </a:p>
        </p:txBody>
      </p:sp>
    </p:spTree>
    <p:extLst>
      <p:ext uri="{BB962C8B-B14F-4D97-AF65-F5344CB8AC3E}">
        <p14:creationId xmlns:p14="http://schemas.microsoft.com/office/powerpoint/2010/main" val="29139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01AA-6BFC-729E-54C7-FEF45743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73BE6-B52E-68DE-4537-175DDEBF5D21}"/>
              </a:ext>
            </a:extLst>
          </p:cNvPr>
          <p:cNvSpPr txBox="1"/>
          <p:nvPr/>
        </p:nvSpPr>
        <p:spPr>
          <a:xfrm>
            <a:off x="5038166" y="1506022"/>
            <a:ext cx="355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bigO</a:t>
            </a:r>
            <a:r>
              <a:rPr lang="ko-KR" altLang="en-US" dirty="0"/>
              <a:t> 표기법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E6D950-9258-F200-4809-389D5208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68" y="1942109"/>
            <a:ext cx="6051456" cy="45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36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0E87-99CA-13EC-5782-D994559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가지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F1876-1F55-0E86-A2B3-546665570693}"/>
              </a:ext>
            </a:extLst>
          </p:cNvPr>
          <p:cNvSpPr txBox="1"/>
          <p:nvPr/>
        </p:nvSpPr>
        <p:spPr>
          <a:xfrm>
            <a:off x="4383741" y="1698350"/>
            <a:ext cx="355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정렬 알고리즘 </a:t>
            </a:r>
            <a:r>
              <a:rPr lang="en-US" altLang="ko-KR" sz="2000" dirty="0"/>
              <a:t>– </a:t>
            </a:r>
            <a:r>
              <a:rPr lang="ko-KR" altLang="en-US" sz="2000" dirty="0"/>
              <a:t>버블 정렬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146CA-CA79-555C-5C27-5BA2DCC6FDF9}"/>
              </a:ext>
            </a:extLst>
          </p:cNvPr>
          <p:cNvSpPr txBox="1"/>
          <p:nvPr/>
        </p:nvSpPr>
        <p:spPr>
          <a:xfrm>
            <a:off x="4836459" y="2313905"/>
            <a:ext cx="251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: O(n^2)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FCF7194-7FFC-6303-6153-CFB21D9D3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3096466"/>
            <a:ext cx="9525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03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0E87-99CA-13EC-5782-D994559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가지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F1876-1F55-0E86-A2B3-546665570693}"/>
              </a:ext>
            </a:extLst>
          </p:cNvPr>
          <p:cNvSpPr txBox="1"/>
          <p:nvPr/>
        </p:nvSpPr>
        <p:spPr>
          <a:xfrm>
            <a:off x="4383741" y="1698350"/>
            <a:ext cx="355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정렬 알고리즘 </a:t>
            </a:r>
            <a:r>
              <a:rPr lang="en-US" altLang="ko-KR" sz="2000" dirty="0"/>
              <a:t>– </a:t>
            </a:r>
            <a:r>
              <a:rPr lang="ko-KR" altLang="en-US" sz="2000" dirty="0"/>
              <a:t>버블 정렬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8876A72-D537-09CF-1F53-3F5BD777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72" y="2906343"/>
            <a:ext cx="9619128" cy="300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9146CA-CA79-555C-5C27-5BA2DCC6FDF9}"/>
              </a:ext>
            </a:extLst>
          </p:cNvPr>
          <p:cNvSpPr txBox="1"/>
          <p:nvPr/>
        </p:nvSpPr>
        <p:spPr>
          <a:xfrm>
            <a:off x="4836459" y="2313905"/>
            <a:ext cx="251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: O(n^2)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32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0E87-99CA-13EC-5782-D994559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가지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F1876-1F55-0E86-A2B3-546665570693}"/>
              </a:ext>
            </a:extLst>
          </p:cNvPr>
          <p:cNvSpPr txBox="1"/>
          <p:nvPr/>
        </p:nvSpPr>
        <p:spPr>
          <a:xfrm>
            <a:off x="4320988" y="1719324"/>
            <a:ext cx="355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정렬 알고리즘 </a:t>
            </a:r>
            <a:r>
              <a:rPr lang="en-US" altLang="ko-KR" sz="2000" dirty="0"/>
              <a:t>– </a:t>
            </a:r>
            <a:r>
              <a:rPr lang="ko-KR" altLang="en-US" sz="2000" dirty="0"/>
              <a:t>삽입 정렬</a:t>
            </a:r>
          </a:p>
        </p:txBody>
      </p:sp>
      <p:pic>
        <p:nvPicPr>
          <p:cNvPr id="3074" name="Picture 2" descr="external/upload....">
            <a:extLst>
              <a:ext uri="{FF2B5EF4-FFF2-40B4-BE49-F238E27FC236}">
                <a16:creationId xmlns:a16="http://schemas.microsoft.com/office/drawing/2014/main" id="{02D966C8-C723-5A44-F8C2-12D8F104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96" y="2548180"/>
            <a:ext cx="6574492" cy="394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54435-335F-CE0C-CDE0-41B894402972}"/>
              </a:ext>
            </a:extLst>
          </p:cNvPr>
          <p:cNvSpPr txBox="1"/>
          <p:nvPr/>
        </p:nvSpPr>
        <p:spPr>
          <a:xfrm>
            <a:off x="4836459" y="2313905"/>
            <a:ext cx="251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: O(n^2)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31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0E87-99CA-13EC-5782-D994559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가지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F1876-1F55-0E86-A2B3-546665570693}"/>
              </a:ext>
            </a:extLst>
          </p:cNvPr>
          <p:cNvSpPr txBox="1"/>
          <p:nvPr/>
        </p:nvSpPr>
        <p:spPr>
          <a:xfrm>
            <a:off x="4320988" y="1321878"/>
            <a:ext cx="355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정렬 알고리즘 </a:t>
            </a:r>
            <a:r>
              <a:rPr lang="en-US" altLang="ko-KR" sz="2000" dirty="0"/>
              <a:t>– </a:t>
            </a:r>
            <a:r>
              <a:rPr lang="ko-KR" altLang="en-US" sz="2000" dirty="0"/>
              <a:t>병합 정렬</a:t>
            </a:r>
          </a:p>
        </p:txBody>
      </p:sp>
      <p:pic>
        <p:nvPicPr>
          <p:cNvPr id="2050" name="Picture 2" descr="external/upload....">
            <a:extLst>
              <a:ext uri="{FF2B5EF4-FFF2-40B4-BE49-F238E27FC236}">
                <a16:creationId xmlns:a16="http://schemas.microsoft.com/office/drawing/2014/main" id="{2AA2E543-7E97-51B1-C89E-94185536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49" y="2143087"/>
            <a:ext cx="7249646" cy="43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F0B2E-71BC-6870-1091-2DDFF351BE8E}"/>
              </a:ext>
            </a:extLst>
          </p:cNvPr>
          <p:cNvSpPr txBox="1"/>
          <p:nvPr/>
        </p:nvSpPr>
        <p:spPr>
          <a:xfrm>
            <a:off x="4684058" y="1690688"/>
            <a:ext cx="318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: O(n log(n))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58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393</Words>
  <Application>Microsoft Office PowerPoint</Application>
  <PresentationFormat>와이드스크린</PresentationFormat>
  <Paragraphs>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Open Sans</vt:lpstr>
      <vt:lpstr>Office 테마</vt:lpstr>
      <vt:lpstr>알고리즘과 세상</vt:lpstr>
      <vt:lpstr>목차</vt:lpstr>
      <vt:lpstr>알고리즘이란 무엇인가?</vt:lpstr>
      <vt:lpstr>시간 복잡도</vt:lpstr>
      <vt:lpstr>시간 복잡도</vt:lpstr>
      <vt:lpstr>여러 가지 알고리즘</vt:lpstr>
      <vt:lpstr>여러 가지 알고리즘</vt:lpstr>
      <vt:lpstr>여러 가지 알고리즘</vt:lpstr>
      <vt:lpstr>여러 가지 알고리즘</vt:lpstr>
      <vt:lpstr>여러 가지 알고리즘</vt:lpstr>
      <vt:lpstr>여러 가지 알고리즘</vt:lpstr>
      <vt:lpstr>여러 가지 알고리즘</vt:lpstr>
      <vt:lpstr>여러 가지 알고리즘</vt:lpstr>
      <vt:lpstr>책 추천</vt:lpstr>
      <vt:lpstr>알고리즘의 활용</vt:lpstr>
      <vt:lpstr>알고리즘의 활용</vt:lpstr>
      <vt:lpstr>알고리즘의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알고리즘과 세상</dc:title>
  <dc:creator>석현</dc:creator>
  <cp:lastModifiedBy>석현</cp:lastModifiedBy>
  <cp:revision>3</cp:revision>
  <dcterms:created xsi:type="dcterms:W3CDTF">2022-12-19T05:17:58Z</dcterms:created>
  <dcterms:modified xsi:type="dcterms:W3CDTF">2022-12-19T08:46:06Z</dcterms:modified>
</cp:coreProperties>
</file>