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11" r:id="rId2"/>
    <p:sldId id="32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ED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A5C9-89C1-40ED-84EC-50BC38BD0A8A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A34F9-62A7-4F7C-9E95-8970A41A0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3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321BA-1743-6CAC-DFD8-5B22C0CD7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142CD8-8C45-B69A-2184-7D9FDE273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46EA3-95D4-C8A9-42B3-368479BC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F2A0C-460A-2418-6F0B-9D6FC36F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DADC3-17EE-204D-6E79-32EB188F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5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C666-045E-10FE-5A46-AC070BCD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86D57-982E-0E83-A845-45ABA6166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5444A-0516-F322-CD59-2CCFF9D3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00EC7-EF6F-2CB8-3C8F-5E689D96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98DBF-B23E-66DD-D7E2-36050C8D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40A5D3-5E43-A7E5-59BD-A9B33AC40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E00B5-E551-1354-33F5-315A68380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F1E9-40C9-33F2-B7E5-B24F5879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072B0-74D2-1F64-CB40-8DBB7EA1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9D62-67F3-AA46-AA0C-CD7015CE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1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바닦">
            <a:extLst>
              <a:ext uri="{FF2B5EF4-FFF2-40B4-BE49-F238E27FC236}">
                <a16:creationId xmlns:a16="http://schemas.microsoft.com/office/drawing/2014/main" id="{BF25CB99-954B-7368-73D1-4E253F9FE504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 cstate="print">
            <a:alphaModFix amt="20000"/>
          </a:blip>
          <a:srcRect/>
          <a:stretch>
            <a:fillRect/>
          </a:stretch>
        </p:blipFill>
        <p:spPr bwMode="gray">
          <a:xfrm>
            <a:off x="-6022" y="5243769"/>
            <a:ext cx="12198021" cy="161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38F8DC7E-7D14-769B-E196-EB9EDE14B1CA}"/>
              </a:ext>
            </a:extLst>
          </p:cNvPr>
          <p:cNvSpPr/>
          <p:nvPr userDrawn="1"/>
        </p:nvSpPr>
        <p:spPr>
          <a:xfrm flipH="1">
            <a:off x="-1" y="-72073"/>
            <a:ext cx="12192000" cy="677250"/>
          </a:xfrm>
          <a:prstGeom prst="round1Rect">
            <a:avLst>
              <a:gd name="adj" fmla="val 0"/>
            </a:avLst>
          </a:prstGeom>
          <a:gradFill>
            <a:gsLst>
              <a:gs pos="0">
                <a:srgbClr val="003D8E"/>
              </a:gs>
              <a:gs pos="100000">
                <a:srgbClr val="00214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BFFB1B-E3FB-E262-A714-85919F3E484B}"/>
              </a:ext>
            </a:extLst>
          </p:cNvPr>
          <p:cNvSpPr/>
          <p:nvPr userDrawn="1"/>
        </p:nvSpPr>
        <p:spPr>
          <a:xfrm>
            <a:off x="0" y="2"/>
            <a:ext cx="12192000" cy="650336"/>
          </a:xfrm>
          <a:prstGeom prst="rect">
            <a:avLst/>
          </a:prstGeom>
          <a:gradFill flip="none" rotWithShape="1">
            <a:gsLst>
              <a:gs pos="16667">
                <a:srgbClr val="0070C0">
                  <a:alpha val="70000"/>
                </a:srgbClr>
              </a:gs>
              <a:gs pos="100000">
                <a:srgbClr val="0070C0">
                  <a:alpha val="19000"/>
                </a:srgbClr>
              </a:gs>
            </a:gsLst>
            <a:lin ang="0" scaled="0"/>
            <a:tileRect/>
          </a:gra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345" tIns="179814" rIns="91345" bIns="45673"/>
          <a:lstStyle/>
          <a:p>
            <a:pPr lvl="0" algn="ctr" defTabSz="913452"/>
            <a:endParaRPr lang="ko-KR" altLang="en-US" sz="1600" b="1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123C241C-4724-1C9E-F818-B292A3837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24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026A-96DF-4CC7-8BDB-ED39A20815F9}" type="datetime1">
              <a:rPr lang="ko-KR" altLang="en-US" smtClean="0"/>
              <a:t>2025-09-01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15FA9521-74C5-E8F0-36F4-FBE5F3A1B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0C14F88-964B-CAFC-712A-959CD1422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63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DB0C-9B16-407E-A838-8875E922B92E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D64BB5-2775-8E95-878C-3740B18F35CC}"/>
              </a:ext>
            </a:extLst>
          </p:cNvPr>
          <p:cNvGrpSpPr/>
          <p:nvPr userDrawn="1"/>
        </p:nvGrpSpPr>
        <p:grpSpPr>
          <a:xfrm>
            <a:off x="1991307" y="665208"/>
            <a:ext cx="10200691" cy="555265"/>
            <a:chOff x="2598432" y="995020"/>
            <a:chExt cx="8340572" cy="455933"/>
          </a:xfrm>
        </p:grpSpPr>
        <p:sp>
          <p:nvSpPr>
            <p:cNvPr id="15" name="사다리꼴 14">
              <a:extLst>
                <a:ext uri="{FF2B5EF4-FFF2-40B4-BE49-F238E27FC236}">
                  <a16:creationId xmlns:a16="http://schemas.microsoft.com/office/drawing/2014/main" id="{120C789D-5ED7-B97C-1597-83D614B14650}"/>
                </a:ext>
              </a:extLst>
            </p:cNvPr>
            <p:cNvSpPr/>
            <p:nvPr userDrawn="1"/>
          </p:nvSpPr>
          <p:spPr>
            <a:xfrm rot="10800000" flipH="1" flipV="1">
              <a:off x="2598432" y="995020"/>
              <a:ext cx="8283881" cy="455933"/>
            </a:xfrm>
            <a:prstGeom prst="trapezoid">
              <a:avLst>
                <a:gd name="adj" fmla="val 69006"/>
              </a:avLst>
            </a:prstGeom>
            <a:solidFill>
              <a:schemeClr val="bg1">
                <a:lumMod val="95000"/>
              </a:schemeClr>
            </a:solidFill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91345" tIns="179814" rIns="91345" bIns="45673"/>
            <a:lstStyle/>
            <a:p>
              <a:pPr algn="ctr" defTabSz="913452" latinLnBrk="0"/>
              <a:endParaRPr lang="ko-KR" altLang="en-US" sz="1600" b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6" name="사다리꼴 15">
              <a:extLst>
                <a:ext uri="{FF2B5EF4-FFF2-40B4-BE49-F238E27FC236}">
                  <a16:creationId xmlns:a16="http://schemas.microsoft.com/office/drawing/2014/main" id="{44469D86-F5E0-F8AD-38E7-59AF773E0865}"/>
                </a:ext>
              </a:extLst>
            </p:cNvPr>
            <p:cNvSpPr/>
            <p:nvPr userDrawn="1"/>
          </p:nvSpPr>
          <p:spPr>
            <a:xfrm rot="10800000" flipH="1" flipV="1">
              <a:off x="9888615" y="998099"/>
              <a:ext cx="1050389" cy="452854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2700" cap="rnd" cmpd="sng">
              <a:noFill/>
              <a:prstDash val="solid"/>
              <a:headEnd type="none" w="lg" len="med"/>
              <a:tailEnd type="none" w="lg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91345" tIns="179814" rIns="91345" bIns="45673"/>
            <a:lstStyle/>
            <a:p>
              <a:pPr algn="ctr" defTabSz="913452" latinLnBrk="0"/>
              <a:endParaRPr lang="ko-KR" altLang="en-US" sz="1600" b="1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74DF0607-7861-ADD1-E28C-5B413ABDBF03}"/>
              </a:ext>
            </a:extLst>
          </p:cNvPr>
          <p:cNvSpPr/>
          <p:nvPr userDrawn="1"/>
        </p:nvSpPr>
        <p:spPr>
          <a:xfrm flipH="1" flipV="1">
            <a:off x="695668" y="646156"/>
            <a:ext cx="2137369" cy="569969"/>
          </a:xfrm>
          <a:prstGeom prst="trapezoid">
            <a:avLst>
              <a:gd name="adj" fmla="val 69006"/>
            </a:avLst>
          </a:prstGeom>
          <a:gradFill flip="none" rotWithShape="1">
            <a:gsLst>
              <a:gs pos="100000">
                <a:srgbClr val="002060">
                  <a:alpha val="60000"/>
                </a:srgbClr>
              </a:gs>
              <a:gs pos="0">
                <a:srgbClr val="2EF2F2">
                  <a:alpha val="86000"/>
                </a:srgbClr>
              </a:gs>
              <a:gs pos="69000">
                <a:srgbClr val="0070C0"/>
              </a:gs>
            </a:gsLst>
            <a:lin ang="0" scaled="0"/>
            <a:tileRect/>
          </a:gradFill>
          <a:ln w="12700" cap="rnd" cmpd="sng">
            <a:noFill/>
            <a:prstDash val="solid"/>
            <a:headEnd type="none" w="lg" len="med"/>
            <a:tailEnd type="none" w="lg" len="med"/>
          </a:ln>
          <a:effectLst>
            <a:outerShdw blurRad="38100" dist="12700" dir="5400000" sx="99000" sy="99000" algn="t" rotWithShape="0">
              <a:prstClr val="black">
                <a:alpha val="25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345" tIns="179814" rIns="91345" bIns="45673"/>
          <a:lstStyle/>
          <a:p>
            <a:pPr algn="ctr" defTabSz="913452" latinLnBrk="0"/>
            <a:endParaRPr lang="ko-KR" altLang="en-US" sz="1600" b="1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C40ED6-2C8C-2D04-A320-CFC2D2C9ECE6}"/>
              </a:ext>
            </a:extLst>
          </p:cNvPr>
          <p:cNvGrpSpPr/>
          <p:nvPr userDrawn="1"/>
        </p:nvGrpSpPr>
        <p:grpSpPr>
          <a:xfrm>
            <a:off x="355107" y="144924"/>
            <a:ext cx="1073533" cy="991760"/>
            <a:chOff x="352697" y="435979"/>
            <a:chExt cx="1106062" cy="102181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2F4253-488F-B02D-2499-55FD34E86FD0}"/>
                </a:ext>
              </a:extLst>
            </p:cNvPr>
            <p:cNvSpPr/>
            <p:nvPr/>
          </p:nvSpPr>
          <p:spPr>
            <a:xfrm>
              <a:off x="352697" y="435979"/>
              <a:ext cx="1106062" cy="1021812"/>
            </a:xfrm>
            <a:prstGeom prst="rect">
              <a:avLst/>
            </a:prstGeom>
            <a:solidFill>
              <a:srgbClr val="031D40"/>
            </a:solidFill>
            <a:ln w="34925">
              <a:gradFill>
                <a:gsLst>
                  <a:gs pos="0">
                    <a:srgbClr val="2EF2F2"/>
                  </a:gs>
                  <a:gs pos="100000">
                    <a:srgbClr val="2EF2F2">
                      <a:lumMod val="58000"/>
                      <a:lumOff val="42000"/>
                    </a:srgbClr>
                  </a:gs>
                </a:gsLst>
                <a:lin ang="5400000" scaled="1"/>
              </a:gradFill>
            </a:ln>
            <a:effectLst>
              <a:glow rad="63500">
                <a:srgbClr val="2EF2F2">
                  <a:alpha val="12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82">
              <a:extLst>
                <a:ext uri="{FF2B5EF4-FFF2-40B4-BE49-F238E27FC236}">
                  <a16:creationId xmlns:a16="http://schemas.microsoft.com/office/drawing/2014/main" id="{69A4DB66-46B5-CEF2-8399-14C75223F7C2}"/>
                </a:ext>
              </a:extLst>
            </p:cNvPr>
            <p:cNvSpPr/>
            <p:nvPr/>
          </p:nvSpPr>
          <p:spPr>
            <a:xfrm>
              <a:off x="401968" y="489336"/>
              <a:ext cx="1023197" cy="931004"/>
            </a:xfrm>
            <a:custGeom>
              <a:avLst/>
              <a:gdLst>
                <a:gd name="connsiteX0" fmla="*/ 0 w 2743200"/>
                <a:gd name="connsiteY0" fmla="*/ 0 h 4134678"/>
                <a:gd name="connsiteX1" fmla="*/ 2743200 w 2743200"/>
                <a:gd name="connsiteY1" fmla="*/ 0 h 4134678"/>
                <a:gd name="connsiteX2" fmla="*/ 2743200 w 2743200"/>
                <a:gd name="connsiteY2" fmla="*/ 4134678 h 4134678"/>
                <a:gd name="connsiteX3" fmla="*/ 0 w 2743200"/>
                <a:gd name="connsiteY3" fmla="*/ 0 h 413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134678">
                  <a:moveTo>
                    <a:pt x="0" y="0"/>
                  </a:moveTo>
                  <a:lnTo>
                    <a:pt x="2743200" y="0"/>
                  </a:lnTo>
                  <a:lnTo>
                    <a:pt x="2743200" y="41346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8643F2-3B5C-AF07-01AE-623EA1C4D679}"/>
                </a:ext>
              </a:extLst>
            </p:cNvPr>
            <p:cNvSpPr txBox="1"/>
            <p:nvPr/>
          </p:nvSpPr>
          <p:spPr>
            <a:xfrm>
              <a:off x="824499" y="594144"/>
              <a:ext cx="190329" cy="4479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600"/>
                </a:lnSpc>
              </a:pPr>
              <a:endParaRPr lang="ko-KR" altLang="en-US" sz="2400" dirty="0">
                <a:solidFill>
                  <a:srgbClr val="2EF2F2"/>
                </a:solidFill>
                <a:effectLst>
                  <a:glow rad="63500">
                    <a:schemeClr val="tx1">
                      <a:lumMod val="85000"/>
                      <a:lumOff val="15000"/>
                      <a:alpha val="99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B698E9DD-81A8-0F8F-A43A-B917092D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462" y="23495"/>
            <a:ext cx="6870022" cy="50803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263540CB-1E4B-E7F3-869F-F96A3480E57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724279" y="735598"/>
            <a:ext cx="6870023" cy="40108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2" name="내용 개체 틀 31">
            <a:extLst>
              <a:ext uri="{FF2B5EF4-FFF2-40B4-BE49-F238E27FC236}">
                <a16:creationId xmlns:a16="http://schemas.microsoft.com/office/drawing/2014/main" id="{908B4EFF-D2A6-3908-5CFF-30750ECAF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2420" y="1333500"/>
            <a:ext cx="11567159" cy="4788902"/>
          </a:xfrm>
        </p:spPr>
        <p:txBody>
          <a:bodyPr/>
          <a:lstStyle>
            <a:lvl1pPr marL="0" indent="-180000">
              <a:buFont typeface="+mj-lt"/>
              <a:buAutoNum type="arabicPeriod"/>
              <a:defRPr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540000" indent="-360000">
              <a:buFont typeface="+mj-lt"/>
              <a:buAutoNum type="arabicParenR"/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 marL="720000" indent="-288000">
              <a:buFont typeface="+mj-ea"/>
              <a:buAutoNum type="circleNumDbPlain"/>
              <a:defRPr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3pPr>
            <a:lvl4pPr marL="900000" indent="-180000">
              <a:buFont typeface="Wingdings" panose="05000000000000000000" pitchFamily="2" charset="2"/>
              <a:buChar char="§"/>
              <a:defRPr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4pPr>
            <a:lvl5pPr marL="1080000" indent="-144000">
              <a:defRPr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720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08A52-32C2-8DF9-BD3C-53843A67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60DAA-8611-4520-2513-FC04AFAF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F3489-ADA7-AE41-1190-CC5D2326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23165-80EF-1FFE-DBBD-ECFE2E5C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FD5DD-2A98-D1ED-F29C-2F09DD88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14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AAE1-C2A9-440F-0A8A-667D3C23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8EF7D-8482-B4A1-BFCB-1840DF35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FCA4F-35DD-36AC-9F41-8C4643FF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E40C9-C62B-CB9F-01A9-DA4EA6B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174DD-C3F0-F563-E9E7-227E1CF4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4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CEE9-79D6-CC95-6812-D6AF1F68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CB4BB-6044-E3D8-2794-F16131421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51C4A-6ADB-E5E5-F356-F819A1AB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6BCC7-D324-439F-4CD9-158E611D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B0EB4-83C5-3848-3BAF-93190EFF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115D0-179D-C2DA-222E-B9FC8F51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4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4964A-729F-79FE-A66D-838CAC4E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D5BEF-179E-CB11-E48E-7B0E29787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CE601-889F-B84E-34AF-9157E75FE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EA3F5-B2EC-079B-6604-3AB5CE067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2F4D8-B4B9-0044-C483-AC1395D94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D8B304-87BF-76B0-B38A-EC7C5B8D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6B5C9-4B95-968C-05A0-479BF505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4557E5-B37C-85EE-A2A3-D596DA6F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BCB74-86FC-356F-50FF-0881591D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B1D581-C798-0D66-4DBE-3ADDA129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5D4DC7-D10A-452C-19EA-CB64BE51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5E5EA-1467-ED26-E22F-AD72E577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4AB88-B736-3774-4B76-BCBDFBC7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9909F7-7D31-F216-238A-E97727A6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AE21D-1431-83EC-C0BA-0DE06D98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6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2DB4E-CD8A-AF4F-ED94-211424AC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D1E7D-74C5-93AD-C0FA-97E0F260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94C19-A706-89C1-A334-F400D2A4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BFFEF-5068-AFB0-C714-D01D043B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9ACF6-416E-2AF6-18CF-9A6E8752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3C177-3493-4AD2-1504-A6E11FE5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DAB1-22D3-B9BC-108F-1E84FF88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EB357-44C3-6C89-0F0E-CC2999222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A6B16-C070-D47C-DFEC-7C58F6FF7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F319C9-E8C3-A759-9970-54000F77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F7728-D477-232A-C9FA-8333B54C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03B70-0CA8-CC33-C947-6465881A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5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55958-D869-1F76-9770-59C1C8F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C3DA3-D9BE-7B13-EC6D-746AB532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32CF6-79EE-670A-4D89-7A6B493C8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7A3F-5161-4D13-A1E2-9622D7F0872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9B0CE-26DF-EE2B-7D0B-938EBA4DF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06219-19B0-AD8A-C8C0-4A28983A3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0E49-81F8-4159-8574-E9B1EDACD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8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BBF9-4675-0263-94D5-5066208D6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C6866C-36D6-4A62-9587-B133719B1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85DB0C-9B16-407E-A838-8875E922B92E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82D33A9-8B95-99A7-CFD2-6D33F1A5C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합성곱신경망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F944C09-7B6E-6220-F239-B77FDA15DE4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레이어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F489477-5006-1791-D3F8-B1816E42B2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(Convolutional layer)</a:t>
            </a:r>
          </a:p>
          <a:p>
            <a:pPr lvl="2"/>
            <a:r>
              <a:rPr lang="ko-KR" altLang="en-US" dirty="0"/>
              <a:t>필터</a:t>
            </a:r>
            <a:r>
              <a:rPr lang="en-US" altLang="ko-KR" dirty="0"/>
              <a:t>(kernel)</a:t>
            </a:r>
            <a:r>
              <a:rPr lang="ko-KR" altLang="en-US" dirty="0"/>
              <a:t>을 사용하여 입력 데이터를 </a:t>
            </a:r>
            <a:r>
              <a:rPr lang="ko-KR" altLang="en-US" dirty="0" err="1"/>
              <a:t>슬라이딩하면서</a:t>
            </a:r>
            <a:r>
              <a:rPr lang="ko-KR" altLang="en-US" dirty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연산을 수행하는 레이어</a:t>
            </a:r>
            <a:endParaRPr lang="en-US" altLang="ko-KR" dirty="0"/>
          </a:p>
          <a:p>
            <a:pPr lvl="2"/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  <a:r>
              <a:rPr lang="en-US" altLang="ko-KR" dirty="0"/>
              <a:t>: </a:t>
            </a:r>
            <a:r>
              <a:rPr lang="ko-KR" altLang="en-US" dirty="0" err="1"/>
              <a:t>커널값과</a:t>
            </a:r>
            <a:r>
              <a:rPr lang="ko-KR" altLang="en-US" dirty="0"/>
              <a:t> </a:t>
            </a:r>
            <a:r>
              <a:rPr lang="ko-KR" altLang="en-US" dirty="0" err="1"/>
              <a:t>커널크기의</a:t>
            </a:r>
            <a:r>
              <a:rPr lang="ko-KR" altLang="en-US" dirty="0"/>
              <a:t> </a:t>
            </a:r>
            <a:r>
              <a:rPr lang="ko-KR" altLang="en-US" dirty="0" err="1"/>
              <a:t>입력값을</a:t>
            </a:r>
            <a:r>
              <a:rPr lang="ko-KR" altLang="en-US" dirty="0"/>
              <a:t> 곱한 후 더하는 연산</a:t>
            </a:r>
            <a:endParaRPr lang="en-US" altLang="ko-KR" dirty="0"/>
          </a:p>
          <a:p>
            <a:pPr lvl="3"/>
            <a:r>
              <a:rPr lang="en-US" altLang="ko-KR" dirty="0"/>
              <a:t>kernel size: </a:t>
            </a:r>
            <a:r>
              <a:rPr lang="ko-KR" altLang="en-US" dirty="0"/>
              <a:t>풀링에서 이동하는 윈도우 크기</a:t>
            </a:r>
            <a:endParaRPr lang="en-US" altLang="ko-KR" dirty="0"/>
          </a:p>
          <a:p>
            <a:pPr lvl="3"/>
            <a:r>
              <a:rPr lang="en-US" altLang="ko-KR" dirty="0"/>
              <a:t>stride: </a:t>
            </a:r>
            <a:r>
              <a:rPr lang="ko-KR" altLang="en-US" dirty="0"/>
              <a:t>윈도우가 움직일 때 이동하는 간격</a:t>
            </a:r>
            <a:endParaRPr lang="en-US" altLang="ko-KR" dirty="0"/>
          </a:p>
          <a:p>
            <a:pPr lvl="3"/>
            <a:r>
              <a:rPr lang="en-US" altLang="ko-KR" dirty="0"/>
              <a:t>padding: </a:t>
            </a:r>
            <a:r>
              <a:rPr lang="ko-KR" altLang="en-US" dirty="0"/>
              <a:t>입력 데이터의 경계에 추가적인 영역을 생성해주는 방법</a:t>
            </a:r>
            <a:endParaRPr lang="en-US" altLang="ko-KR" dirty="0"/>
          </a:p>
          <a:p>
            <a:pPr lvl="3"/>
            <a:r>
              <a:rPr lang="en-US" altLang="ko-KR" dirty="0"/>
              <a:t>dilation: </a:t>
            </a:r>
            <a:r>
              <a:rPr lang="ko-KR" altLang="en-US" dirty="0"/>
              <a:t>커널 간의 간격을 의미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35D9F-D34A-C5B6-0D25-D00B00BCE300}"/>
              </a:ext>
            </a:extLst>
          </p:cNvPr>
          <p:cNvSpPr txBox="1"/>
          <p:nvPr/>
        </p:nvSpPr>
        <p:spPr>
          <a:xfrm>
            <a:off x="467815" y="16669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4F81BD">
                      <a:lumMod val="20000"/>
                      <a:lumOff val="80000"/>
                      <a:alpha val="20000"/>
                    </a:srgbClr>
                  </a:outerShdw>
                </a:effectLst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Ⅲ</a:t>
            </a:r>
            <a:endParaRPr kumimoji="1" lang="ko-Kore-KR" altLang="en-US" sz="5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dist="50800" dir="2700000" algn="tl" rotWithShape="0">
                  <a:srgbClr val="4F81BD">
                    <a:lumMod val="20000"/>
                    <a:lumOff val="80000"/>
                    <a:alpha val="20000"/>
                  </a:srgbClr>
                </a:outerShdw>
              </a:effectLst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7" name="Picture 4" descr="Convolutional Neural Networks · Home">
            <a:extLst>
              <a:ext uri="{FF2B5EF4-FFF2-40B4-BE49-F238E27FC236}">
                <a16:creationId xmlns:a16="http://schemas.microsoft.com/office/drawing/2014/main" id="{BF936DD6-C8F1-5C40-04C9-6C8A8F1B6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2" y="4201152"/>
            <a:ext cx="6640403" cy="24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702212C-5E61-8510-5E10-34F3B8A9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5" b="17881"/>
          <a:stretch/>
        </p:blipFill>
        <p:spPr bwMode="auto">
          <a:xfrm>
            <a:off x="7742153" y="3467322"/>
            <a:ext cx="4274442" cy="27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33A40-54F5-BA7B-68DB-52E7EEB8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DE6AF8-B12D-2963-323E-CE5C7DC1A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85DB0C-9B16-407E-A838-8875E922B92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1BCAB5-A6D1-DAF3-F44C-2A6F2C991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합성곱신경망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0C8EF5C-D83F-FDFC-DE6C-6E8ECBB3DA6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01.</a:t>
            </a:r>
            <a:r>
              <a:rPr lang="ko-KR" altLang="en-US" dirty="0"/>
              <a:t>레이어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3BD819-82E9-269A-0765-4EE696A0B2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(Convolutional layer)</a:t>
            </a:r>
          </a:p>
          <a:p>
            <a:pPr lvl="3"/>
            <a:r>
              <a:rPr lang="en-US" altLang="ko-KR" dirty="0"/>
              <a:t>kernel size: </a:t>
            </a:r>
            <a:r>
              <a:rPr lang="ko-KR" altLang="en-US" dirty="0"/>
              <a:t>풀링에서 이동하는 윈도우 크기</a:t>
            </a:r>
            <a:endParaRPr lang="en-US" altLang="ko-KR" dirty="0"/>
          </a:p>
          <a:p>
            <a:pPr lvl="3"/>
            <a:r>
              <a:rPr lang="en-US" altLang="ko-KR" dirty="0"/>
              <a:t>stride: </a:t>
            </a:r>
            <a:r>
              <a:rPr lang="ko-KR" altLang="en-US" dirty="0"/>
              <a:t>윈도우가 움직일 때 이동하는 간격</a:t>
            </a:r>
            <a:endParaRPr lang="en-US" altLang="ko-KR" dirty="0"/>
          </a:p>
          <a:p>
            <a:pPr lvl="3"/>
            <a:r>
              <a:rPr lang="en-US" altLang="ko-KR" dirty="0"/>
              <a:t>padding: </a:t>
            </a:r>
            <a:r>
              <a:rPr lang="ko-KR" altLang="en-US" dirty="0"/>
              <a:t>입력 데이터의 경계에 추가적인 영역을 생성해주는 방법</a:t>
            </a:r>
            <a:endParaRPr lang="en-US" altLang="ko-KR" dirty="0"/>
          </a:p>
          <a:p>
            <a:pPr lvl="3"/>
            <a:r>
              <a:rPr lang="en-US" altLang="ko-KR" dirty="0"/>
              <a:t>dilation: </a:t>
            </a:r>
            <a:r>
              <a:rPr lang="ko-KR" altLang="en-US" dirty="0"/>
              <a:t>커널 간의 간격을 의미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A3C3C-9A2C-D485-27D4-6B0B29F592A3}"/>
              </a:ext>
            </a:extLst>
          </p:cNvPr>
          <p:cNvSpPr txBox="1"/>
          <p:nvPr/>
        </p:nvSpPr>
        <p:spPr>
          <a:xfrm>
            <a:off x="467815" y="16669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54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4F81BD">
                      <a:lumMod val="20000"/>
                      <a:lumOff val="80000"/>
                      <a:alpha val="20000"/>
                    </a:srgbClr>
                  </a:outerShdw>
                </a:effectLst>
                <a:uLnTx/>
                <a:uFillTx/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Ⅲ</a:t>
            </a:r>
            <a:endParaRPr kumimoji="1" lang="ko-Kore-KR" altLang="en-US" sz="54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dist="50800" dir="2700000" algn="tl" rotWithShape="0">
                  <a:srgbClr val="4F81BD">
                    <a:lumMod val="20000"/>
                    <a:lumOff val="80000"/>
                    <a:alpha val="20000"/>
                  </a:srgbClr>
                </a:outerShdw>
              </a:effectLst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9" name="Picture 4" descr="Deep Learning Tutorial – How to Use PyTorch and Transfer Learning to ...">
            <a:extLst>
              <a:ext uri="{FF2B5EF4-FFF2-40B4-BE49-F238E27FC236}">
                <a16:creationId xmlns:a16="http://schemas.microsoft.com/office/drawing/2014/main" id="{2DDE824D-F5EC-B36E-3C87-54AA2628F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52" y="3660411"/>
            <a:ext cx="1932586" cy="18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(Reference) 딥러닝에서 사용되는 여러 유형의 Convolution 소개 - 라임오렌지파이와 일상">
            <a:extLst>
              <a:ext uri="{FF2B5EF4-FFF2-40B4-BE49-F238E27FC236}">
                <a16:creationId xmlns:a16="http://schemas.microsoft.com/office/drawing/2014/main" id="{401F0360-CF6B-F73B-FB56-7A6F5FCB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646" y="3660411"/>
            <a:ext cx="1932586" cy="18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65CF7-F434-C94E-205E-E28AE9854DEF}"/>
              </a:ext>
            </a:extLst>
          </p:cNvPr>
          <p:cNvSpPr txBox="1"/>
          <p:nvPr/>
        </p:nvSpPr>
        <p:spPr>
          <a:xfrm>
            <a:off x="2649298" y="4227147"/>
            <a:ext cx="1199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kernel=3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dilated=1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669D9B8-F41B-C26A-BB3B-3B879699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27" y="3660412"/>
            <a:ext cx="1639900" cy="18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7FB686-5549-F1F2-C722-6F165F33C247}"/>
              </a:ext>
            </a:extLst>
          </p:cNvPr>
          <p:cNvSpPr txBox="1"/>
          <p:nvPr/>
        </p:nvSpPr>
        <p:spPr>
          <a:xfrm>
            <a:off x="5951196" y="4227147"/>
            <a:ext cx="1173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kernel=3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=2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dilated=1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D9DA1-9D18-FE0B-6E4A-22953C65BB59}"/>
              </a:ext>
            </a:extLst>
          </p:cNvPr>
          <p:cNvSpPr txBox="1"/>
          <p:nvPr/>
        </p:nvSpPr>
        <p:spPr>
          <a:xfrm>
            <a:off x="9300559" y="4227147"/>
            <a:ext cx="1173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kernel=3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padding=0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dilated =2</a:t>
            </a:r>
          </a:p>
        </p:txBody>
      </p:sp>
    </p:spTree>
    <p:extLst>
      <p:ext uri="{BB962C8B-B14F-4D97-AF65-F5344CB8AC3E}">
        <p14:creationId xmlns:p14="http://schemas.microsoft.com/office/powerpoint/2010/main" val="114950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125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G마켓 산스 TTF Bold</vt:lpstr>
      <vt:lpstr>G마켓 산스 TTF Medium</vt:lpstr>
      <vt:lpstr>KoPub돋움체 Bold</vt:lpstr>
      <vt:lpstr>KoPub돋움체 Light</vt:lpstr>
      <vt:lpstr>KoPub돋움체 Medium</vt:lpstr>
      <vt:lpstr>나눔명조 ExtraBold</vt:lpstr>
      <vt:lpstr>맑은 고딕</vt:lpstr>
      <vt:lpstr>Arial</vt:lpstr>
      <vt:lpstr>Times New Roman</vt:lpstr>
      <vt:lpstr>Wingdings</vt:lpstr>
      <vt:lpstr>Office 테마</vt:lpstr>
      <vt:lpstr>합성곱신경망</vt:lpstr>
      <vt:lpstr>합성곱신경망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합성곱신경망</dc:title>
  <dc:creator>changje cho</dc:creator>
  <cp:lastModifiedBy>human</cp:lastModifiedBy>
  <cp:revision>5</cp:revision>
  <dcterms:created xsi:type="dcterms:W3CDTF">2025-06-21T10:17:14Z</dcterms:created>
  <dcterms:modified xsi:type="dcterms:W3CDTF">2025-09-01T06:55:36Z</dcterms:modified>
</cp:coreProperties>
</file>