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6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2018-12-14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en-US"/>
              <a:pPr lvl="0">
                <a:defRPr/>
              </a:pPr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2018-12-08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en-US"/>
              <a:pPr lvl="0">
                <a:defRPr/>
              </a:pPr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2018-12-08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2018-12-08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2018-12-08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2018-12-08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2018-12-08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ko-KR" altLang="en-US"/>
              <a:pPr lvl="0">
                <a:defRPr/>
              </a:pPr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경마 게임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/>
              <a:t>오픈소스 리눅스 프로그래밍 기말과제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컴퓨터 공학과 </a:t>
            </a:r>
            <a:r>
              <a:rPr lang="en-US" altLang="ko-KR"/>
              <a:t>201421282</a:t>
            </a:r>
            <a:r>
              <a:rPr lang="ko-KR" altLang="en-US"/>
              <a:t> 최남기</a:t>
            </a:r>
            <a:endParaRPr lang="ko-KR" altLang="en-US"/>
          </a:p>
          <a:p>
            <a:pPr>
              <a:defRPr/>
            </a:pPr>
            <a:r>
              <a:rPr lang="en-US" altLang="ko-KR"/>
              <a:t>2018.12.14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주요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pthread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10</a:t>
            </a:fld>
            <a:r>
              <a:rPr lang="en-US" altLang="ko-KR"/>
              <a:t>12</a:t>
            </a:r>
            <a:r>
              <a:rPr lang="ko-KR" altLang="en-US"/>
              <a:t>페이지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3616" y="1666355"/>
            <a:ext cx="3974477" cy="468999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38093" y="3610364"/>
            <a:ext cx="3947158" cy="2272136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1295843" y="2766680"/>
            <a:ext cx="2299291" cy="3660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전역변수 </a:t>
            </a:r>
            <a:r>
              <a:rPr lang="en-US" altLang="ko-KR"/>
              <a:t>pthread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409797" y="4684970"/>
            <a:ext cx="1320209" cy="3665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배팅 함수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638201" y="4631807"/>
            <a:ext cx="1656911" cy="643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배팅 스타트 </a:t>
            </a:r>
            <a:endParaRPr lang="ko-KR" altLang="en-US"/>
          </a:p>
          <a:p>
            <a:pPr>
              <a:defRPr/>
            </a:pPr>
            <a:r>
              <a:rPr lang="ko-KR" altLang="en-US"/>
              <a:t>체크 함수</a:t>
            </a:r>
            <a:endParaRPr lang="ko-KR" altLang="en-US"/>
          </a:p>
        </p:txBody>
      </p:sp>
      <p:cxnSp>
        <p:nvCxnSpPr>
          <p:cNvPr id="15" name=""/>
          <p:cNvCxnSpPr/>
          <p:nvPr/>
        </p:nvCxnSpPr>
        <p:spPr>
          <a:xfrm rot="16200000" flipV="1">
            <a:off x="2296232" y="3526483"/>
            <a:ext cx="1259871" cy="673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 rot="5400000">
            <a:off x="730576" y="3572570"/>
            <a:ext cx="1340969" cy="662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1732220" y="3665362"/>
            <a:ext cx="2108794" cy="23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pthread_cancel()</a:t>
            </a:r>
            <a:endParaRPr lang="en-US" altLang="ko-KR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주요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sigaction alarm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 sz="1500"/>
          </a:p>
          <a:p>
            <a:pPr marL="457200" lvl="1" indent="0">
              <a:buNone/>
              <a:defRPr/>
            </a:pPr>
            <a:r>
              <a:rPr lang="en-US" altLang="ko-KR" sz="1500"/>
              <a:t>watting </a:t>
            </a:r>
            <a:r>
              <a:rPr lang="ko-KR" altLang="en-US" sz="1500"/>
              <a:t>이 </a:t>
            </a:r>
            <a:r>
              <a:rPr lang="en-US" altLang="ko-KR" sz="1500"/>
              <a:t>0</a:t>
            </a:r>
            <a:r>
              <a:rPr lang="ko-KR" altLang="en-US" sz="1500"/>
              <a:t> 이 될 때 까지 루프</a:t>
            </a:r>
            <a:endParaRPr lang="ko-KR" altLang="en-US" sz="1500"/>
          </a:p>
          <a:p>
            <a:pPr marL="457200" lvl="1" indent="0">
              <a:buNone/>
              <a:defRPr/>
            </a:pPr>
            <a:endParaRPr lang="ko-KR" altLang="en-US" sz="1500"/>
          </a:p>
          <a:p>
            <a:pPr marL="457200" lvl="1" indent="0">
              <a:buNone/>
              <a:defRPr/>
            </a:pPr>
            <a:endParaRPr lang="ko-KR" altLang="en-US" sz="1500"/>
          </a:p>
          <a:p>
            <a:pPr marL="457200" lvl="1" indent="0">
              <a:buNone/>
              <a:defRPr/>
            </a:pPr>
            <a:r>
              <a:rPr lang="en-US" altLang="ko-KR" sz="1500"/>
              <a:t>timer </a:t>
            </a:r>
            <a:r>
              <a:rPr lang="ko-KR" altLang="en-US" sz="1500"/>
              <a:t>함수 속</a:t>
            </a:r>
            <a:endParaRPr lang="ko-KR" altLang="en-US" sz="1500"/>
          </a:p>
          <a:p>
            <a:pPr marL="457200" lvl="1" indent="0">
              <a:buNone/>
              <a:defRPr/>
            </a:pPr>
            <a:r>
              <a:rPr lang="en-US" altLang="ko-KR" sz="1500"/>
              <a:t>alarm </a:t>
            </a:r>
            <a:r>
              <a:rPr lang="ko-KR" altLang="en-US" sz="1500"/>
              <a:t>시그널을 받으면 </a:t>
            </a:r>
            <a:r>
              <a:rPr lang="en-US" altLang="ko-KR" sz="1500"/>
              <a:t>watting 0 </a:t>
            </a:r>
            <a:r>
              <a:rPr lang="ko-KR" altLang="en-US" sz="1500"/>
              <a:t>셋팅</a:t>
            </a:r>
            <a:endParaRPr lang="ko-KR" altLang="en-US" sz="1500"/>
          </a:p>
          <a:p>
            <a:pPr marL="457200" lvl="1" indent="0">
              <a:buNone/>
              <a:defRPr/>
            </a:pPr>
            <a:endParaRPr lang="ko-KR" altLang="en-US" sz="1500"/>
          </a:p>
          <a:p>
            <a:pPr marL="457200" lvl="1" indent="0">
              <a:buNone/>
              <a:defRPr/>
            </a:pPr>
            <a:endParaRPr lang="ko-KR" altLang="en-US" sz="1500"/>
          </a:p>
          <a:p>
            <a:pPr lvl="1">
              <a:defRPr/>
            </a:pPr>
            <a:endParaRPr lang="ko-KR" altLang="en-US" sz="15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11</a:t>
            </a:fld>
            <a:r>
              <a:rPr lang="en-US" altLang="ko-KR"/>
              <a:t>12</a:t>
            </a:r>
            <a:r>
              <a:rPr lang="ko-KR" altLang="en-US"/>
              <a:t>페이지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26949" y="1745707"/>
            <a:ext cx="3400434" cy="4496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흐름도</a:t>
            </a:r>
            <a:endParaRPr lang="ko-KR" altLang="en-US"/>
          </a:p>
        </p:txBody>
      </p:sp>
      <p:sp>
        <p:nvSpPr>
          <p:cNvPr id="42" name=""/>
          <p:cNvSpPr txBox="1"/>
          <p:nvPr/>
        </p:nvSpPr>
        <p:spPr>
          <a:xfrm>
            <a:off x="273842" y="1519014"/>
            <a:ext cx="1871663" cy="365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호스트 프로세스</a:t>
            </a: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273842" y="4214113"/>
            <a:ext cx="1871663" cy="365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게스트 프로세스</a:t>
            </a:r>
            <a:endParaRPr lang="ko-KR" altLang="en-US"/>
          </a:p>
        </p:txBody>
      </p:sp>
      <p:grpSp>
        <p:nvGrpSpPr>
          <p:cNvPr id="75" name=""/>
          <p:cNvGrpSpPr/>
          <p:nvPr/>
        </p:nvGrpSpPr>
        <p:grpSpPr>
          <a:xfrm rot="0">
            <a:off x="1990002" y="1348025"/>
            <a:ext cx="10139971" cy="4165045"/>
            <a:chOff x="1976712" y="1236820"/>
            <a:chExt cx="10215285" cy="4222687"/>
          </a:xfrm>
        </p:grpSpPr>
        <p:sp>
          <p:nvSpPr>
            <p:cNvPr id="65" name=""/>
            <p:cNvSpPr/>
            <p:nvPr/>
          </p:nvSpPr>
          <p:spPr>
            <a:xfrm>
              <a:off x="11243319" y="4207288"/>
              <a:ext cx="948678" cy="69440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/>
                <a:t>종료</a:t>
              </a:r>
              <a:endParaRPr lang="ko-KR" altLang="en-US" sz="1000"/>
            </a:p>
          </p:txBody>
        </p:sp>
        <p:sp>
          <p:nvSpPr>
            <p:cNvPr id="4" name=""/>
            <p:cNvSpPr/>
            <p:nvPr/>
          </p:nvSpPr>
          <p:spPr>
            <a:xfrm>
              <a:off x="1976712" y="2098713"/>
              <a:ext cx="948678" cy="694406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/>
                <a:t>경마게임 시작</a:t>
              </a:r>
              <a:endParaRPr lang="ko-KR" altLang="en-US" sz="1000"/>
            </a:p>
          </p:txBody>
        </p:sp>
        <p:sp>
          <p:nvSpPr>
            <p:cNvPr id="5" name=""/>
            <p:cNvSpPr/>
            <p:nvPr/>
          </p:nvSpPr>
          <p:spPr>
            <a:xfrm>
              <a:off x="3617135" y="2098713"/>
              <a:ext cx="1113979" cy="694405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/>
                <a:t>배팅 기다림</a:t>
              </a:r>
              <a:endParaRPr lang="ko-KR" altLang="en-US" sz="1000"/>
            </a:p>
            <a:p>
              <a:pPr algn="ctr">
                <a:defRPr/>
              </a:pPr>
              <a:r>
                <a:rPr lang="en-US" altLang="ko-KR" sz="1000"/>
                <a:t>(10</a:t>
              </a:r>
              <a:r>
                <a:rPr lang="ko-KR" altLang="en-US" sz="1000"/>
                <a:t>초</a:t>
              </a:r>
              <a:r>
                <a:rPr lang="en-US" altLang="ko-KR" sz="1000"/>
                <a:t>)</a:t>
              </a:r>
              <a:endParaRPr lang="en-US" altLang="ko-KR" sz="1000"/>
            </a:p>
          </p:txBody>
        </p:sp>
        <p:cxnSp>
          <p:nvCxnSpPr>
            <p:cNvPr id="8" name=""/>
            <p:cNvCxnSpPr/>
            <p:nvPr/>
          </p:nvCxnSpPr>
          <p:spPr>
            <a:xfrm>
              <a:off x="2925392" y="2445916"/>
              <a:ext cx="6917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"/>
            <p:cNvCxnSpPr/>
            <p:nvPr/>
          </p:nvCxnSpPr>
          <p:spPr>
            <a:xfrm>
              <a:off x="4731115" y="2445916"/>
              <a:ext cx="5969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"/>
            <p:cNvSpPr/>
            <p:nvPr/>
          </p:nvSpPr>
          <p:spPr>
            <a:xfrm>
              <a:off x="8729093" y="2065191"/>
              <a:ext cx="1312256" cy="761479"/>
            </a:xfrm>
            <a:prstGeom prst="flowChartDecision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/>
                <a:t>루프 </a:t>
              </a:r>
              <a:endParaRPr lang="ko-KR" altLang="en-US" sz="1000"/>
            </a:p>
            <a:p>
              <a:pPr algn="ctr">
                <a:defRPr/>
              </a:pPr>
              <a:r>
                <a:rPr lang="ko-KR" altLang="en-US" sz="1000"/>
                <a:t>횟수 </a:t>
              </a:r>
              <a:r>
                <a:rPr lang="en-US" altLang="ko-KR" sz="1000"/>
                <a:t>3?</a:t>
              </a:r>
              <a:endParaRPr lang="en-US" altLang="ko-KR" sz="1000"/>
            </a:p>
          </p:txBody>
        </p:sp>
        <p:cxnSp>
          <p:nvCxnSpPr>
            <p:cNvPr id="13" name=""/>
            <p:cNvCxnSpPr/>
            <p:nvPr/>
          </p:nvCxnSpPr>
          <p:spPr>
            <a:xfrm>
              <a:off x="10041350" y="2445932"/>
              <a:ext cx="5651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"/>
            <p:cNvCxnSpPr/>
            <p:nvPr/>
          </p:nvCxnSpPr>
          <p:spPr>
            <a:xfrm rot="5400000">
              <a:off x="5158249" y="3516000"/>
              <a:ext cx="1453675" cy="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"/>
            <p:cNvSpPr/>
            <p:nvPr/>
          </p:nvSpPr>
          <p:spPr>
            <a:xfrm>
              <a:off x="10606459" y="2098728"/>
              <a:ext cx="948678" cy="694406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/>
                <a:t>종료</a:t>
              </a:r>
              <a:endParaRPr lang="ko-KR" altLang="en-US" sz="1000"/>
            </a:p>
          </p:txBody>
        </p:sp>
        <p:sp>
          <p:nvSpPr>
            <p:cNvPr id="22" name=""/>
            <p:cNvSpPr/>
            <p:nvPr/>
          </p:nvSpPr>
          <p:spPr>
            <a:xfrm>
              <a:off x="5328085" y="2098713"/>
              <a:ext cx="1113979" cy="694405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/>
                <a:t>라운드 시작</a:t>
              </a:r>
              <a:endParaRPr lang="ko-KR" altLang="en-US" sz="1000"/>
            </a:p>
            <a:p>
              <a:pPr algn="ctr">
                <a:defRPr/>
              </a:pPr>
              <a:r>
                <a:rPr lang="ko-KR" altLang="en-US" sz="1000"/>
                <a:t>말 위치 송신</a:t>
              </a:r>
              <a:endParaRPr lang="ko-KR" altLang="en-US" sz="1000"/>
            </a:p>
          </p:txBody>
        </p:sp>
        <p:sp>
          <p:nvSpPr>
            <p:cNvPr id="23" name=""/>
            <p:cNvSpPr/>
            <p:nvPr/>
          </p:nvSpPr>
          <p:spPr>
            <a:xfrm>
              <a:off x="6979918" y="2098713"/>
              <a:ext cx="1113979" cy="694405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/>
                <a:t>라운드 종료 후결과값 보냄</a:t>
              </a:r>
              <a:endParaRPr lang="ko-KR" altLang="en-US" sz="1000"/>
            </a:p>
          </p:txBody>
        </p:sp>
        <p:cxnSp>
          <p:nvCxnSpPr>
            <p:cNvPr id="24" name=""/>
            <p:cNvCxnSpPr/>
            <p:nvPr/>
          </p:nvCxnSpPr>
          <p:spPr>
            <a:xfrm>
              <a:off x="6442065" y="2445916"/>
              <a:ext cx="5378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"/>
            <p:cNvCxnSpPr/>
            <p:nvPr/>
          </p:nvCxnSpPr>
          <p:spPr>
            <a:xfrm>
              <a:off x="8093897" y="2445916"/>
              <a:ext cx="6351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"/>
            <p:cNvSpPr txBox="1"/>
            <p:nvPr/>
          </p:nvSpPr>
          <p:spPr>
            <a:xfrm>
              <a:off x="8729098" y="1236820"/>
              <a:ext cx="444846" cy="3696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/>
                <a:t>no</a:t>
              </a:r>
              <a:endParaRPr lang="en-US" altLang="ko-KR"/>
            </a:p>
          </p:txBody>
        </p:sp>
        <p:cxnSp>
          <p:nvCxnSpPr>
            <p:cNvPr id="41" name=""/>
            <p:cNvCxnSpPr/>
            <p:nvPr/>
          </p:nvCxnSpPr>
          <p:spPr>
            <a:xfrm rot="5400000">
              <a:off x="5901377" y="-1385134"/>
              <a:ext cx="33521" cy="6934173"/>
            </a:xfrm>
            <a:prstGeom prst="bentConnector3">
              <a:avLst>
                <a:gd name="adj1" fmla="val -121142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"/>
            <p:cNvCxnSpPr/>
            <p:nvPr/>
          </p:nvCxnSpPr>
          <p:spPr>
            <a:xfrm rot="16200000" flipH="1">
              <a:off x="6812052" y="3517991"/>
              <a:ext cx="14497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 rot="16200000">
              <a:off x="3439561" y="3508285"/>
              <a:ext cx="14691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"/>
            <p:cNvSpPr/>
            <p:nvPr/>
          </p:nvSpPr>
          <p:spPr>
            <a:xfrm>
              <a:off x="3617135" y="4242849"/>
              <a:ext cx="1113979" cy="694405"/>
            </a:xfrm>
            <a:prstGeom prst="rect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/>
                <a:t>배팅 정보 송신</a:t>
              </a:r>
              <a:endParaRPr lang="ko-KR" altLang="en-US" sz="1000"/>
            </a:p>
          </p:txBody>
        </p:sp>
        <p:sp>
          <p:nvSpPr>
            <p:cNvPr id="50" name=""/>
            <p:cNvSpPr/>
            <p:nvPr/>
          </p:nvSpPr>
          <p:spPr>
            <a:xfrm>
              <a:off x="6979920" y="4242848"/>
              <a:ext cx="1113979" cy="694405"/>
            </a:xfrm>
            <a:prstGeom prst="rect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/>
                <a:t>결과값 출력</a:t>
              </a:r>
              <a:endParaRPr lang="ko-KR" altLang="en-US" sz="1000"/>
            </a:p>
          </p:txBody>
        </p:sp>
        <p:sp>
          <p:nvSpPr>
            <p:cNvPr id="51" name=""/>
            <p:cNvSpPr/>
            <p:nvPr/>
          </p:nvSpPr>
          <p:spPr>
            <a:xfrm>
              <a:off x="5282150" y="4242849"/>
              <a:ext cx="1205849" cy="694405"/>
            </a:xfrm>
            <a:prstGeom prst="rect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/>
                <a:t>말 위치  출력</a:t>
              </a:r>
              <a:endParaRPr lang="ko-KR" altLang="en-US" sz="1000"/>
            </a:p>
          </p:txBody>
        </p:sp>
        <p:sp>
          <p:nvSpPr>
            <p:cNvPr id="53" name=""/>
            <p:cNvSpPr txBox="1"/>
            <p:nvPr/>
          </p:nvSpPr>
          <p:spPr>
            <a:xfrm>
              <a:off x="10101483" y="1884096"/>
              <a:ext cx="628589" cy="369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yes</a:t>
              </a:r>
              <a:endParaRPr lang="en-US" altLang="ko-KR"/>
            </a:p>
          </p:txBody>
        </p:sp>
        <p:sp>
          <p:nvSpPr>
            <p:cNvPr id="62" name=""/>
            <p:cNvSpPr/>
            <p:nvPr/>
          </p:nvSpPr>
          <p:spPr>
            <a:xfrm>
              <a:off x="8729092" y="3869208"/>
              <a:ext cx="2303495" cy="1441687"/>
            </a:xfrm>
            <a:prstGeom prst="flowChartDecision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/>
                <a:t>돈이 없는경우 </a:t>
              </a:r>
              <a:endParaRPr lang="ko-KR" altLang="en-US" sz="1000"/>
            </a:p>
            <a:p>
              <a:pPr algn="ctr">
                <a:defRPr/>
              </a:pPr>
              <a:r>
                <a:rPr lang="en-US" altLang="ko-KR" sz="1000"/>
                <a:t>or</a:t>
              </a:r>
              <a:endParaRPr lang="en-US" altLang="ko-KR" sz="1000"/>
            </a:p>
            <a:p>
              <a:pPr algn="ctr">
                <a:defRPr/>
              </a:pPr>
              <a:r>
                <a:rPr lang="en-US" altLang="ko-KR" sz="1000"/>
                <a:t> </a:t>
              </a:r>
              <a:r>
                <a:rPr lang="ko-KR" altLang="en-US" sz="1000"/>
                <a:t>게임이 끝난경우</a:t>
              </a:r>
              <a:endParaRPr lang="ko-KR" altLang="en-US" sz="1000"/>
            </a:p>
            <a:p>
              <a:pPr algn="ctr">
                <a:defRPr/>
              </a:pPr>
              <a:r>
                <a:rPr lang="en-US" altLang="ko-KR" sz="1000"/>
                <a:t>or</a:t>
              </a:r>
              <a:endParaRPr lang="en-US" altLang="ko-KR" sz="1000"/>
            </a:p>
            <a:p>
              <a:pPr algn="ctr">
                <a:defRPr/>
              </a:pPr>
              <a:r>
                <a:rPr lang="ko-KR" altLang="en-US" sz="1000"/>
                <a:t>라운드 </a:t>
              </a:r>
              <a:r>
                <a:rPr lang="en-US" altLang="ko-KR" sz="1000"/>
                <a:t>3</a:t>
              </a:r>
              <a:r>
                <a:rPr lang="ko-KR" altLang="en-US" sz="1000"/>
                <a:t>인 경우</a:t>
              </a:r>
              <a:endParaRPr lang="ko-KR" altLang="en-US" sz="1000"/>
            </a:p>
          </p:txBody>
        </p:sp>
        <p:cxnSp>
          <p:nvCxnSpPr>
            <p:cNvPr id="63" name=""/>
            <p:cNvCxnSpPr/>
            <p:nvPr/>
          </p:nvCxnSpPr>
          <p:spPr>
            <a:xfrm>
              <a:off x="8093899" y="4590051"/>
              <a:ext cx="63519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"/>
            <p:cNvCxnSpPr/>
            <p:nvPr/>
          </p:nvCxnSpPr>
          <p:spPr>
            <a:xfrm>
              <a:off x="11032542" y="4590050"/>
              <a:ext cx="210775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"/>
            <p:cNvSpPr txBox="1"/>
            <p:nvPr/>
          </p:nvSpPr>
          <p:spPr>
            <a:xfrm>
              <a:off x="10823638" y="4054113"/>
              <a:ext cx="628589" cy="372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yes</a:t>
              </a:r>
              <a:endParaRPr lang="en-US" altLang="ko-KR"/>
            </a:p>
          </p:txBody>
        </p:sp>
        <p:cxnSp>
          <p:nvCxnSpPr>
            <p:cNvPr id="67" name=""/>
            <p:cNvCxnSpPr/>
            <p:nvPr/>
          </p:nvCxnSpPr>
          <p:spPr>
            <a:xfrm rot="5400000" flipH="1">
              <a:off x="6388563" y="1818624"/>
              <a:ext cx="720845" cy="6263702"/>
            </a:xfrm>
            <a:prstGeom prst="bentConnector4">
              <a:avLst>
                <a:gd name="adj1" fmla="val -19633"/>
                <a:gd name="adj2" fmla="val 10388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"/>
            <p:cNvSpPr txBox="1"/>
            <p:nvPr/>
          </p:nvSpPr>
          <p:spPr>
            <a:xfrm>
              <a:off x="8622721" y="5090841"/>
              <a:ext cx="444846" cy="368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no</a:t>
              </a:r>
              <a:endParaRPr lang="en-US" altLang="ko-KR"/>
            </a:p>
          </p:txBody>
        </p:sp>
        <p:cxnSp>
          <p:nvCxnSpPr>
            <p:cNvPr id="69" name=""/>
            <p:cNvCxnSpPr/>
            <p:nvPr/>
          </p:nvCxnSpPr>
          <p:spPr>
            <a:xfrm>
              <a:off x="4731114" y="4590052"/>
              <a:ext cx="55103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"/>
            <p:cNvCxnSpPr/>
            <p:nvPr/>
          </p:nvCxnSpPr>
          <p:spPr>
            <a:xfrm>
              <a:off x="6488000" y="4590052"/>
              <a:ext cx="491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12</a:t>
            </a:fld>
            <a:r>
              <a:rPr lang="en-US" altLang="ko-KR"/>
              <a:t>/12</a:t>
            </a:r>
            <a:r>
              <a:rPr lang="ko-KR" altLang="en-US"/>
              <a:t>페이지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프로그램 개요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프로그램 구조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프로그램 주요 동작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프로그램 주요 기능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흐름도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</a:t>
            </a:fld>
            <a:r>
              <a:rPr lang="en-US" altLang="ko-KR"/>
              <a:t>/8</a:t>
            </a:r>
            <a:r>
              <a:rPr lang="ko-KR" altLang="en-US"/>
              <a:t>페이지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2500"/>
              <a:t>3</a:t>
            </a:r>
            <a:r>
              <a:rPr lang="ko-KR" altLang="en-US" sz="2500"/>
              <a:t>명의 사용자가 </a:t>
            </a:r>
            <a:r>
              <a:rPr lang="en-US" altLang="ko-KR" sz="2500"/>
              <a:t>3</a:t>
            </a:r>
            <a:r>
              <a:rPr lang="ko-KR" altLang="en-US" sz="2500"/>
              <a:t>마리의 말을 두고 일정 금액을 배팅</a:t>
            </a:r>
            <a:endParaRPr lang="ko-KR" altLang="en-US" sz="2500"/>
          </a:p>
          <a:p>
            <a:pPr lvl="1">
              <a:defRPr/>
            </a:pPr>
            <a:r>
              <a:rPr lang="ko-KR" altLang="en-US" sz="2500"/>
              <a:t>자기가 가지고 있는 금액만큼 배팅 가능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en-US" altLang="ko-KR" sz="2500"/>
              <a:t>3</a:t>
            </a:r>
            <a:r>
              <a:rPr lang="ko-KR" altLang="en-US" sz="2500"/>
              <a:t>마리의 말 중 </a:t>
            </a:r>
            <a:r>
              <a:rPr lang="en-US" altLang="ko-KR" sz="2500"/>
              <a:t>1</a:t>
            </a:r>
            <a:r>
              <a:rPr lang="ko-KR" altLang="en-US" sz="2500"/>
              <a:t>등 말에 돈을 건 사람은 배팅 금액에 </a:t>
            </a:r>
            <a:r>
              <a:rPr lang="en-US" altLang="ko-KR" sz="2500"/>
              <a:t>2</a:t>
            </a:r>
            <a:r>
              <a:rPr lang="ko-KR" altLang="en-US" sz="2500"/>
              <a:t>배 돈을 받음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ko-KR" altLang="en-US" sz="2500"/>
              <a:t>초기에 가지고 있는 모든 돈을 잃어버리면 실격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en-US" altLang="ko-KR" sz="2500"/>
              <a:t>3</a:t>
            </a:r>
            <a:r>
              <a:rPr lang="ko-KR" altLang="en-US" sz="2500"/>
              <a:t>라운드가 되기 전에 한 명만 남거나</a:t>
            </a:r>
            <a:r>
              <a:rPr lang="en-US" altLang="ko-KR" sz="2500"/>
              <a:t>,</a:t>
            </a:r>
            <a:r>
              <a:rPr lang="ko-KR" altLang="en-US" sz="2500"/>
              <a:t> </a:t>
            </a:r>
            <a:endParaRPr lang="ko-KR" altLang="en-US" sz="2500"/>
          </a:p>
          <a:p>
            <a:pPr marL="0" indent="0">
              <a:buNone/>
              <a:defRPr/>
            </a:pPr>
            <a:r>
              <a:rPr lang="ko-KR" altLang="en-US" sz="2500"/>
              <a:t>    </a:t>
            </a:r>
            <a:r>
              <a:rPr lang="en-US" altLang="ko-KR" sz="2500"/>
              <a:t>3</a:t>
            </a:r>
            <a:r>
              <a:rPr lang="ko-KR" altLang="en-US" sz="2500"/>
              <a:t>라운드가 지난 뒤 가장 많은 돈을 가진 사용자가 우승  </a:t>
            </a:r>
            <a:endParaRPr lang="ko-KR" altLang="en-US" sz="25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r>
              <a:rPr lang="en-US" altLang="ko-KR"/>
              <a:t>/12</a:t>
            </a:r>
            <a:r>
              <a:rPr lang="ko-KR" altLang="en-US"/>
              <a:t>페이지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구조</a:t>
            </a:r>
            <a:endParaRPr lang="ko-KR" altLang="en-US"/>
          </a:p>
        </p:txBody>
      </p:sp>
      <p:grpSp>
        <p:nvGrpSpPr>
          <p:cNvPr id="29" name=""/>
          <p:cNvGrpSpPr/>
          <p:nvPr/>
        </p:nvGrpSpPr>
        <p:grpSpPr>
          <a:xfrm rot="0">
            <a:off x="1431647" y="1226362"/>
            <a:ext cx="9778053" cy="5229885"/>
            <a:chOff x="2055534" y="792975"/>
            <a:chExt cx="9778053" cy="5229885"/>
          </a:xfrm>
        </p:grpSpPr>
        <p:sp>
          <p:nvSpPr>
            <p:cNvPr id="11" name=""/>
            <p:cNvSpPr/>
            <p:nvPr/>
          </p:nvSpPr>
          <p:spPr>
            <a:xfrm>
              <a:off x="2055534" y="2365942"/>
              <a:ext cx="3112633" cy="21261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</a:rPr>
                <a:t>호스트 프로세스</a:t>
              </a: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6166288" y="3245576"/>
              <a:ext cx="1466208" cy="366848"/>
            </a:xfrm>
            <a:prstGeom prst="rect">
              <a:avLst/>
            </a:prstGeom>
            <a:solidFill>
              <a:schemeClr val="accent3">
                <a:alpha val="100000"/>
              </a:scheme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공유메모리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cxnSp>
          <p:nvCxnSpPr>
            <p:cNvPr id="19" name=""/>
            <p:cNvCxnSpPr/>
            <p:nvPr/>
          </p:nvCxnSpPr>
          <p:spPr>
            <a:xfrm rot="10800000">
              <a:off x="7632497" y="3428995"/>
              <a:ext cx="2577964" cy="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"/>
            <p:cNvCxnSpPr/>
            <p:nvPr/>
          </p:nvCxnSpPr>
          <p:spPr>
            <a:xfrm rot="10800000">
              <a:off x="5168168" y="3429000"/>
              <a:ext cx="99812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"/>
            <p:cNvSpPr/>
            <p:nvPr/>
          </p:nvSpPr>
          <p:spPr>
            <a:xfrm>
              <a:off x="10210461" y="2597144"/>
              <a:ext cx="1623126" cy="1597256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게스트 프로세스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10210461" y="4438894"/>
              <a:ext cx="1623126" cy="1583966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게스트 프로세스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0210461" y="792975"/>
              <a:ext cx="1623126" cy="1583965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게스트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프로세스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cxnSp>
          <p:nvCxnSpPr>
            <p:cNvPr id="26" name=""/>
            <p:cNvCxnSpPr/>
            <p:nvPr/>
          </p:nvCxnSpPr>
          <p:spPr>
            <a:xfrm flipV="1">
              <a:off x="7632499" y="1611539"/>
              <a:ext cx="2577962" cy="18174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"/>
            <p:cNvCxnSpPr/>
            <p:nvPr/>
          </p:nvCxnSpPr>
          <p:spPr>
            <a:xfrm>
              <a:off x="7632493" y="3429001"/>
              <a:ext cx="2577968" cy="182845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r>
              <a:rPr lang="en-US" altLang="ko-KR"/>
              <a:t>/8</a:t>
            </a:r>
            <a:r>
              <a:rPr lang="ko-KR" altLang="en-US"/>
              <a:t>페이지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sz="2702"/>
              <a:t>공유메모리</a:t>
            </a:r>
            <a:endParaRPr lang="ko-KR" altLang="en-US" sz="2702"/>
          </a:p>
          <a:p>
            <a:pPr lvl="1">
              <a:defRPr/>
            </a:pPr>
            <a:r>
              <a:rPr lang="ko-KR" altLang="en-US" sz="2702"/>
              <a:t>공유메모리는</a:t>
            </a:r>
            <a:r>
              <a:rPr lang="en-US" altLang="ko-KR" sz="2702"/>
              <a:t> A,B,C </a:t>
            </a:r>
            <a:r>
              <a:rPr lang="ko-KR" altLang="en-US" sz="2702"/>
              <a:t>의 정보</a:t>
            </a:r>
            <a:r>
              <a:rPr lang="en-US" altLang="ko-KR" sz="2702"/>
              <a:t>,</a:t>
            </a:r>
            <a:r>
              <a:rPr lang="ko-KR" altLang="en-US" sz="2702"/>
              <a:t> 말의 위치를 가지고 있다</a:t>
            </a:r>
            <a:r>
              <a:rPr lang="en-US" altLang="ko-KR" sz="2702"/>
              <a:t>.</a:t>
            </a:r>
            <a:r>
              <a:rPr lang="ko-KR" altLang="en-US" sz="2702"/>
              <a:t> </a:t>
            </a:r>
            <a:endParaRPr lang="ko-KR" altLang="en-US" sz="2702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 sz="1700"/>
              <a:t>struct shm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{</a:t>
            </a:r>
            <a:endParaRPr lang="en-US" altLang="ko-KR" sz="1700"/>
          </a:p>
          <a:p>
            <a:pPr marL="457200" lvl="1" indent="0">
              <a:buNone/>
              <a:defRPr/>
            </a:pPr>
            <a:r>
              <a:rPr lang="en-US" altLang="ko-KR" sz="1700"/>
              <a:t>int A[4]</a:t>
            </a:r>
            <a:endParaRPr lang="en-US" altLang="ko-KR" sz="1700"/>
          </a:p>
          <a:p>
            <a:pPr marL="457200" lvl="1" indent="0">
              <a:buNone/>
              <a:defRPr/>
            </a:pPr>
            <a:r>
              <a:rPr lang="en-US" altLang="ko-KR" sz="1700"/>
              <a:t>int B[4]</a:t>
            </a:r>
            <a:endParaRPr lang="en-US" altLang="ko-KR" sz="1700"/>
          </a:p>
          <a:p>
            <a:pPr marL="457200" lvl="1" indent="0">
              <a:buNone/>
              <a:defRPr/>
            </a:pPr>
            <a:r>
              <a:rPr lang="en-US" altLang="ko-KR" sz="1700"/>
              <a:t>int C[4]</a:t>
            </a:r>
            <a:endParaRPr lang="en-US" altLang="ko-KR" sz="1700"/>
          </a:p>
          <a:p>
            <a:pPr marL="457200" lvl="1" indent="0">
              <a:buNone/>
              <a:defRPr/>
            </a:pPr>
            <a:endParaRPr lang="en-US" altLang="ko-KR" sz="1700"/>
          </a:p>
          <a:p>
            <a:pPr marL="457200" lvl="1" indent="0">
              <a:buNone/>
              <a:defRPr/>
            </a:pPr>
            <a:endParaRPr lang="en-US" altLang="ko-KR" sz="1700"/>
          </a:p>
          <a:p>
            <a:pPr marL="457200" lvl="1" indent="0">
              <a:buNone/>
              <a:defRPr/>
            </a:pPr>
            <a:r>
              <a:rPr lang="en-US" altLang="ko-KR" sz="1700"/>
              <a:t>int horse[3];</a:t>
            </a:r>
            <a:endParaRPr lang="en-US" altLang="ko-KR" sz="1700"/>
          </a:p>
          <a:p>
            <a:pPr marL="457200" lvl="1" indent="0">
              <a:buNone/>
              <a:defRPr/>
            </a:pPr>
            <a:endParaRPr lang="en-US" altLang="ko-KR" sz="1700"/>
          </a:p>
          <a:p>
            <a:pPr marL="457200" lvl="1" indent="0">
              <a:buNone/>
              <a:defRPr/>
            </a:pPr>
            <a:endParaRPr lang="en-US" altLang="ko-KR" sz="1700"/>
          </a:p>
          <a:p>
            <a:pPr marL="457200" lvl="1" indent="0">
              <a:buNone/>
              <a:defRPr/>
            </a:pPr>
            <a:r>
              <a:rPr lang="en-US" altLang="ko-KR" sz="1700"/>
              <a:t>int game_start</a:t>
            </a:r>
            <a:endParaRPr lang="en-US" altLang="ko-KR" sz="1700"/>
          </a:p>
          <a:p>
            <a:pPr marL="457200" lvl="1" indent="0">
              <a:buNone/>
              <a:defRPr/>
            </a:pPr>
            <a:r>
              <a:rPr lang="en-US" altLang="ko-KR" sz="1700"/>
              <a:t>int betting_start</a:t>
            </a:r>
            <a:endParaRPr lang="en-US" altLang="ko-KR" sz="1700"/>
          </a:p>
          <a:p>
            <a:pPr marL="457200" lvl="1" indent="0">
              <a:buNone/>
              <a:defRPr/>
            </a:pPr>
            <a:r>
              <a:rPr lang="en-US" altLang="ko-KR" sz="1700"/>
              <a:t>int join_flag[3]</a:t>
            </a:r>
            <a:endParaRPr lang="en-US" altLang="ko-KR" sz="1700"/>
          </a:p>
          <a:p>
            <a:pPr marL="57150" lvl="0" indent="0">
              <a:buNone/>
              <a:defRPr/>
            </a:pPr>
            <a:r>
              <a:rPr lang="en-US" altLang="ko-KR" sz="1700"/>
              <a:t>}</a:t>
            </a:r>
            <a:endParaRPr lang="en-US" altLang="ko-KR" sz="1700"/>
          </a:p>
          <a:p>
            <a:pPr marL="457200" lvl="1" indent="0">
              <a:buNone/>
              <a:defRPr/>
            </a:pPr>
            <a:r>
              <a:rPr lang="en-US" altLang="ko-KR"/>
              <a:t> </a:t>
            </a:r>
            <a:endParaRPr lang="en-US" altLang="ko-KR"/>
          </a:p>
        </p:txBody>
      </p:sp>
      <p:cxnSp>
        <p:nvCxnSpPr>
          <p:cNvPr id="5" name=""/>
          <p:cNvCxnSpPr/>
          <p:nvPr/>
        </p:nvCxnSpPr>
        <p:spPr>
          <a:xfrm>
            <a:off x="2226468" y="432795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>
            <a:off x="2226468" y="34290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5863466" y="2681683"/>
            <a:ext cx="3048000" cy="11835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N[0] 1</a:t>
            </a:r>
            <a:r>
              <a:rPr lang="ko-KR" altLang="en-US"/>
              <a:t>번말의 배팅금액</a:t>
            </a:r>
            <a:endParaRPr lang="ko-KR" altLang="en-US"/>
          </a:p>
          <a:p>
            <a:pPr>
              <a:defRPr/>
            </a:pPr>
            <a:r>
              <a:rPr lang="en-US" altLang="ko-KR"/>
              <a:t>N[1] 2</a:t>
            </a:r>
            <a:r>
              <a:rPr lang="ko-KR" altLang="en-US"/>
              <a:t>번말의 배팅금액</a:t>
            </a:r>
            <a:endParaRPr lang="ko-KR" altLang="en-US"/>
          </a:p>
          <a:p>
            <a:pPr>
              <a:defRPr/>
            </a:pPr>
            <a:r>
              <a:rPr lang="en-US" altLang="ko-KR"/>
              <a:t>N[2] 3</a:t>
            </a:r>
            <a:r>
              <a:rPr lang="ko-KR" altLang="en-US"/>
              <a:t>번말의 배팅금액</a:t>
            </a:r>
            <a:endParaRPr lang="ko-KR" altLang="en-US"/>
          </a:p>
          <a:p>
            <a:pPr>
              <a:defRPr/>
            </a:pPr>
            <a:r>
              <a:rPr lang="en-US" altLang="ko-KR"/>
              <a:t>N[3] a</a:t>
            </a:r>
            <a:r>
              <a:rPr lang="ko-KR" altLang="en-US"/>
              <a:t>의 보유금액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5863466" y="4146207"/>
            <a:ext cx="2397357" cy="366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hourse[0~2] </a:t>
            </a:r>
            <a:r>
              <a:rPr lang="ko-KR" altLang="en-US"/>
              <a:t>좌표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r>
              <a:rPr lang="en-US" altLang="ko-KR"/>
              <a:t>/12</a:t>
            </a:r>
            <a:r>
              <a:rPr lang="ko-KR" altLang="en-US"/>
              <a:t>페이지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4294057" y="2475482"/>
            <a:ext cx="1351221" cy="362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 = A, B, C</a:t>
            </a:r>
            <a:endParaRPr lang="en-US" altLang="ko-KR"/>
          </a:p>
        </p:txBody>
      </p:sp>
      <p:cxnSp>
        <p:nvCxnSpPr>
          <p:cNvPr id="14" name=""/>
          <p:cNvCxnSpPr/>
          <p:nvPr/>
        </p:nvCxnSpPr>
        <p:spPr>
          <a:xfrm>
            <a:off x="2463042" y="5184756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863466" y="4733912"/>
            <a:ext cx="3438462" cy="902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게임 시작 플래그</a:t>
            </a:r>
            <a:endParaRPr lang="ko-KR" altLang="en-US"/>
          </a:p>
          <a:p>
            <a:pPr>
              <a:defRPr/>
            </a:pPr>
            <a:r>
              <a:rPr lang="ko-KR" altLang="en-US"/>
              <a:t>배팅타임 시작 플래그</a:t>
            </a:r>
            <a:endParaRPr lang="ko-KR" altLang="en-US"/>
          </a:p>
          <a:p>
            <a:pPr>
              <a:defRPr/>
            </a:pPr>
            <a:r>
              <a:rPr lang="ko-KR" altLang="en-US"/>
              <a:t>접속 플래그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주요 동작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sz="2500"/>
              <a:t>호스트 프로세스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 lvl="1">
              <a:defRPr/>
            </a:pPr>
            <a:r>
              <a:rPr lang="ko-KR" altLang="en-US" sz="2500"/>
              <a:t>게임이 시작한 뒤 </a:t>
            </a:r>
            <a:r>
              <a:rPr lang="en-US" altLang="ko-KR" sz="2500"/>
              <a:t>5</a:t>
            </a:r>
            <a:r>
              <a:rPr lang="ko-KR" altLang="en-US" sz="2500"/>
              <a:t>초간 게스트의 접속을 기다림 </a:t>
            </a:r>
            <a:endParaRPr lang="ko-KR" altLang="en-US" sz="2500"/>
          </a:p>
          <a:p>
            <a:pPr marL="457200" lvl="1" indent="0">
              <a:buNone/>
              <a:defRPr/>
            </a:pPr>
            <a:r>
              <a:rPr lang="ko-KR" altLang="en-US" sz="2500"/>
              <a:t>	아무도 접속 안하거나 한 명만 있을경우 게임 종료</a:t>
            </a:r>
            <a:r>
              <a:rPr lang="en-US" altLang="ko-KR" sz="2500"/>
              <a:t>,</a:t>
            </a:r>
            <a:r>
              <a:rPr lang="ko-KR" altLang="en-US" sz="2500"/>
              <a:t> 시작 후 접속 불가</a:t>
            </a:r>
            <a:endParaRPr lang="ko-KR" altLang="en-US" sz="2500"/>
          </a:p>
          <a:p>
            <a:pPr lvl="1">
              <a:defRPr/>
            </a:pPr>
            <a:endParaRPr lang="ko-KR" altLang="en-US" sz="2500"/>
          </a:p>
          <a:p>
            <a:pPr lvl="1">
              <a:defRPr/>
            </a:pPr>
            <a:r>
              <a:rPr lang="ko-KR" altLang="en-US" sz="2500"/>
              <a:t>라운드가 시작하기 전 </a:t>
            </a:r>
            <a:r>
              <a:rPr lang="en-US" altLang="ko-KR" sz="2500"/>
              <a:t>10</a:t>
            </a:r>
            <a:r>
              <a:rPr lang="ko-KR" altLang="en-US" sz="2500"/>
              <a:t> 초간 게스트의 배팅을 기다림</a:t>
            </a:r>
            <a:endParaRPr lang="ko-KR" altLang="en-US" sz="2500"/>
          </a:p>
          <a:p>
            <a:pPr lvl="1">
              <a:defRPr/>
            </a:pPr>
            <a:endParaRPr lang="ko-KR" altLang="en-US" sz="2500"/>
          </a:p>
          <a:p>
            <a:pPr lvl="1">
              <a:defRPr/>
            </a:pPr>
            <a:r>
              <a:rPr lang="ko-KR" altLang="en-US" sz="2500"/>
              <a:t>게임을 진행</a:t>
            </a:r>
            <a:r>
              <a:rPr lang="en-US" altLang="ko-KR" sz="2500"/>
              <a:t>(</a:t>
            </a:r>
            <a:r>
              <a:rPr lang="ko-KR" altLang="en-US" sz="2500"/>
              <a:t>말의 움직임</a:t>
            </a:r>
            <a:r>
              <a:rPr lang="en-US" altLang="ko-KR" sz="2500"/>
              <a:t>,</a:t>
            </a:r>
            <a:r>
              <a:rPr lang="ko-KR" altLang="en-US" sz="2500"/>
              <a:t> 금액 계산</a:t>
            </a:r>
            <a:r>
              <a:rPr lang="en-US" altLang="ko-KR" sz="2500"/>
              <a:t>)</a:t>
            </a:r>
            <a:endParaRPr lang="en-US" altLang="ko-KR" sz="2500"/>
          </a:p>
          <a:p>
            <a:pPr lvl="1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게스트 프로세스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1">
              <a:defRPr/>
            </a:pPr>
            <a:r>
              <a:rPr lang="ko-KR" altLang="en-US" sz="2500"/>
              <a:t>라운드가 시작하기 전 배팅</a:t>
            </a:r>
            <a:endParaRPr lang="ko-KR" altLang="en-US" sz="2500"/>
          </a:p>
          <a:p>
            <a:pPr lvl="1">
              <a:defRPr/>
            </a:pPr>
            <a:endParaRPr lang="ko-KR" altLang="en-US" sz="2500"/>
          </a:p>
          <a:p>
            <a:pPr lvl="1">
              <a:defRPr/>
            </a:pPr>
            <a:r>
              <a:rPr lang="ko-KR" altLang="en-US" sz="2500"/>
              <a:t>라운드가 끝난 뒤 가진 돈이 없거나 게임이 끝나면 결과 출력후 종료</a:t>
            </a:r>
            <a:endParaRPr lang="ko-KR" altLang="en-US" sz="2500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r>
              <a:rPr lang="en-US" altLang="ko-KR"/>
              <a:t>/12</a:t>
            </a:r>
            <a:r>
              <a:rPr lang="ko-KR" altLang="en-US"/>
              <a:t>페이지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주요 동작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750354"/>
            <a:ext cx="1097279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배팅정보 통신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말 위치 통신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결과값 통신</a:t>
            </a:r>
            <a:endParaRPr lang="ko-KR" altLang="en-US" sz="20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 marL="457200" lvl="1" indent="0">
              <a:buNone/>
              <a:defRPr/>
            </a:pPr>
            <a:endParaRPr lang="ko-KR" altLang="en-US" sz="2500"/>
          </a:p>
          <a:p>
            <a:pPr>
              <a:defRPr/>
            </a:pPr>
            <a:endParaRPr lang="ko-KR" altLang="en-US" sz="25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r>
              <a:rPr lang="en-US" altLang="ko-KR"/>
              <a:t>/12</a:t>
            </a:r>
            <a:r>
              <a:rPr lang="ko-KR" altLang="en-US"/>
              <a:t>페이지</a:t>
            </a:r>
            <a:endParaRPr lang="ko-KR" altLang="en-US"/>
          </a:p>
        </p:txBody>
      </p:sp>
      <p:grpSp>
        <p:nvGrpSpPr>
          <p:cNvPr id="26" name=""/>
          <p:cNvGrpSpPr/>
          <p:nvPr/>
        </p:nvGrpSpPr>
        <p:grpSpPr>
          <a:xfrm rot="0">
            <a:off x="4136866" y="1417479"/>
            <a:ext cx="6887931" cy="4758500"/>
            <a:chOff x="4136866" y="1417479"/>
            <a:chExt cx="6887931" cy="4758500"/>
          </a:xfrm>
        </p:grpSpPr>
        <p:sp>
          <p:nvSpPr>
            <p:cNvPr id="6" name=""/>
            <p:cNvSpPr/>
            <p:nvPr/>
          </p:nvSpPr>
          <p:spPr>
            <a:xfrm>
              <a:off x="4136866" y="2130813"/>
              <a:ext cx="1113979" cy="694405"/>
            </a:xfrm>
            <a:prstGeom prst="rect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배팅 기다림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(10</a:t>
              </a:r>
              <a:r>
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초</a:t>
              </a:r>
              <a:r>
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)</a:t>
              </a:r>
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9514405" y="2130820"/>
              <a:ext cx="1113979" cy="694405"/>
            </a:xfrm>
            <a:prstGeom prst="rect">
              <a:avLst/>
            </a:prstGeom>
            <a:solidFill>
              <a:srgbClr val="ff843a">
                <a:alpha val="100000"/>
              </a:srgbClr>
            </a:solidFill>
            <a:ln w="19050" cap="flat" cmpd="sng" algn="ctr">
              <a:solidFill>
                <a:srgbClr val="7a3f1c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배팅 정보 송신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136866" y="3666133"/>
              <a:ext cx="1113979" cy="694405"/>
            </a:xfrm>
            <a:prstGeom prst="rect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라운드 시작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말 위치 송신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9514405" y="3666133"/>
              <a:ext cx="1113979" cy="694405"/>
            </a:xfrm>
            <a:prstGeom prst="rect">
              <a:avLst/>
            </a:prstGeom>
            <a:solidFill>
              <a:srgbClr val="ff843a">
                <a:alpha val="100000"/>
              </a:srgbClr>
            </a:solidFill>
            <a:ln w="19050" cap="flat" cmpd="sng" algn="ctr">
              <a:solidFill>
                <a:srgbClr val="7a3f1c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말 위치 출력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9514405" y="5359967"/>
              <a:ext cx="1113979" cy="694405"/>
            </a:xfrm>
            <a:prstGeom prst="rect">
              <a:avLst/>
            </a:prstGeom>
            <a:solidFill>
              <a:srgbClr val="ff843a">
                <a:alpha val="100000"/>
              </a:srgbClr>
            </a:solidFill>
            <a:ln w="19050" cap="flat" cmpd="sng" algn="ctr">
              <a:solidFill>
                <a:srgbClr val="7a3f1c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결과값 출력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4136866" y="5359967"/>
              <a:ext cx="1113979" cy="694405"/>
            </a:xfrm>
            <a:prstGeom prst="rect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라운드 종료 후결과값 보냄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3" name=""/>
            <p:cNvSpPr txBox="1"/>
            <p:nvPr/>
          </p:nvSpPr>
          <p:spPr>
            <a:xfrm>
              <a:off x="9514405" y="1417479"/>
              <a:ext cx="1510392" cy="36179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/>
                <a:t>게스트</a:t>
              </a:r>
              <a:endParaRPr lang="ko-KR" altLang="en-US"/>
            </a:p>
          </p:txBody>
        </p:sp>
        <p:sp>
          <p:nvSpPr>
            <p:cNvPr id="14" name=""/>
            <p:cNvSpPr txBox="1"/>
            <p:nvPr/>
          </p:nvSpPr>
          <p:spPr>
            <a:xfrm>
              <a:off x="4136866" y="1417479"/>
              <a:ext cx="1510392" cy="36179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호스트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cxnSp>
          <p:nvCxnSpPr>
            <p:cNvPr id="15" name=""/>
            <p:cNvCxnSpPr/>
            <p:nvPr/>
          </p:nvCxnSpPr>
          <p:spPr>
            <a:xfrm rot="10800000">
              <a:off x="6302007" y="2478016"/>
              <a:ext cx="1630324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"/>
            <p:cNvCxnSpPr/>
            <p:nvPr/>
          </p:nvCxnSpPr>
          <p:spPr>
            <a:xfrm>
              <a:off x="6302007" y="4013335"/>
              <a:ext cx="16303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"/>
            <p:cNvCxnSpPr/>
            <p:nvPr/>
          </p:nvCxnSpPr>
          <p:spPr>
            <a:xfrm>
              <a:off x="6302006" y="5707170"/>
              <a:ext cx="16303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"/>
            <p:cNvSpPr txBox="1"/>
            <p:nvPr/>
          </p:nvSpPr>
          <p:spPr>
            <a:xfrm>
              <a:off x="6567820" y="1902785"/>
              <a:ext cx="1298058" cy="36225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endParaRPr lang="en-US" altLang="ko-KR"/>
            </a:p>
          </p:txBody>
        </p:sp>
        <p:sp>
          <p:nvSpPr>
            <p:cNvPr id="19" name=""/>
            <p:cNvSpPr txBox="1"/>
            <p:nvPr/>
          </p:nvSpPr>
          <p:spPr>
            <a:xfrm>
              <a:off x="6300971" y="1964682"/>
              <a:ext cx="2436628" cy="2432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000"/>
                <a:t>int N[0~3] // </a:t>
              </a:r>
              <a:r>
                <a:rPr lang="ko-KR" altLang="en-US" sz="1000"/>
                <a:t>말의 배팅금액</a:t>
              </a:r>
              <a:r>
                <a:rPr lang="en-US" altLang="ko-KR" sz="1000"/>
                <a:t>,</a:t>
              </a:r>
              <a:r>
                <a:rPr lang="ko-KR" altLang="en-US" sz="1000"/>
                <a:t>보유금액</a:t>
              </a:r>
              <a:endParaRPr lang="ko-KR" altLang="en-US" sz="1000"/>
            </a:p>
          </p:txBody>
        </p:sp>
        <p:sp>
          <p:nvSpPr>
            <p:cNvPr id="20" name=""/>
            <p:cNvSpPr txBox="1"/>
            <p:nvPr/>
          </p:nvSpPr>
          <p:spPr>
            <a:xfrm>
              <a:off x="6302007" y="5238361"/>
              <a:ext cx="2436629" cy="243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/>
                <a:t>int N[4] // </a:t>
              </a:r>
              <a:r>
                <a:rPr lang="ko-KR" altLang="en-US" sz="1000"/>
                <a:t>보유금액</a:t>
              </a:r>
              <a:endParaRPr lang="ko-KR" altLang="en-US" sz="1000"/>
            </a:p>
          </p:txBody>
        </p:sp>
        <p:sp>
          <p:nvSpPr>
            <p:cNvPr id="21" name=""/>
            <p:cNvSpPr txBox="1"/>
            <p:nvPr/>
          </p:nvSpPr>
          <p:spPr>
            <a:xfrm>
              <a:off x="6300971" y="3429000"/>
              <a:ext cx="2436628" cy="243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/>
                <a:t>int horse[0~2] // </a:t>
              </a:r>
              <a:r>
                <a:rPr lang="ko-KR" altLang="en-US" sz="1000"/>
                <a:t>말의 좌표 </a:t>
              </a:r>
              <a:endParaRPr lang="ko-KR" altLang="en-US" sz="1000"/>
            </a:p>
          </p:txBody>
        </p:sp>
        <p:sp>
          <p:nvSpPr>
            <p:cNvPr id="23" name=""/>
            <p:cNvSpPr txBox="1"/>
            <p:nvPr/>
          </p:nvSpPr>
          <p:spPr>
            <a:xfrm>
              <a:off x="6302008" y="2642190"/>
              <a:ext cx="2436628" cy="243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/>
                <a:t>1</a:t>
              </a:r>
              <a:r>
                <a:rPr lang="ko-KR" altLang="en-US" sz="1000"/>
                <a:t>번 송신</a:t>
              </a:r>
              <a:endParaRPr lang="ko-KR" altLang="en-US" sz="1000"/>
            </a:p>
          </p:txBody>
        </p:sp>
        <p:sp>
          <p:nvSpPr>
            <p:cNvPr id="24" name=""/>
            <p:cNvSpPr txBox="1"/>
            <p:nvPr/>
          </p:nvSpPr>
          <p:spPr>
            <a:xfrm>
              <a:off x="5846617" y="4230071"/>
              <a:ext cx="2436765" cy="243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000"/>
                <a:t>N</a:t>
              </a:r>
              <a:r>
                <a:rPr lang="ko-KR" altLang="en-US" sz="1000"/>
                <a:t>번 송신</a:t>
              </a:r>
              <a:r>
                <a:rPr lang="en-US" altLang="ko-KR" sz="1000"/>
                <a:t>(</a:t>
              </a:r>
              <a:r>
                <a:rPr lang="ko-KR" altLang="en-US" sz="1000"/>
                <a:t>말이 모두 도착할 때 까지</a:t>
              </a:r>
              <a:r>
                <a:rPr lang="en-US" altLang="ko-KR" sz="1000"/>
                <a:t>)</a:t>
              </a:r>
              <a:endParaRPr lang="en-US" altLang="ko-KR" sz="1000"/>
            </a:p>
          </p:txBody>
        </p:sp>
        <p:sp>
          <p:nvSpPr>
            <p:cNvPr id="25" name=""/>
            <p:cNvSpPr txBox="1"/>
            <p:nvPr/>
          </p:nvSpPr>
          <p:spPr>
            <a:xfrm>
              <a:off x="7302499" y="5932766"/>
              <a:ext cx="2436628" cy="243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/>
                <a:t>1</a:t>
              </a:r>
              <a:r>
                <a:rPr lang="ko-KR" altLang="en-US" sz="1000"/>
                <a:t>번 송신</a:t>
              </a:r>
              <a:endParaRPr lang="ko-KR" altLang="en-US" sz="10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주요 동작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프로그램 동작 예시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r>
              <a:rPr lang="ko-KR" altLang="en-US" sz="2500"/>
              <a:t>한 명만 접속할경우 호스트 게스트 종료</a:t>
            </a:r>
            <a:endParaRPr lang="ko-KR" altLang="en-US" sz="2500"/>
          </a:p>
          <a:p>
            <a:pPr marL="457200" lvl="1" indent="0">
              <a:buNone/>
              <a:defRPr/>
            </a:pPr>
            <a:endParaRPr lang="ko-KR" altLang="en-US" sz="2500"/>
          </a:p>
          <a:p>
            <a:pPr marL="457200" lvl="1" indent="0">
              <a:buNone/>
              <a:defRPr/>
            </a:pPr>
            <a:r>
              <a:rPr lang="ko-KR" altLang="en-US" sz="2500"/>
              <a:t>모두 접속 접속하지 않을경우 호스트 종료</a:t>
            </a:r>
            <a:endParaRPr lang="ko-KR" altLang="en-US" sz="2500"/>
          </a:p>
          <a:p>
            <a:pPr marL="457200" lvl="1" indent="0">
              <a:buNone/>
              <a:defRPr/>
            </a:pPr>
            <a:endParaRPr lang="ko-KR" altLang="en-US" sz="2500"/>
          </a:p>
          <a:p>
            <a:pPr marL="457200" lvl="1" indent="0">
              <a:buNone/>
              <a:defRPr/>
            </a:pPr>
            <a:r>
              <a:rPr lang="en-US" altLang="ko-KR" sz="2500"/>
              <a:t>3</a:t>
            </a:r>
            <a:r>
              <a:rPr lang="ko-KR" altLang="en-US" sz="2500"/>
              <a:t>라운드 진행 시 </a:t>
            </a:r>
            <a:r>
              <a:rPr lang="en-US" altLang="ko-KR" sz="2500"/>
              <a:t>A B C</a:t>
            </a:r>
            <a:r>
              <a:rPr lang="ko-KR" altLang="en-US" sz="2500"/>
              <a:t> 중 가장 많은 돈을 가진 사람 승리</a:t>
            </a:r>
            <a:r>
              <a:rPr lang="en-US" altLang="ko-KR" sz="2500"/>
              <a:t>(</a:t>
            </a:r>
            <a:r>
              <a:rPr lang="ko-KR" altLang="en-US" sz="2500"/>
              <a:t>승리자 </a:t>
            </a:r>
            <a:r>
              <a:rPr lang="en-US" altLang="ko-KR" sz="2500"/>
              <a:t>N</a:t>
            </a:r>
            <a:r>
              <a:rPr lang="ko-KR" altLang="en-US" sz="2500"/>
              <a:t>명</a:t>
            </a:r>
            <a:r>
              <a:rPr lang="en-US" altLang="ko-KR" sz="2500"/>
              <a:t>)</a:t>
            </a:r>
            <a:endParaRPr lang="en-US" altLang="ko-KR" sz="2500"/>
          </a:p>
          <a:p>
            <a:pPr marL="457200" lvl="1" indent="0">
              <a:buNone/>
              <a:defRPr/>
            </a:pPr>
            <a:endParaRPr lang="en-US" altLang="ko-KR" sz="2500"/>
          </a:p>
          <a:p>
            <a:pPr marL="457200" lvl="1" indent="0">
              <a:buNone/>
              <a:defRPr/>
            </a:pPr>
            <a:r>
              <a:rPr lang="ko-KR" altLang="en-US" sz="2500"/>
              <a:t>도중에 돈이 없을 경우 게스트 종료</a:t>
            </a:r>
            <a:endParaRPr lang="ko-KR" altLang="en-US" sz="2500"/>
          </a:p>
          <a:p>
            <a:pPr marL="457200" lvl="1" indent="0">
              <a:buNone/>
              <a:defRPr/>
            </a:pPr>
            <a:endParaRPr lang="ko-KR" altLang="en-US" sz="2500"/>
          </a:p>
          <a:p>
            <a:pPr marL="457200" lvl="1" indent="0">
              <a:buNone/>
              <a:defRPr/>
            </a:pPr>
            <a:r>
              <a:rPr lang="ko-KR" altLang="en-US" sz="2500"/>
              <a:t>호스트는 한 번 실행되면 끝날 때 까지 진행</a:t>
            </a:r>
            <a:endParaRPr lang="ko-KR" altLang="en-US" sz="25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r>
              <a:rPr lang="en-US" altLang="ko-KR"/>
              <a:t>12</a:t>
            </a:r>
            <a:r>
              <a:rPr lang="ko-KR" altLang="en-US"/>
              <a:t>페이지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주요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3785" y="1600200"/>
            <a:ext cx="11238612" cy="452596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말 이동 함수</a:t>
            </a:r>
            <a:endParaRPr lang="ko-KR" altLang="en-US"/>
          </a:p>
          <a:p>
            <a:pPr marL="457200" lvl="1" indent="0">
              <a:buNone/>
              <a:defRPr/>
            </a:pPr>
            <a:endParaRPr lang="ko-KR" altLang="en-US" sz="1500"/>
          </a:p>
          <a:p>
            <a:pPr marL="457200" lvl="1" indent="0">
              <a:buNone/>
              <a:defRPr/>
            </a:pPr>
            <a:endParaRPr lang="ko-KR" altLang="en-US" sz="1500"/>
          </a:p>
          <a:p>
            <a:pPr marL="457200" lvl="1" indent="0">
              <a:buNone/>
              <a:defRPr/>
            </a:pPr>
            <a:endParaRPr lang="ko-KR" altLang="en-US" sz="1500"/>
          </a:p>
          <a:p>
            <a:pPr marL="457200" lvl="1" indent="0">
              <a:buNone/>
              <a:defRPr/>
            </a:pPr>
            <a:r>
              <a:rPr lang="ko-KR" altLang="en-US" sz="1500"/>
              <a:t>모든 말이 </a:t>
            </a:r>
            <a:r>
              <a:rPr lang="en-US" altLang="ko-KR" sz="1500"/>
              <a:t>0</a:t>
            </a:r>
            <a:r>
              <a:rPr lang="ko-KR" altLang="en-US" sz="1500"/>
              <a:t>이 될 때 까지루프</a:t>
            </a:r>
            <a:endParaRPr lang="ko-KR" altLang="en-US" sz="1500"/>
          </a:p>
          <a:p>
            <a:pPr marL="457200" lvl="1" indent="0">
              <a:buNone/>
              <a:defRPr/>
            </a:pPr>
            <a:endParaRPr lang="ko-KR" altLang="en-US" sz="1500"/>
          </a:p>
          <a:p>
            <a:pPr marL="457200" lvl="1" indent="0">
              <a:buNone/>
              <a:defRPr/>
            </a:pPr>
            <a:endParaRPr lang="ko-KR" altLang="en-US" sz="1500"/>
          </a:p>
          <a:p>
            <a:pPr marL="457200" lvl="1" indent="0">
              <a:buNone/>
              <a:defRPr/>
            </a:pPr>
            <a:r>
              <a:rPr lang="en-US" altLang="ko-KR" sz="1500"/>
              <a:t>srand(time(NULL)) </a:t>
            </a:r>
            <a:r>
              <a:rPr lang="ko-KR" altLang="en-US" sz="1500"/>
              <a:t>을 통해 시드 생성</a:t>
            </a:r>
            <a:endParaRPr lang="ko-KR" altLang="en-US" sz="1500"/>
          </a:p>
          <a:p>
            <a:pPr marL="457200" lvl="1" indent="0">
              <a:buNone/>
              <a:defRPr/>
            </a:pPr>
            <a:endParaRPr lang="ko-KR" altLang="en-US" sz="1500"/>
          </a:p>
          <a:p>
            <a:pPr marL="457200" lvl="1" indent="0">
              <a:buNone/>
              <a:defRPr/>
            </a:pPr>
            <a:endParaRPr lang="ko-KR" altLang="en-US" sz="1500"/>
          </a:p>
          <a:p>
            <a:pPr marL="457200" lvl="1" indent="0">
              <a:buNone/>
              <a:defRPr/>
            </a:pPr>
            <a:r>
              <a:rPr lang="en-US" altLang="ko-KR" sz="1500"/>
              <a:t>rand() </a:t>
            </a:r>
            <a:r>
              <a:rPr lang="ko-KR" altLang="en-US" sz="1500"/>
              <a:t>를 통해 말이 이동할 거리생성</a:t>
            </a:r>
            <a:endParaRPr lang="ko-KR" altLang="en-US" sz="1500"/>
          </a:p>
          <a:p>
            <a:pPr lvl="1">
              <a:defRPr/>
            </a:pPr>
            <a:endParaRPr lang="ko-KR" altLang="en-US" sz="1500"/>
          </a:p>
          <a:p>
            <a:pPr lvl="1">
              <a:defRPr/>
            </a:pPr>
            <a:endParaRPr lang="ko-KR" altLang="en-US" sz="20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9</a:t>
            </a:fld>
            <a:r>
              <a:rPr lang="en-US" altLang="ko-KR"/>
              <a:t>12</a:t>
            </a:r>
            <a:r>
              <a:rPr lang="ko-KR" altLang="en-US"/>
              <a:t>페이지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7782" y="1964347"/>
            <a:ext cx="7696993" cy="4529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365</ep:Words>
  <ep:PresentationFormat>화면 슬라이드 쇼(4:3)</ep:PresentationFormat>
  <ep:Paragraphs>92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경마 게임</vt:lpstr>
      <vt:lpstr>목차</vt:lpstr>
      <vt:lpstr>프로그램 개요</vt:lpstr>
      <vt:lpstr>프로그램 구조</vt:lpstr>
      <vt:lpstr>프로그램 구조</vt:lpstr>
      <vt:lpstr>프로그램 주요 동작</vt:lpstr>
      <vt:lpstr>프로그램 주요 동작</vt:lpstr>
      <vt:lpstr>프로그램 주요 동작</vt:lpstr>
      <vt:lpstr>프로그램 주요 기능</vt:lpstr>
      <vt:lpstr>프로그램 주요 기능</vt:lpstr>
      <vt:lpstr>프로그램 주요 기능</vt:lpstr>
      <vt:lpstr>흐름도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2018-12-06T08:08:06.029</dcterms:created>
  <dc:creator>msi</dc:creator>
  <cp:lastModifiedBy>choinamki</cp:lastModifiedBy>
  <dcterms:modified xsi:type="dcterms:W3CDTF">2018-12-14T10:38:11.432</dcterms:modified>
  <cp:revision>60</cp:revision>
  <dc:title>경마게임</dc:title>
  <cp:version>1000.0000.01</cp:version>
</cp:coreProperties>
</file>