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</p:sldMasterIdLst>
  <p:notesMasterIdLst>
    <p:notesMasterId r:id="rId34"/>
  </p:notesMasterIdLst>
  <p:sldIdLst>
    <p:sldId id="272" r:id="rId2"/>
    <p:sldId id="273" r:id="rId3"/>
    <p:sldId id="275" r:id="rId4"/>
    <p:sldId id="274" r:id="rId5"/>
    <p:sldId id="277" r:id="rId6"/>
    <p:sldId id="278" r:id="rId7"/>
    <p:sldId id="279" r:id="rId8"/>
    <p:sldId id="280" r:id="rId9"/>
    <p:sldId id="281" r:id="rId10"/>
    <p:sldId id="282" r:id="rId11"/>
    <p:sldId id="288" r:id="rId12"/>
    <p:sldId id="289" r:id="rId13"/>
    <p:sldId id="290" r:id="rId14"/>
    <p:sldId id="291" r:id="rId15"/>
    <p:sldId id="283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284" r:id="rId25"/>
    <p:sldId id="301" r:id="rId26"/>
    <p:sldId id="302" r:id="rId27"/>
    <p:sldId id="303" r:id="rId28"/>
    <p:sldId id="285" r:id="rId29"/>
    <p:sldId id="304" r:id="rId30"/>
    <p:sldId id="286" r:id="rId31"/>
    <p:sldId id="287" r:id="rId32"/>
    <p:sldId id="276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E1CE938-CFCF-44E6-8395-92EDA987F1F2}">
          <p14:sldIdLst>
            <p14:sldId id="272"/>
            <p14:sldId id="273"/>
            <p14:sldId id="275"/>
            <p14:sldId id="274"/>
            <p14:sldId id="277"/>
            <p14:sldId id="278"/>
            <p14:sldId id="279"/>
            <p14:sldId id="280"/>
            <p14:sldId id="281"/>
            <p14:sldId id="282"/>
            <p14:sldId id="288"/>
            <p14:sldId id="289"/>
            <p14:sldId id="290"/>
            <p14:sldId id="291"/>
            <p14:sldId id="283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284"/>
            <p14:sldId id="301"/>
            <p14:sldId id="302"/>
            <p14:sldId id="303"/>
            <p14:sldId id="285"/>
            <p14:sldId id="304"/>
            <p14:sldId id="286"/>
            <p14:sldId id="287"/>
            <p14:sldId id="276"/>
          </p14:sldIdLst>
        </p14:section>
        <p14:section name="기타 양식 예시" id="{A0DE8F2C-F956-4B86-9785-6DEFECF69347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BAD8"/>
    <a:srgbClr val="77212C"/>
    <a:srgbClr val="548250"/>
    <a:srgbClr val="41663E"/>
    <a:srgbClr val="BF9000"/>
    <a:srgbClr val="B1BBB0"/>
    <a:srgbClr val="DBE5DC"/>
    <a:srgbClr val="D9D9D9"/>
    <a:srgbClr val="FFFFFF"/>
    <a:srgbClr val="4814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E126EA-36E6-4ABD-BF94-D95EEA509CD6}" v="2" dt="2023-04-30T09:15:38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5" autoAdjust="0"/>
    <p:restoredTop sz="85726" autoAdjust="0"/>
  </p:normalViewPr>
  <p:slideViewPr>
    <p:cSldViewPr snapToGrid="0">
      <p:cViewPr varScale="1">
        <p:scale>
          <a:sx n="48" d="100"/>
          <a:sy n="48" d="100"/>
        </p:scale>
        <p:origin x="576" y="48"/>
      </p:cViewPr>
      <p:guideLst/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8" d="100"/>
          <a:sy n="108" d="100"/>
        </p:scale>
        <p:origin x="126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신 지환" userId="f096ed5278db72dd" providerId="LiveId" clId="{31E126EA-36E6-4ABD-BF94-D95EEA509CD6}"/>
    <pc:docChg chg="custSel modSld">
      <pc:chgData name="신 지환" userId="f096ed5278db72dd" providerId="LiveId" clId="{31E126EA-36E6-4ABD-BF94-D95EEA509CD6}" dt="2023-05-11T06:37:12.832" v="393" actId="20577"/>
      <pc:docMkLst>
        <pc:docMk/>
      </pc:docMkLst>
      <pc:sldChg chg="modSp mod">
        <pc:chgData name="신 지환" userId="f096ed5278db72dd" providerId="LiveId" clId="{31E126EA-36E6-4ABD-BF94-D95EEA509CD6}" dt="2023-05-11T06:37:12.832" v="393" actId="20577"/>
        <pc:sldMkLst>
          <pc:docMk/>
          <pc:sldMk cId="358962732" sldId="272"/>
        </pc:sldMkLst>
        <pc:spChg chg="mod">
          <ac:chgData name="신 지환" userId="f096ed5278db72dd" providerId="LiveId" clId="{31E126EA-36E6-4ABD-BF94-D95EEA509CD6}" dt="2023-05-11T06:37:08.897" v="391" actId="20577"/>
          <ac:spMkLst>
            <pc:docMk/>
            <pc:sldMk cId="358962732" sldId="272"/>
            <ac:spMk id="2" creationId="{A66424BF-ABF2-C92C-29F2-7B19FAED993D}"/>
          </ac:spMkLst>
        </pc:spChg>
        <pc:spChg chg="mod">
          <ac:chgData name="신 지환" userId="f096ed5278db72dd" providerId="LiveId" clId="{31E126EA-36E6-4ABD-BF94-D95EEA509CD6}" dt="2023-04-30T09:15:38.929" v="229"/>
          <ac:spMkLst>
            <pc:docMk/>
            <pc:sldMk cId="358962732" sldId="272"/>
            <ac:spMk id="3" creationId="{8BADA1CD-D92E-369D-8831-8D6C8689BE94}"/>
          </ac:spMkLst>
        </pc:spChg>
        <pc:spChg chg="mod">
          <ac:chgData name="신 지환" userId="f096ed5278db72dd" providerId="LiveId" clId="{31E126EA-36E6-4ABD-BF94-D95EEA509CD6}" dt="2023-04-30T09:15:44.310" v="256" actId="20577"/>
          <ac:spMkLst>
            <pc:docMk/>
            <pc:sldMk cId="358962732" sldId="272"/>
            <ac:spMk id="4" creationId="{C97EEB32-70C0-70CB-F74C-E0BAB63CAC92}"/>
          </ac:spMkLst>
        </pc:spChg>
        <pc:spChg chg="mod">
          <ac:chgData name="신 지환" userId="f096ed5278db72dd" providerId="LiveId" clId="{31E126EA-36E6-4ABD-BF94-D95EEA509CD6}" dt="2023-05-11T06:37:09.881" v="392" actId="20577"/>
          <ac:spMkLst>
            <pc:docMk/>
            <pc:sldMk cId="358962732" sldId="272"/>
            <ac:spMk id="5" creationId="{FF1E2FDB-6658-9CE5-7D1D-47FD7D87B2FE}"/>
          </ac:spMkLst>
        </pc:spChg>
        <pc:spChg chg="mod">
          <ac:chgData name="신 지환" userId="f096ed5278db72dd" providerId="LiveId" clId="{31E126EA-36E6-4ABD-BF94-D95EEA509CD6}" dt="2023-05-11T06:37:12.832" v="393" actId="20577"/>
          <ac:spMkLst>
            <pc:docMk/>
            <pc:sldMk cId="358962732" sldId="272"/>
            <ac:spMk id="6" creationId="{B40CB331-6817-8EEA-6E93-105368F619A8}"/>
          </ac:spMkLst>
        </pc:spChg>
      </pc:sldChg>
      <pc:sldChg chg="modSp mod">
        <pc:chgData name="신 지환" userId="f096ed5278db72dd" providerId="LiveId" clId="{31E126EA-36E6-4ABD-BF94-D95EEA509CD6}" dt="2023-04-30T09:16:35.324" v="289" actId="20577"/>
        <pc:sldMkLst>
          <pc:docMk/>
          <pc:sldMk cId="2296144331" sldId="273"/>
        </pc:sldMkLst>
        <pc:spChg chg="mod">
          <ac:chgData name="신 지환" userId="f096ed5278db72dd" providerId="LiveId" clId="{31E126EA-36E6-4ABD-BF94-D95EEA509CD6}" dt="2023-04-30T09:16:35.324" v="289" actId="20577"/>
          <ac:spMkLst>
            <pc:docMk/>
            <pc:sldMk cId="2296144331" sldId="273"/>
            <ac:spMk id="64" creationId="{90C5BEDB-46C8-F055-61F1-C8DA05587158}"/>
          </ac:spMkLst>
        </pc:spChg>
        <pc:spChg chg="mod">
          <ac:chgData name="신 지환" userId="f096ed5278db72dd" providerId="LiveId" clId="{31E126EA-36E6-4ABD-BF94-D95EEA509CD6}" dt="2023-04-30T09:16:27.832" v="271" actId="20577"/>
          <ac:spMkLst>
            <pc:docMk/>
            <pc:sldMk cId="2296144331" sldId="273"/>
            <ac:spMk id="80" creationId="{238F0E65-344E-44C2-72C6-EC4591DB73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01105-BA40-4258-8154-3899A3FC6BA8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A17F6-F206-48A7-BB30-21EBC4C52F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3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</a:t>
            </a:r>
            <a:r>
              <a:rPr lang="ko-KR" altLang="en-US" dirty="0"/>
              <a:t>장에서는 </a:t>
            </a:r>
            <a:r>
              <a:rPr lang="en-US" altLang="ko-KR" dirty="0"/>
              <a:t>LLM</a:t>
            </a:r>
            <a:r>
              <a:rPr lang="ko-KR" altLang="en-US" dirty="0"/>
              <a:t>은 무엇이고</a:t>
            </a:r>
            <a:r>
              <a:rPr lang="en-US" altLang="ko-KR" dirty="0"/>
              <a:t>, LLM</a:t>
            </a:r>
            <a:r>
              <a:rPr lang="ko-KR" altLang="en-US" dirty="0"/>
              <a:t>을 활용하여 무엇을 할 수 있는지 알아보겠습니다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45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r>
              <a:rPr lang="en-US" altLang="ko-KR" dirty="0"/>
              <a:t>LLM</a:t>
            </a:r>
            <a:r>
              <a:rPr lang="ko-KR" altLang="en-US" dirty="0"/>
              <a:t>의 생성 과정은 복잡하며 여러 단계를 거쳐 진행되는데 대량의 데이터 수집과 처리</a:t>
            </a:r>
            <a:r>
              <a:rPr lang="en-US" altLang="ko-KR" dirty="0"/>
              <a:t>, </a:t>
            </a:r>
            <a:r>
              <a:rPr lang="ko-KR" altLang="en-US" dirty="0"/>
              <a:t>모델 설계와 학습</a:t>
            </a:r>
            <a:r>
              <a:rPr lang="en-US" altLang="ko-KR" dirty="0"/>
              <a:t>, </a:t>
            </a:r>
            <a:r>
              <a:rPr lang="ko-KR" altLang="en-US" dirty="0"/>
              <a:t>최종 모델의 테스트 및 배포가 필요하다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823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r>
              <a:rPr lang="ko-KR" altLang="en-US" dirty="0"/>
              <a:t>밑의 그림처럼 고양이 사진을 인식하는 모델을 학습시킨다고 했을 때</a:t>
            </a:r>
            <a:r>
              <a:rPr lang="en-US" altLang="ko-KR" dirty="0"/>
              <a:t>, </a:t>
            </a:r>
            <a:r>
              <a:rPr lang="ko-KR" altLang="en-US" dirty="0"/>
              <a:t>모델링 과정에서 모델은 다양한 고양이 사진에서 공통적인 특징을 파악하고 이를 학습하여</a:t>
            </a:r>
            <a:r>
              <a:rPr lang="en-US" altLang="ko-KR" dirty="0"/>
              <a:t>,</a:t>
            </a:r>
            <a:r>
              <a:rPr lang="ko-KR" altLang="en-US" baseline="0" dirty="0"/>
              <a:t> 새로운 사진에서도 고양이를 인식할 수 있는 패턴을 내부적으로 만듭니다</a:t>
            </a:r>
            <a:r>
              <a:rPr lang="en-US" altLang="ko-KR" baseline="0" dirty="0"/>
              <a:t>.</a:t>
            </a:r>
          </a:p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r>
              <a:rPr lang="ko-KR" altLang="en-US" baseline="0" dirty="0"/>
              <a:t>이렇게 만들어진 내부적인 패턴이나 규칙이 모델링</a:t>
            </a:r>
            <a:endParaRPr lang="en-US" altLang="ko-KR" baseline="0" dirty="0"/>
          </a:p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endParaRPr lang="en-US" altLang="ko-KR" baseline="0" dirty="0"/>
          </a:p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853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712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</a:t>
            </a:r>
            <a:r>
              <a:rPr lang="ko-KR" altLang="en-US" dirty="0"/>
              <a:t>장에서는 </a:t>
            </a:r>
            <a:r>
              <a:rPr lang="en-US" altLang="ko-KR" dirty="0"/>
              <a:t>LLM</a:t>
            </a:r>
            <a:r>
              <a:rPr lang="ko-KR" altLang="en-US" dirty="0"/>
              <a:t>은 무엇이고</a:t>
            </a:r>
            <a:r>
              <a:rPr lang="en-US" altLang="ko-KR" dirty="0"/>
              <a:t>, LLM</a:t>
            </a:r>
            <a:r>
              <a:rPr lang="ko-KR" altLang="en-US" dirty="0"/>
              <a:t>을 활용하여 무엇을 할 수 있는지 알아보겠습니다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876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r>
              <a:rPr lang="en-US" altLang="ko-KR" dirty="0"/>
              <a:t>LLM</a:t>
            </a:r>
            <a:r>
              <a:rPr lang="ko-KR" altLang="en-US" dirty="0"/>
              <a:t>을 활용하는 방법은 크게 </a:t>
            </a:r>
            <a:r>
              <a:rPr lang="ko-KR" altLang="en-US" dirty="0" err="1"/>
              <a:t>파인튜닝과</a:t>
            </a:r>
            <a:r>
              <a:rPr lang="ko-KR" altLang="en-US" dirty="0"/>
              <a:t> </a:t>
            </a:r>
            <a:r>
              <a:rPr lang="en-US" altLang="ko-KR" dirty="0"/>
              <a:t>RAG</a:t>
            </a:r>
            <a:r>
              <a:rPr lang="ko-KR" altLang="en-US" baseline="0" dirty="0"/>
              <a:t>를 생각할 수 있는데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3216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r>
              <a:rPr lang="ko-KR" altLang="en-US" baseline="0" dirty="0"/>
              <a:t>다음 </a:t>
            </a:r>
            <a:r>
              <a:rPr lang="en-US" altLang="ko-KR" baseline="0" dirty="0"/>
              <a:t>URL</a:t>
            </a:r>
            <a:r>
              <a:rPr lang="ko-KR" altLang="en-US" baseline="0" dirty="0"/>
              <a:t>은 </a:t>
            </a:r>
            <a:r>
              <a:rPr lang="ko-KR" altLang="en-US" baseline="0" dirty="0" err="1"/>
              <a:t>챗</a:t>
            </a:r>
            <a:r>
              <a:rPr lang="en-US" altLang="ko-KR" baseline="0" dirty="0"/>
              <a:t>GPT</a:t>
            </a:r>
            <a:r>
              <a:rPr lang="ko-KR" altLang="en-US" baseline="0" dirty="0"/>
              <a:t>로 파인튜닝하는 방법이 자세히 설명되어있습니다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8825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r>
              <a:rPr lang="ko-KR" altLang="en-US" baseline="0" dirty="0"/>
              <a:t>여기선 </a:t>
            </a:r>
            <a:r>
              <a:rPr lang="ko-KR" altLang="en-US" baseline="0" dirty="0" err="1"/>
              <a:t>파인튜닝</a:t>
            </a:r>
            <a:r>
              <a:rPr lang="ko-KR" altLang="en-US" baseline="0" dirty="0"/>
              <a:t> 방법에 대해 자세히 설명하지 않을 것인데</a:t>
            </a:r>
            <a:r>
              <a:rPr lang="en-US" altLang="ko-KR" baseline="0" dirty="0"/>
              <a:t>, </a:t>
            </a:r>
            <a:r>
              <a:rPr lang="ko-KR" altLang="en-US" baseline="0" dirty="0"/>
              <a:t>그 이유는 </a:t>
            </a:r>
            <a:r>
              <a:rPr lang="en-US" altLang="ko-KR" baseline="0" dirty="0"/>
              <a:t>1.</a:t>
            </a:r>
            <a:r>
              <a:rPr lang="ko-KR" altLang="en-US" baseline="0" dirty="0"/>
              <a:t>예를 들어 어느 누구도 ‘</a:t>
            </a:r>
            <a:r>
              <a:rPr lang="en-US" altLang="ko-KR" baseline="0" dirty="0"/>
              <a:t>1TB</a:t>
            </a:r>
            <a:r>
              <a:rPr lang="ko-KR" altLang="en-US" baseline="0" dirty="0"/>
              <a:t>의 데이터로 학습을 시키면 기대하는 성능이 </a:t>
            </a:r>
            <a:r>
              <a:rPr lang="ko-KR" altLang="en-US" baseline="0" dirty="0" err="1"/>
              <a:t>나온다’라고</a:t>
            </a:r>
            <a:r>
              <a:rPr lang="ko-KR" altLang="en-US" baseline="0" dirty="0"/>
              <a:t> 말할 수 없기 때문이다</a:t>
            </a:r>
            <a:r>
              <a:rPr lang="en-US" altLang="ko-KR" baseline="0" dirty="0"/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데이터를 ‘질문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답변’ 세트 형식으로 준비해야 하는데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기존에 보유된 데이터가 이런 형식으로 정리되어 있지 않은 경우가 대부분입니다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0112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r>
              <a:rPr lang="en-US" altLang="ko-KR" baseline="0" dirty="0"/>
              <a:t>RAG</a:t>
            </a:r>
            <a:r>
              <a:rPr lang="ko-KR" altLang="en-US" baseline="0" dirty="0"/>
              <a:t>는 크게 두 단계로 구성되는데 정보 검색 단계와 텍스트 생성 단계이다</a:t>
            </a:r>
            <a:r>
              <a:rPr lang="en-US" altLang="ko-KR" baseline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015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8507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119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r>
              <a:rPr lang="ko-KR" altLang="en-US" dirty="0" err="1"/>
              <a:t>챗</a:t>
            </a:r>
            <a:r>
              <a:rPr lang="ko-KR" altLang="en-US" dirty="0"/>
              <a:t> </a:t>
            </a:r>
            <a:r>
              <a:rPr lang="en-US" altLang="ko-KR" dirty="0"/>
              <a:t>GPT</a:t>
            </a:r>
            <a:r>
              <a:rPr lang="ko-KR" altLang="en-US" dirty="0"/>
              <a:t>가 세상의 관심을 받게 되면서 심심치 않게 듣게 되는 단어가 </a:t>
            </a:r>
            <a:r>
              <a:rPr lang="en-US" altLang="ko-KR" dirty="0"/>
              <a:t>LLM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805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2581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16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</a:t>
            </a:r>
            <a:r>
              <a:rPr lang="ko-KR" altLang="en-US" dirty="0"/>
              <a:t>장에서는 </a:t>
            </a:r>
            <a:r>
              <a:rPr lang="en-US" altLang="ko-KR" dirty="0"/>
              <a:t>LLM</a:t>
            </a:r>
            <a:r>
              <a:rPr lang="ko-KR" altLang="en-US" dirty="0"/>
              <a:t>은 무엇이고</a:t>
            </a:r>
            <a:r>
              <a:rPr lang="en-US" altLang="ko-KR" dirty="0"/>
              <a:t>, LLM</a:t>
            </a:r>
            <a:r>
              <a:rPr lang="ko-KR" altLang="en-US" dirty="0"/>
              <a:t>을 활용하여 무엇을 할 수 있는지 알아보겠습니다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971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27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r>
              <a:rPr lang="ko-KR" altLang="en-US" baseline="0" dirty="0"/>
              <a:t>앞에서 </a:t>
            </a:r>
            <a:r>
              <a:rPr lang="en-US" altLang="ko-KR" baseline="0" dirty="0"/>
              <a:t>RAG</a:t>
            </a:r>
            <a:r>
              <a:rPr lang="ko-KR" altLang="en-US" baseline="0" dirty="0"/>
              <a:t>는 ‘정보 </a:t>
            </a:r>
            <a:r>
              <a:rPr lang="ko-KR" altLang="en-US" baseline="0" dirty="0" err="1"/>
              <a:t>검색’과</a:t>
            </a:r>
            <a:r>
              <a:rPr lang="ko-KR" altLang="en-US" baseline="0" dirty="0"/>
              <a:t> ‘텍스트 </a:t>
            </a:r>
            <a:r>
              <a:rPr lang="ko-KR" altLang="en-US" baseline="0" dirty="0" err="1"/>
              <a:t>생성’이라는</a:t>
            </a:r>
            <a:r>
              <a:rPr lang="ko-KR" altLang="en-US" baseline="0" dirty="0"/>
              <a:t> 두 가지 주요 단계를 결합한 기술이라고 했습니다</a:t>
            </a:r>
            <a:r>
              <a:rPr lang="en-US" altLang="ko-KR" baseline="0" dirty="0"/>
              <a:t>. </a:t>
            </a:r>
            <a:r>
              <a:rPr lang="ko-KR" altLang="en-US" baseline="0" dirty="0"/>
              <a:t>두 단계의 의미를 생각해보면</a:t>
            </a:r>
            <a:r>
              <a:rPr lang="en-US" altLang="ko-KR" baseline="0" dirty="0"/>
              <a:t>,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76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r>
              <a:rPr lang="ko-KR" altLang="en-US" baseline="0" dirty="0" err="1"/>
              <a:t>랭체인에</a:t>
            </a:r>
            <a:r>
              <a:rPr lang="ko-KR" altLang="en-US" baseline="0" dirty="0"/>
              <a:t> 대해서는 다음 장에서 자세히 다루겠습니다</a:t>
            </a:r>
            <a:r>
              <a:rPr lang="en-US" altLang="ko-KR" baseline="0" dirty="0"/>
              <a:t>.</a:t>
            </a:r>
          </a:p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354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</a:t>
            </a:r>
            <a:r>
              <a:rPr lang="ko-KR" altLang="en-US" dirty="0"/>
              <a:t>장에서는 </a:t>
            </a:r>
            <a:r>
              <a:rPr lang="en-US" altLang="ko-KR" dirty="0"/>
              <a:t>LLM</a:t>
            </a:r>
            <a:r>
              <a:rPr lang="ko-KR" altLang="en-US" dirty="0"/>
              <a:t>은 무엇이고</a:t>
            </a:r>
            <a:r>
              <a:rPr lang="en-US" altLang="ko-KR" dirty="0"/>
              <a:t>, LLM</a:t>
            </a:r>
            <a:r>
              <a:rPr lang="ko-KR" altLang="en-US" dirty="0"/>
              <a:t>을 활용하여 무엇을 할 수 있는지 알아보겠습니다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640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959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</a:t>
            </a:r>
            <a:r>
              <a:rPr lang="ko-KR" altLang="en-US" dirty="0"/>
              <a:t>장에서는 </a:t>
            </a:r>
            <a:r>
              <a:rPr lang="en-US" altLang="ko-KR" dirty="0"/>
              <a:t>LLM</a:t>
            </a:r>
            <a:r>
              <a:rPr lang="ko-KR" altLang="en-US" dirty="0"/>
              <a:t>은 무엇이고</a:t>
            </a:r>
            <a:r>
              <a:rPr lang="en-US" altLang="ko-KR" dirty="0"/>
              <a:t>, LLM</a:t>
            </a:r>
            <a:r>
              <a:rPr lang="ko-KR" altLang="en-US" dirty="0"/>
              <a:t>을 활용하여 무엇을 할 수 있는지 알아보겠습니다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757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</a:t>
            </a:r>
            <a:r>
              <a:rPr lang="ko-KR" altLang="en-US" dirty="0"/>
              <a:t>장에서는 </a:t>
            </a:r>
            <a:r>
              <a:rPr lang="en-US" altLang="ko-KR" dirty="0"/>
              <a:t>LLM</a:t>
            </a:r>
            <a:r>
              <a:rPr lang="ko-KR" altLang="en-US" dirty="0"/>
              <a:t>은 무엇이고</a:t>
            </a:r>
            <a:r>
              <a:rPr lang="en-US" altLang="ko-KR" dirty="0"/>
              <a:t>, LLM</a:t>
            </a:r>
            <a:r>
              <a:rPr lang="ko-KR" altLang="en-US" dirty="0"/>
              <a:t>을 활용하여 무엇을 할 수 있는지 알아보겠습니다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430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r>
              <a:rPr lang="ko-KR" altLang="en-US" dirty="0" err="1"/>
              <a:t>챗</a:t>
            </a:r>
            <a:r>
              <a:rPr lang="ko-KR" altLang="en-US" dirty="0"/>
              <a:t> </a:t>
            </a:r>
            <a:r>
              <a:rPr lang="en-US" altLang="ko-KR" dirty="0"/>
              <a:t>GPT</a:t>
            </a:r>
            <a:r>
              <a:rPr lang="ko-KR" altLang="en-US" dirty="0"/>
              <a:t>가 세상의 관심을 받게 되면서 심심치 않게 듣게 되는 단어가 </a:t>
            </a:r>
            <a:r>
              <a:rPr lang="en-US" altLang="ko-KR" dirty="0"/>
              <a:t>LLM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맑은 고딕 Semilight" panose="020B0502040204020203" pitchFamily="50" charset="-127"/>
              <a:buNone/>
              <a:tabLst/>
              <a:defRPr/>
            </a:pPr>
            <a:r>
              <a:rPr lang="ko-KR" altLang="en-US" dirty="0"/>
              <a:t>피자를 이용해서 문장을 완성한 이유는 과거에 피자가 많이 언급이 되었기에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맑은 고딕 Semilight" panose="020B0502040204020203" pitchFamily="50" charset="-127"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맑은 고딕 Semilight" panose="020B0502040204020203" pitchFamily="50" charset="-127"/>
              <a:buNone/>
              <a:tabLst/>
              <a:defRPr/>
            </a:pPr>
            <a:endParaRPr lang="en-US" altLang="ko-KR" dirty="0"/>
          </a:p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endParaRPr lang="en-US" altLang="ko-KR" dirty="0"/>
          </a:p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r>
              <a:rPr lang="ko-KR" altLang="en-US" dirty="0"/>
              <a:t>한계가 있기에 등장한 것이 신경망을 이용한 언어 모델이다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427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r>
              <a:rPr lang="ko-KR" altLang="en-US" dirty="0"/>
              <a:t>예를 들어 </a:t>
            </a:r>
            <a:r>
              <a:rPr lang="en-US" altLang="ko-KR" dirty="0"/>
              <a:t>‘</a:t>
            </a:r>
            <a:r>
              <a:rPr lang="ko-KR" altLang="en-US" dirty="0"/>
              <a:t>만족</a:t>
            </a:r>
            <a:r>
              <a:rPr lang="en-US" altLang="ko-KR" dirty="0"/>
              <a:t>’,</a:t>
            </a:r>
            <a:r>
              <a:rPr lang="ko-KR" altLang="en-US" dirty="0"/>
              <a:t>최고</a:t>
            </a:r>
            <a:r>
              <a:rPr lang="en-US" altLang="ko-KR" dirty="0"/>
              <a:t>, </a:t>
            </a:r>
            <a:r>
              <a:rPr lang="ko-KR" altLang="en-US" dirty="0"/>
              <a:t>추천 같은 단어는 긍정적인 반면에 실망</a:t>
            </a:r>
            <a:r>
              <a:rPr lang="en-US" altLang="ko-KR" dirty="0"/>
              <a:t>,</a:t>
            </a:r>
            <a:r>
              <a:rPr lang="ko-KR" altLang="en-US" dirty="0"/>
              <a:t>나쁨</a:t>
            </a:r>
            <a:r>
              <a:rPr lang="en-US" altLang="ko-KR" dirty="0"/>
              <a:t>,</a:t>
            </a:r>
            <a:r>
              <a:rPr lang="ko-KR" altLang="en-US" baseline="0" dirty="0"/>
              <a:t>비추 같은 단어는 부정적인 반응을 나타낸다는 패턴을 분석하는 것이 신경망 언어 모델이다</a:t>
            </a:r>
            <a:r>
              <a:rPr lang="en-US" altLang="ko-KR" baseline="0" dirty="0"/>
              <a:t>.</a:t>
            </a:r>
          </a:p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004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r>
              <a:rPr lang="ko-KR" altLang="en-US" dirty="0" err="1"/>
              <a:t>버트</a:t>
            </a:r>
            <a:r>
              <a:rPr lang="en-US" altLang="ko-KR" dirty="0"/>
              <a:t>) </a:t>
            </a:r>
            <a:r>
              <a:rPr lang="ko-KR" altLang="en-US" dirty="0"/>
              <a:t>이때 양방향으로 텍스트를 분석한다는 것은 언어 모델이 단어의 앞뒤 문맥을 모두 고려하여 그 단어의 의미를 이해하는 것을 의미</a:t>
            </a:r>
            <a:endParaRPr lang="en-US" altLang="ko-KR" dirty="0"/>
          </a:p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837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r>
              <a:rPr lang="ko-KR" altLang="en-US" dirty="0" err="1"/>
              <a:t>파인튜닝에</a:t>
            </a:r>
            <a:r>
              <a:rPr lang="ko-KR" altLang="en-US" dirty="0"/>
              <a:t> 대해서는 </a:t>
            </a:r>
            <a:r>
              <a:rPr lang="en-US" altLang="ko-KR" dirty="0"/>
              <a:t>2</a:t>
            </a:r>
            <a:r>
              <a:rPr lang="ko-KR" altLang="en-US" dirty="0"/>
              <a:t>장에서 더 자세히 설명해드리겠습니다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999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912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  <a:buFont typeface="맑은 고딕 Semilight" panose="020B0502040204020203" pitchFamily="50" charset="-127"/>
              <a:buNone/>
            </a:pPr>
            <a:r>
              <a:rPr lang="ko-KR" altLang="en-US" dirty="0" err="1"/>
              <a:t>파라미터</a:t>
            </a:r>
            <a:r>
              <a:rPr lang="ko-KR" altLang="en-US" dirty="0"/>
              <a:t> 수에서 차이가 있다는 의미는 상대적으로 </a:t>
            </a:r>
            <a:r>
              <a:rPr lang="ko-KR" altLang="en-US" dirty="0" err="1"/>
              <a:t>파라미터가</a:t>
            </a:r>
            <a:r>
              <a:rPr lang="ko-KR" altLang="en-US" dirty="0"/>
              <a:t> 많은 </a:t>
            </a:r>
            <a:r>
              <a:rPr lang="en-US" altLang="ko-KR" dirty="0"/>
              <a:t>LLM</a:t>
            </a:r>
            <a:r>
              <a:rPr lang="ko-KR" altLang="en-US" dirty="0"/>
              <a:t>이 인간의 언어를 더 정확히</a:t>
            </a:r>
            <a:r>
              <a:rPr lang="ko-KR" altLang="en-US" baseline="0" dirty="0"/>
              <a:t> 이해하고 텍스트를 생성하는 데 탁월하다는 의미이다</a:t>
            </a:r>
            <a:r>
              <a:rPr lang="en-US" altLang="ko-KR" baseline="0" dirty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5A17F6-F206-48A7-BB30-21EBC4C52F4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72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CF8ED7-B0EF-426C-BB42-09F56677DD27}"/>
              </a:ext>
            </a:extLst>
          </p:cNvPr>
          <p:cNvSpPr/>
          <p:nvPr userDrawn="1"/>
        </p:nvSpPr>
        <p:spPr>
          <a:xfrm>
            <a:off x="339451" y="402928"/>
            <a:ext cx="8465099" cy="6052144"/>
          </a:xfrm>
          <a:prstGeom prst="rect">
            <a:avLst/>
          </a:prstGeom>
          <a:solidFill>
            <a:schemeClr val="bg1"/>
          </a:solidFill>
          <a:ln w="25400" cap="rnd">
            <a:solidFill>
              <a:srgbClr val="77212C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0B94C8-967D-7F1F-4ABB-114D54C982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6872" r="8425" b="20921"/>
          <a:stretch/>
        </p:blipFill>
        <p:spPr>
          <a:xfrm>
            <a:off x="433197" y="5847517"/>
            <a:ext cx="1151287" cy="485010"/>
          </a:xfrm>
          <a:prstGeom prst="rect">
            <a:avLst/>
          </a:prstGeom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C35700E1-A7A8-4189-9BD9-0447CA5D8F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7235" y="1950720"/>
            <a:ext cx="7669530" cy="784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2200"/>
            </a:lvl1pPr>
          </a:lstStyle>
          <a:p>
            <a:pPr lvl="0" algn="ctr"/>
            <a:r>
              <a:rPr lang="ko-KR" altLang="en-US"/>
              <a:t>제목을 입력하세요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두줄로 입력도 가능합니다</a:t>
            </a:r>
            <a:r>
              <a:rPr lang="en-US" altLang="ko-KR"/>
              <a:t>)</a:t>
            </a:r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79C3498-6072-43D9-B8D6-62B2BF554BDB}"/>
              </a:ext>
            </a:extLst>
          </p:cNvPr>
          <p:cNvCxnSpPr>
            <a:cxnSpLocks/>
          </p:cNvCxnSpPr>
          <p:nvPr userDrawn="1"/>
        </p:nvCxnSpPr>
        <p:spPr>
          <a:xfrm>
            <a:off x="2103120" y="2781300"/>
            <a:ext cx="4937760" cy="0"/>
          </a:xfrm>
          <a:prstGeom prst="line">
            <a:avLst/>
          </a:prstGeom>
          <a:ln w="25400">
            <a:solidFill>
              <a:srgbClr val="77212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8000B94B-728B-4CF1-8C0E-4E7E4ACD59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235" y="4982234"/>
            <a:ext cx="7669530" cy="2498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 lvl="0"/>
            <a:r>
              <a:rPr lang="ko-KR" altLang="en-US"/>
              <a:t>소속과 이름을 입력하세요</a:t>
            </a:r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178CF6E5-84BE-462C-848D-0316F7FE27E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7235" y="5232072"/>
            <a:ext cx="7669530" cy="2498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 lvl="0"/>
            <a:r>
              <a:rPr lang="ko-KR" altLang="en-US"/>
              <a:t>이메일을 넣으세요</a:t>
            </a:r>
          </a:p>
        </p:txBody>
      </p:sp>
      <p:sp>
        <p:nvSpPr>
          <p:cNvPr id="22" name="텍스트 개체 틀 18">
            <a:extLst>
              <a:ext uri="{FF2B5EF4-FFF2-40B4-BE49-F238E27FC236}">
                <a16:creationId xmlns:a16="http://schemas.microsoft.com/office/drawing/2014/main" id="{5FA527DB-70FD-4195-A79C-412EC4934E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7235" y="2962748"/>
            <a:ext cx="7669530" cy="32734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 lvl="0"/>
            <a:r>
              <a:rPr lang="ko-KR" altLang="en-US"/>
              <a:t>부제목을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19DBBD-6F60-482A-B802-5DE3590FD6AB}"/>
              </a:ext>
            </a:extLst>
          </p:cNvPr>
          <p:cNvSpPr txBox="1"/>
          <p:nvPr userDrawn="1"/>
        </p:nvSpPr>
        <p:spPr>
          <a:xfrm>
            <a:off x="404622" y="425785"/>
            <a:ext cx="1645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 spc="0">
                <a:solidFill>
                  <a:srgbClr val="77212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defRPr>
            </a:lvl1pPr>
          </a:lstStyle>
          <a:p>
            <a:pPr lvl="0"/>
            <a:r>
              <a:rPr lang="en-US" altLang="ko-KR"/>
              <a:t>Big Data Computing LAB</a:t>
            </a:r>
            <a:endParaRPr lang="ko-KR" altLang="en-US"/>
          </a:p>
        </p:txBody>
      </p:sp>
      <p:sp>
        <p:nvSpPr>
          <p:cNvPr id="28" name="텍스트 개체 틀 18">
            <a:extLst>
              <a:ext uri="{FF2B5EF4-FFF2-40B4-BE49-F238E27FC236}">
                <a16:creationId xmlns:a16="http://schemas.microsoft.com/office/drawing/2014/main" id="{BE406A06-83F1-4E17-9C98-E6347CAEFF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98105" y="445027"/>
            <a:ext cx="1041273" cy="2498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>
              <a:buNone/>
              <a:defRPr lang="ko-KR" altLang="en-US" sz="1050">
                <a:solidFill>
                  <a:srgbClr val="77212C"/>
                </a:solidFill>
              </a:defRPr>
            </a:lvl1pPr>
          </a:lstStyle>
          <a:p>
            <a:pPr marL="182563" lvl="0" indent="-182563" algn="r"/>
            <a:r>
              <a:rPr lang="en-US" altLang="ko-KR"/>
              <a:t>2023. 00. 00</a:t>
            </a:r>
            <a:endParaRPr lang="ko-KR" altLang="en-US"/>
          </a:p>
        </p:txBody>
      </p:sp>
      <p:pic>
        <p:nvPicPr>
          <p:cNvPr id="14" name="그림 13" descr="광운대학교 Communication Mark">
            <a:extLst>
              <a:ext uri="{FF2B5EF4-FFF2-40B4-BE49-F238E27FC236}">
                <a16:creationId xmlns:a16="http://schemas.microsoft.com/office/drawing/2014/main" id="{69637AEB-3441-4F82-958B-A4FD3760632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41" t="28914" r="32223" b="28409"/>
          <a:stretch/>
        </p:blipFill>
        <p:spPr bwMode="auto">
          <a:xfrm>
            <a:off x="6986005" y="5847517"/>
            <a:ext cx="1724798" cy="485010"/>
          </a:xfrm>
          <a:custGeom>
            <a:avLst/>
            <a:gdLst>
              <a:gd name="connsiteX0" fmla="*/ 0 w 2862263"/>
              <a:gd name="connsiteY0" fmla="*/ 0 h 804863"/>
              <a:gd name="connsiteX1" fmla="*/ 2862263 w 2862263"/>
              <a:gd name="connsiteY1" fmla="*/ 0 h 804863"/>
              <a:gd name="connsiteX2" fmla="*/ 2862263 w 2862263"/>
              <a:gd name="connsiteY2" fmla="*/ 804863 h 804863"/>
              <a:gd name="connsiteX3" fmla="*/ 0 w 2862263"/>
              <a:gd name="connsiteY3" fmla="*/ 804863 h 804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62263" h="804863">
                <a:moveTo>
                  <a:pt x="0" y="0"/>
                </a:moveTo>
                <a:lnTo>
                  <a:pt x="2862263" y="0"/>
                </a:lnTo>
                <a:lnTo>
                  <a:pt x="2862263" y="804863"/>
                </a:lnTo>
                <a:lnTo>
                  <a:pt x="0" y="80486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21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AF881-C5E7-4903-A77E-E2076FE77BFA}"/>
              </a:ext>
            </a:extLst>
          </p:cNvPr>
          <p:cNvCxnSpPr>
            <a:cxnSpLocks/>
          </p:cNvCxnSpPr>
          <p:nvPr userDrawn="1"/>
        </p:nvCxnSpPr>
        <p:spPr>
          <a:xfrm>
            <a:off x="0" y="738787"/>
            <a:ext cx="9144000" cy="0"/>
          </a:xfrm>
          <a:prstGeom prst="line">
            <a:avLst/>
          </a:prstGeom>
          <a:ln w="25400">
            <a:solidFill>
              <a:srgbClr val="77212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DD4582D-3C42-42D3-8DE4-A43C18F167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5336" r="9472" b="81636"/>
          <a:stretch/>
        </p:blipFill>
        <p:spPr>
          <a:xfrm>
            <a:off x="8367765" y="6589974"/>
            <a:ext cx="704640" cy="199041"/>
          </a:xfrm>
          <a:custGeom>
            <a:avLst/>
            <a:gdLst>
              <a:gd name="connsiteX0" fmla="*/ 0 w 9604228"/>
              <a:gd name="connsiteY0" fmla="*/ 0 h 2712922"/>
              <a:gd name="connsiteX1" fmla="*/ 9604228 w 9604228"/>
              <a:gd name="connsiteY1" fmla="*/ 0 h 2712922"/>
              <a:gd name="connsiteX2" fmla="*/ 9604228 w 9604228"/>
              <a:gd name="connsiteY2" fmla="*/ 2712922 h 2712922"/>
              <a:gd name="connsiteX3" fmla="*/ 0 w 9604228"/>
              <a:gd name="connsiteY3" fmla="*/ 2712922 h 2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4228" h="2712922">
                <a:moveTo>
                  <a:pt x="0" y="0"/>
                </a:moveTo>
                <a:lnTo>
                  <a:pt x="9604228" y="0"/>
                </a:lnTo>
                <a:lnTo>
                  <a:pt x="9604228" y="2712922"/>
                </a:lnTo>
                <a:lnTo>
                  <a:pt x="0" y="2712922"/>
                </a:lnTo>
                <a:close/>
              </a:path>
            </a:pathLst>
          </a:custGeom>
        </p:spPr>
      </p:pic>
      <p:sp>
        <p:nvSpPr>
          <p:cNvPr id="16" name="내용 개체 틀 17">
            <a:extLst>
              <a:ext uri="{FF2B5EF4-FFF2-40B4-BE49-F238E27FC236}">
                <a16:creationId xmlns:a16="http://schemas.microsoft.com/office/drawing/2014/main" id="{A2AFE236-AF2D-4AB9-91A2-23BC27713C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8650" y="1035078"/>
            <a:ext cx="7886700" cy="5255219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A62D0A-FE45-B504-8951-0B5CE54B20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6872" r="8425" b="20921"/>
          <a:stretch/>
        </p:blipFill>
        <p:spPr>
          <a:xfrm>
            <a:off x="71595" y="6586135"/>
            <a:ext cx="481584" cy="202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EFBB78-B126-D87F-A100-684552187FB0}"/>
              </a:ext>
            </a:extLst>
          </p:cNvPr>
          <p:cNvSpPr txBox="1"/>
          <p:nvPr userDrawn="1"/>
        </p:nvSpPr>
        <p:spPr>
          <a:xfrm>
            <a:off x="62864" y="197824"/>
            <a:ext cx="851536" cy="523220"/>
          </a:xfrm>
          <a:prstGeom prst="rect">
            <a:avLst/>
          </a:prstGeom>
        </p:spPr>
        <p:txBody>
          <a:bodyPr vert="horz" lIns="91440" tIns="36000" rIns="91440" bIns="36000" rtlCol="0" anchor="ctr">
            <a:noAutofit/>
          </a:bodyPr>
          <a:lstStyle>
            <a:defPPr>
              <a:defRPr lang="ko-KR"/>
            </a:defPPr>
            <a:lvl1pPr lvl="0" indent="0" algn="r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>
                <a:solidFill>
                  <a:srgbClr val="77212C"/>
                </a:solidFill>
                <a:latin typeface="Impact" panose="020B0806030902050204" pitchFamily="34" charset="0"/>
                <a:ea typeface="Impact" panose="020B0806030902050204" pitchFamily="34" charset="0"/>
                <a:cs typeface="맑은 고딕 Semilight" panose="020B0502040204020203" pitchFamily="50" charset="-127"/>
              </a:defRPr>
            </a:lvl1pPr>
            <a:lvl2pPr marL="360363" indent="-169863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2pPr>
            <a:lvl3pPr marL="536575" indent="-1651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3pPr>
            <a:lvl4pPr marL="719138" indent="-173038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4pPr>
            <a:lvl5pPr marL="895350" indent="-1905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sz="2800"/>
              <a:t>5.</a:t>
            </a:r>
            <a:endParaRPr lang="ko-KR" altLang="en-US" sz="2800" dirty="0"/>
          </a:p>
        </p:txBody>
      </p:sp>
      <p:sp>
        <p:nvSpPr>
          <p:cNvPr id="5" name="제목 개체 틀 2">
            <a:extLst>
              <a:ext uri="{FF2B5EF4-FFF2-40B4-BE49-F238E27FC236}">
                <a16:creationId xmlns:a16="http://schemas.microsoft.com/office/drawing/2014/main" id="{D47A1A71-609E-7C8E-D962-AFC0B3E214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94658"/>
            <a:ext cx="8114478" cy="44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/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/>
              <a:t>내용을 입력하세요</a:t>
            </a: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E57DAC0E-A2EA-B616-A631-DC9174F37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6320" y="73994"/>
            <a:ext cx="960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lang="en-US" altLang="ko-KR" sz="1600" smtClean="0"/>
            </a:lvl1pPr>
          </a:lstStyle>
          <a:p>
            <a:fld id="{95FE71DE-1360-4108-B375-48FC6006E8B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36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AF881-C5E7-4903-A77E-E2076FE77BFA}"/>
              </a:ext>
            </a:extLst>
          </p:cNvPr>
          <p:cNvCxnSpPr>
            <a:cxnSpLocks/>
          </p:cNvCxnSpPr>
          <p:nvPr userDrawn="1"/>
        </p:nvCxnSpPr>
        <p:spPr>
          <a:xfrm>
            <a:off x="0" y="738787"/>
            <a:ext cx="9144000" cy="0"/>
          </a:xfrm>
          <a:prstGeom prst="line">
            <a:avLst/>
          </a:prstGeom>
          <a:ln w="25400">
            <a:solidFill>
              <a:srgbClr val="77212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7EA49D4-464F-4C21-B7D0-85CD0A9BA8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5336" r="9472" b="81636"/>
          <a:stretch/>
        </p:blipFill>
        <p:spPr>
          <a:xfrm>
            <a:off x="8367765" y="6589974"/>
            <a:ext cx="704640" cy="199041"/>
          </a:xfrm>
          <a:custGeom>
            <a:avLst/>
            <a:gdLst>
              <a:gd name="connsiteX0" fmla="*/ 0 w 9604228"/>
              <a:gd name="connsiteY0" fmla="*/ 0 h 2712922"/>
              <a:gd name="connsiteX1" fmla="*/ 9604228 w 9604228"/>
              <a:gd name="connsiteY1" fmla="*/ 0 h 2712922"/>
              <a:gd name="connsiteX2" fmla="*/ 9604228 w 9604228"/>
              <a:gd name="connsiteY2" fmla="*/ 2712922 h 2712922"/>
              <a:gd name="connsiteX3" fmla="*/ 0 w 9604228"/>
              <a:gd name="connsiteY3" fmla="*/ 2712922 h 2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4228" h="2712922">
                <a:moveTo>
                  <a:pt x="0" y="0"/>
                </a:moveTo>
                <a:lnTo>
                  <a:pt x="9604228" y="0"/>
                </a:lnTo>
                <a:lnTo>
                  <a:pt x="9604228" y="2712922"/>
                </a:lnTo>
                <a:lnTo>
                  <a:pt x="0" y="2712922"/>
                </a:lnTo>
                <a:close/>
              </a:path>
            </a:pathLst>
          </a:custGeom>
        </p:spPr>
      </p:pic>
      <p:sp>
        <p:nvSpPr>
          <p:cNvPr id="16" name="내용 개체 틀 17">
            <a:extLst>
              <a:ext uri="{FF2B5EF4-FFF2-40B4-BE49-F238E27FC236}">
                <a16:creationId xmlns:a16="http://schemas.microsoft.com/office/drawing/2014/main" id="{0859CA7F-E9FB-4369-B969-206AEFB6393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8650" y="1035078"/>
            <a:ext cx="7886700" cy="5255219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F11928E-F618-BF15-48BE-A50824E888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6872" r="8425" b="20921"/>
          <a:stretch/>
        </p:blipFill>
        <p:spPr>
          <a:xfrm>
            <a:off x="71595" y="6586135"/>
            <a:ext cx="481584" cy="202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2D92F-2D22-030D-7771-63CC6D9ADA5B}"/>
              </a:ext>
            </a:extLst>
          </p:cNvPr>
          <p:cNvSpPr txBox="1"/>
          <p:nvPr userDrawn="1"/>
        </p:nvSpPr>
        <p:spPr>
          <a:xfrm>
            <a:off x="62864" y="197824"/>
            <a:ext cx="851536" cy="523220"/>
          </a:xfrm>
          <a:prstGeom prst="rect">
            <a:avLst/>
          </a:prstGeom>
        </p:spPr>
        <p:txBody>
          <a:bodyPr vert="horz" lIns="91440" tIns="36000" rIns="91440" bIns="36000" rtlCol="0" anchor="ctr">
            <a:noAutofit/>
          </a:bodyPr>
          <a:lstStyle>
            <a:defPPr>
              <a:defRPr lang="ko-KR"/>
            </a:defPPr>
            <a:lvl1pPr lvl="0" indent="0" algn="r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>
                <a:solidFill>
                  <a:srgbClr val="77212C"/>
                </a:solidFill>
                <a:latin typeface="Impact" panose="020B0806030902050204" pitchFamily="34" charset="0"/>
                <a:ea typeface="Impact" panose="020B0806030902050204" pitchFamily="34" charset="0"/>
                <a:cs typeface="맑은 고딕 Semilight" panose="020B0502040204020203" pitchFamily="50" charset="-127"/>
              </a:defRPr>
            </a:lvl1pPr>
            <a:lvl2pPr marL="360363" indent="-169863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2pPr>
            <a:lvl3pPr marL="536575" indent="-1651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3pPr>
            <a:lvl4pPr marL="719138" indent="-173038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4pPr>
            <a:lvl5pPr marL="895350" indent="-1905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sz="2800"/>
              <a:t>6.</a:t>
            </a:r>
            <a:endParaRPr lang="ko-KR" altLang="en-US" sz="2800" dirty="0"/>
          </a:p>
        </p:txBody>
      </p:sp>
      <p:sp>
        <p:nvSpPr>
          <p:cNvPr id="5" name="제목 개체 틀 2">
            <a:extLst>
              <a:ext uri="{FF2B5EF4-FFF2-40B4-BE49-F238E27FC236}">
                <a16:creationId xmlns:a16="http://schemas.microsoft.com/office/drawing/2014/main" id="{655D2818-39C5-566C-2F3F-9CD4ABB9BC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94658"/>
            <a:ext cx="8114478" cy="44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/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/>
              <a:t>내용을 입력하세요</a:t>
            </a: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DFF377A2-B1D0-657F-FF09-B7E0AB9B9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6320" y="73994"/>
            <a:ext cx="960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lang="en-US" altLang="ko-KR" sz="1600" smtClean="0"/>
            </a:lvl1pPr>
          </a:lstStyle>
          <a:p>
            <a:fld id="{95FE71DE-1360-4108-B375-48FC6006E8B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57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AF881-C5E7-4903-A77E-E2076FE77BFA}"/>
              </a:ext>
            </a:extLst>
          </p:cNvPr>
          <p:cNvCxnSpPr>
            <a:cxnSpLocks/>
          </p:cNvCxnSpPr>
          <p:nvPr userDrawn="1"/>
        </p:nvCxnSpPr>
        <p:spPr>
          <a:xfrm>
            <a:off x="0" y="738787"/>
            <a:ext cx="9144000" cy="0"/>
          </a:xfrm>
          <a:prstGeom prst="line">
            <a:avLst/>
          </a:prstGeom>
          <a:ln w="25400">
            <a:solidFill>
              <a:srgbClr val="77212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D47F265-93CA-4EF7-A6D4-1775DF553E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5336" r="9472" b="81636"/>
          <a:stretch/>
        </p:blipFill>
        <p:spPr>
          <a:xfrm>
            <a:off x="8367765" y="6589974"/>
            <a:ext cx="704640" cy="199041"/>
          </a:xfrm>
          <a:custGeom>
            <a:avLst/>
            <a:gdLst>
              <a:gd name="connsiteX0" fmla="*/ 0 w 9604228"/>
              <a:gd name="connsiteY0" fmla="*/ 0 h 2712922"/>
              <a:gd name="connsiteX1" fmla="*/ 9604228 w 9604228"/>
              <a:gd name="connsiteY1" fmla="*/ 0 h 2712922"/>
              <a:gd name="connsiteX2" fmla="*/ 9604228 w 9604228"/>
              <a:gd name="connsiteY2" fmla="*/ 2712922 h 2712922"/>
              <a:gd name="connsiteX3" fmla="*/ 0 w 9604228"/>
              <a:gd name="connsiteY3" fmla="*/ 2712922 h 2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4228" h="2712922">
                <a:moveTo>
                  <a:pt x="0" y="0"/>
                </a:moveTo>
                <a:lnTo>
                  <a:pt x="9604228" y="0"/>
                </a:lnTo>
                <a:lnTo>
                  <a:pt x="9604228" y="2712922"/>
                </a:lnTo>
                <a:lnTo>
                  <a:pt x="0" y="2712922"/>
                </a:lnTo>
                <a:close/>
              </a:path>
            </a:pathLst>
          </a:custGeom>
        </p:spPr>
      </p:pic>
      <p:sp>
        <p:nvSpPr>
          <p:cNvPr id="16" name="내용 개체 틀 17">
            <a:extLst>
              <a:ext uri="{FF2B5EF4-FFF2-40B4-BE49-F238E27FC236}">
                <a16:creationId xmlns:a16="http://schemas.microsoft.com/office/drawing/2014/main" id="{D8015D2B-8F71-4F27-8729-A58AD16F44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8650" y="1035078"/>
            <a:ext cx="7886700" cy="5255219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13DB40C-494E-AC73-43FC-280FC52F96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6872" r="8425" b="20921"/>
          <a:stretch/>
        </p:blipFill>
        <p:spPr>
          <a:xfrm>
            <a:off x="71595" y="6586135"/>
            <a:ext cx="481584" cy="202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BDF550-ACED-6DA8-61A3-C295AF5AE4EC}"/>
              </a:ext>
            </a:extLst>
          </p:cNvPr>
          <p:cNvSpPr txBox="1"/>
          <p:nvPr userDrawn="1"/>
        </p:nvSpPr>
        <p:spPr>
          <a:xfrm>
            <a:off x="62864" y="197824"/>
            <a:ext cx="851536" cy="523220"/>
          </a:xfrm>
          <a:prstGeom prst="rect">
            <a:avLst/>
          </a:prstGeom>
        </p:spPr>
        <p:txBody>
          <a:bodyPr vert="horz" lIns="91440" tIns="36000" rIns="91440" bIns="36000" rtlCol="0" anchor="ctr">
            <a:noAutofit/>
          </a:bodyPr>
          <a:lstStyle>
            <a:defPPr>
              <a:defRPr lang="ko-KR"/>
            </a:defPPr>
            <a:lvl1pPr lvl="0" indent="0" algn="r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>
                <a:solidFill>
                  <a:srgbClr val="77212C"/>
                </a:solidFill>
                <a:latin typeface="Impact" panose="020B0806030902050204" pitchFamily="34" charset="0"/>
                <a:ea typeface="Impact" panose="020B0806030902050204" pitchFamily="34" charset="0"/>
                <a:cs typeface="맑은 고딕 Semilight" panose="020B0502040204020203" pitchFamily="50" charset="-127"/>
              </a:defRPr>
            </a:lvl1pPr>
            <a:lvl2pPr marL="360363" indent="-169863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2pPr>
            <a:lvl3pPr marL="536575" indent="-1651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3pPr>
            <a:lvl4pPr marL="719138" indent="-173038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4pPr>
            <a:lvl5pPr marL="895350" indent="-1905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sz="2800"/>
              <a:t>7.</a:t>
            </a:r>
            <a:endParaRPr lang="ko-KR" altLang="en-US" sz="2800" dirty="0"/>
          </a:p>
        </p:txBody>
      </p:sp>
      <p:sp>
        <p:nvSpPr>
          <p:cNvPr id="5" name="제목 개체 틀 2">
            <a:extLst>
              <a:ext uri="{FF2B5EF4-FFF2-40B4-BE49-F238E27FC236}">
                <a16:creationId xmlns:a16="http://schemas.microsoft.com/office/drawing/2014/main" id="{2A3DEDFB-8AB2-D98C-61C7-E3262CDA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94658"/>
            <a:ext cx="8114478" cy="44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/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/>
              <a:t>내용을 입력하세요</a:t>
            </a: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41CF7EB3-F0A7-C26C-2585-3601FD4BA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6320" y="73994"/>
            <a:ext cx="960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lang="en-US" altLang="ko-KR" sz="1600" smtClean="0"/>
            </a:lvl1pPr>
          </a:lstStyle>
          <a:p>
            <a:fld id="{95FE71DE-1360-4108-B375-48FC6006E8B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551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AF881-C5E7-4903-A77E-E2076FE77BFA}"/>
              </a:ext>
            </a:extLst>
          </p:cNvPr>
          <p:cNvCxnSpPr>
            <a:cxnSpLocks/>
          </p:cNvCxnSpPr>
          <p:nvPr userDrawn="1"/>
        </p:nvCxnSpPr>
        <p:spPr>
          <a:xfrm>
            <a:off x="0" y="738787"/>
            <a:ext cx="9144000" cy="0"/>
          </a:xfrm>
          <a:prstGeom prst="line">
            <a:avLst/>
          </a:prstGeom>
          <a:ln w="25400">
            <a:solidFill>
              <a:srgbClr val="77212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40D09FE-17B8-4BD7-9F07-51F6DF851E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5336" r="9472" b="81636"/>
          <a:stretch/>
        </p:blipFill>
        <p:spPr>
          <a:xfrm>
            <a:off x="8367765" y="6589974"/>
            <a:ext cx="704640" cy="199041"/>
          </a:xfrm>
          <a:custGeom>
            <a:avLst/>
            <a:gdLst>
              <a:gd name="connsiteX0" fmla="*/ 0 w 9604228"/>
              <a:gd name="connsiteY0" fmla="*/ 0 h 2712922"/>
              <a:gd name="connsiteX1" fmla="*/ 9604228 w 9604228"/>
              <a:gd name="connsiteY1" fmla="*/ 0 h 2712922"/>
              <a:gd name="connsiteX2" fmla="*/ 9604228 w 9604228"/>
              <a:gd name="connsiteY2" fmla="*/ 2712922 h 2712922"/>
              <a:gd name="connsiteX3" fmla="*/ 0 w 9604228"/>
              <a:gd name="connsiteY3" fmla="*/ 2712922 h 2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4228" h="2712922">
                <a:moveTo>
                  <a:pt x="0" y="0"/>
                </a:moveTo>
                <a:lnTo>
                  <a:pt x="9604228" y="0"/>
                </a:lnTo>
                <a:lnTo>
                  <a:pt x="9604228" y="2712922"/>
                </a:lnTo>
                <a:lnTo>
                  <a:pt x="0" y="2712922"/>
                </a:lnTo>
                <a:close/>
              </a:path>
            </a:pathLst>
          </a:custGeom>
        </p:spPr>
      </p:pic>
      <p:sp>
        <p:nvSpPr>
          <p:cNvPr id="16" name="내용 개체 틀 17">
            <a:extLst>
              <a:ext uri="{FF2B5EF4-FFF2-40B4-BE49-F238E27FC236}">
                <a16:creationId xmlns:a16="http://schemas.microsoft.com/office/drawing/2014/main" id="{3AC0E089-2DB1-44E4-B6B1-2FF268C4AD8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8650" y="1035078"/>
            <a:ext cx="7886700" cy="5255219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021FB4-BDA7-303C-F59E-6F45791321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6872" r="8425" b="20921"/>
          <a:stretch/>
        </p:blipFill>
        <p:spPr>
          <a:xfrm>
            <a:off x="71595" y="6586135"/>
            <a:ext cx="481584" cy="202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57C662-2800-95F3-1EC9-B17F0193B888}"/>
              </a:ext>
            </a:extLst>
          </p:cNvPr>
          <p:cNvSpPr txBox="1"/>
          <p:nvPr userDrawn="1"/>
        </p:nvSpPr>
        <p:spPr>
          <a:xfrm>
            <a:off x="62864" y="197824"/>
            <a:ext cx="851536" cy="523220"/>
          </a:xfrm>
          <a:prstGeom prst="rect">
            <a:avLst/>
          </a:prstGeom>
        </p:spPr>
        <p:txBody>
          <a:bodyPr vert="horz" lIns="91440" tIns="36000" rIns="91440" bIns="36000" rtlCol="0" anchor="ctr">
            <a:noAutofit/>
          </a:bodyPr>
          <a:lstStyle>
            <a:defPPr>
              <a:defRPr lang="ko-KR"/>
            </a:defPPr>
            <a:lvl1pPr lvl="0" indent="0" algn="r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>
                <a:solidFill>
                  <a:srgbClr val="77212C"/>
                </a:solidFill>
                <a:latin typeface="Impact" panose="020B0806030902050204" pitchFamily="34" charset="0"/>
                <a:ea typeface="Impact" panose="020B0806030902050204" pitchFamily="34" charset="0"/>
                <a:cs typeface="맑은 고딕 Semilight" panose="020B0502040204020203" pitchFamily="50" charset="-127"/>
              </a:defRPr>
            </a:lvl1pPr>
            <a:lvl2pPr marL="360363" indent="-169863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2pPr>
            <a:lvl3pPr marL="536575" indent="-1651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3pPr>
            <a:lvl4pPr marL="719138" indent="-173038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4pPr>
            <a:lvl5pPr marL="895350" indent="-1905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sz="2800"/>
              <a:t>8.</a:t>
            </a:r>
            <a:endParaRPr lang="ko-KR" altLang="en-US" sz="2800" dirty="0"/>
          </a:p>
        </p:txBody>
      </p:sp>
      <p:sp>
        <p:nvSpPr>
          <p:cNvPr id="5" name="제목 개체 틀 2">
            <a:extLst>
              <a:ext uri="{FF2B5EF4-FFF2-40B4-BE49-F238E27FC236}">
                <a16:creationId xmlns:a16="http://schemas.microsoft.com/office/drawing/2014/main" id="{D9DA402A-D2C8-77BA-E343-980DBF78D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94658"/>
            <a:ext cx="8114478" cy="44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/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/>
              <a:t>내용을 입력하세요</a:t>
            </a: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B3BAD499-1431-C250-7E4F-D0D6489118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6320" y="73994"/>
            <a:ext cx="960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lang="en-US" altLang="ko-KR" sz="1600" smtClean="0"/>
            </a:lvl1pPr>
          </a:lstStyle>
          <a:p>
            <a:fld id="{95FE71DE-1360-4108-B375-48FC6006E8B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3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AF881-C5E7-4903-A77E-E2076FE77BFA}"/>
              </a:ext>
            </a:extLst>
          </p:cNvPr>
          <p:cNvCxnSpPr>
            <a:cxnSpLocks/>
          </p:cNvCxnSpPr>
          <p:nvPr userDrawn="1"/>
        </p:nvCxnSpPr>
        <p:spPr>
          <a:xfrm>
            <a:off x="0" y="738787"/>
            <a:ext cx="9144000" cy="0"/>
          </a:xfrm>
          <a:prstGeom prst="line">
            <a:avLst/>
          </a:prstGeom>
          <a:ln w="25400">
            <a:solidFill>
              <a:srgbClr val="77212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FCD76E9-631E-4AFB-8D1F-C3DEF5DB68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5336" r="9472" b="81636"/>
          <a:stretch/>
        </p:blipFill>
        <p:spPr>
          <a:xfrm>
            <a:off x="8367765" y="6589974"/>
            <a:ext cx="704640" cy="199041"/>
          </a:xfrm>
          <a:custGeom>
            <a:avLst/>
            <a:gdLst>
              <a:gd name="connsiteX0" fmla="*/ 0 w 9604228"/>
              <a:gd name="connsiteY0" fmla="*/ 0 h 2712922"/>
              <a:gd name="connsiteX1" fmla="*/ 9604228 w 9604228"/>
              <a:gd name="connsiteY1" fmla="*/ 0 h 2712922"/>
              <a:gd name="connsiteX2" fmla="*/ 9604228 w 9604228"/>
              <a:gd name="connsiteY2" fmla="*/ 2712922 h 2712922"/>
              <a:gd name="connsiteX3" fmla="*/ 0 w 9604228"/>
              <a:gd name="connsiteY3" fmla="*/ 2712922 h 2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4228" h="2712922">
                <a:moveTo>
                  <a:pt x="0" y="0"/>
                </a:moveTo>
                <a:lnTo>
                  <a:pt x="9604228" y="0"/>
                </a:lnTo>
                <a:lnTo>
                  <a:pt x="9604228" y="2712922"/>
                </a:lnTo>
                <a:lnTo>
                  <a:pt x="0" y="2712922"/>
                </a:ln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3FF555-BD8F-450F-A014-339533CA018A}"/>
              </a:ext>
            </a:extLst>
          </p:cNvPr>
          <p:cNvSpPr txBox="1"/>
          <p:nvPr userDrawn="1"/>
        </p:nvSpPr>
        <p:spPr>
          <a:xfrm>
            <a:off x="62864" y="197824"/>
            <a:ext cx="851536" cy="523220"/>
          </a:xfrm>
          <a:prstGeom prst="rect">
            <a:avLst/>
          </a:prstGeom>
        </p:spPr>
        <p:txBody>
          <a:bodyPr vert="horz" lIns="91440" tIns="36000" rIns="91440" bIns="36000" rtlCol="0" anchor="ctr">
            <a:noAutofit/>
          </a:bodyPr>
          <a:lstStyle>
            <a:defPPr>
              <a:defRPr lang="ko-KR"/>
            </a:defPPr>
            <a:lvl1pPr lvl="0" indent="0" algn="r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>
                <a:solidFill>
                  <a:srgbClr val="77212C"/>
                </a:solidFill>
                <a:latin typeface="Impact" panose="020B0806030902050204" pitchFamily="34" charset="0"/>
                <a:ea typeface="Impact" panose="020B0806030902050204" pitchFamily="34" charset="0"/>
                <a:cs typeface="맑은 고딕 Semilight" panose="020B0502040204020203" pitchFamily="50" charset="-127"/>
              </a:defRPr>
            </a:lvl1pPr>
            <a:lvl2pPr marL="360363" indent="-169863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2pPr>
            <a:lvl3pPr marL="536575" indent="-1651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3pPr>
            <a:lvl4pPr marL="719138" indent="-173038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4pPr>
            <a:lvl5pPr marL="895350" indent="-1905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sz="2800"/>
              <a:t>9.</a:t>
            </a:r>
            <a:endParaRPr lang="ko-KR" altLang="en-US" sz="2800" dirty="0"/>
          </a:p>
        </p:txBody>
      </p:sp>
      <p:sp>
        <p:nvSpPr>
          <p:cNvPr id="16" name="내용 개체 틀 17">
            <a:extLst>
              <a:ext uri="{FF2B5EF4-FFF2-40B4-BE49-F238E27FC236}">
                <a16:creationId xmlns:a16="http://schemas.microsoft.com/office/drawing/2014/main" id="{58469602-F76C-40E8-BBFF-69710C7F366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8650" y="1035078"/>
            <a:ext cx="7886700" cy="5255219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4" name="제목 개체 틀 2">
            <a:extLst>
              <a:ext uri="{FF2B5EF4-FFF2-40B4-BE49-F238E27FC236}">
                <a16:creationId xmlns:a16="http://schemas.microsoft.com/office/drawing/2014/main" id="{29A3C7E4-4E27-4262-BF49-EFA6960B18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94658"/>
            <a:ext cx="8114478" cy="44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/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/>
              <a:t>내용을 입력하세요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AEAF5F-B7DF-8D97-36FF-2CF202C4AB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6872" r="8425" b="20921"/>
          <a:stretch/>
        </p:blipFill>
        <p:spPr>
          <a:xfrm>
            <a:off x="71595" y="6586135"/>
            <a:ext cx="481584" cy="202880"/>
          </a:xfrm>
          <a:prstGeom prst="rect">
            <a:avLst/>
          </a:prstGeom>
        </p:spPr>
      </p:pic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8AFBB67E-6922-83B0-6842-A57DFCE15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6320" y="73994"/>
            <a:ext cx="960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lang="en-US" altLang="ko-KR" sz="1600" smtClean="0"/>
            </a:lvl1pPr>
          </a:lstStyle>
          <a:p>
            <a:fld id="{95FE71DE-1360-4108-B375-48FC6006E8B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68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보조 주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8E7FC8A3-813F-4537-B8B0-8B02861A17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20750" y="1365250"/>
            <a:ext cx="7594600" cy="4671047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AF881-C5E7-4903-A77E-E2076FE77BFA}"/>
              </a:ext>
            </a:extLst>
          </p:cNvPr>
          <p:cNvCxnSpPr>
            <a:cxnSpLocks/>
          </p:cNvCxnSpPr>
          <p:nvPr userDrawn="1"/>
        </p:nvCxnSpPr>
        <p:spPr>
          <a:xfrm>
            <a:off x="0" y="738787"/>
            <a:ext cx="9144000" cy="0"/>
          </a:xfrm>
          <a:prstGeom prst="line">
            <a:avLst/>
          </a:prstGeom>
          <a:ln w="25400">
            <a:solidFill>
              <a:srgbClr val="77212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FCD76E9-631E-4AFB-8D1F-C3DEF5DB68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5336" r="9472" b="81636"/>
          <a:stretch/>
        </p:blipFill>
        <p:spPr>
          <a:xfrm>
            <a:off x="8367765" y="6589974"/>
            <a:ext cx="704640" cy="199041"/>
          </a:xfrm>
          <a:custGeom>
            <a:avLst/>
            <a:gdLst>
              <a:gd name="connsiteX0" fmla="*/ 0 w 9604228"/>
              <a:gd name="connsiteY0" fmla="*/ 0 h 2712922"/>
              <a:gd name="connsiteX1" fmla="*/ 9604228 w 9604228"/>
              <a:gd name="connsiteY1" fmla="*/ 0 h 2712922"/>
              <a:gd name="connsiteX2" fmla="*/ 9604228 w 9604228"/>
              <a:gd name="connsiteY2" fmla="*/ 2712922 h 2712922"/>
              <a:gd name="connsiteX3" fmla="*/ 0 w 9604228"/>
              <a:gd name="connsiteY3" fmla="*/ 2712922 h 2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4228" h="2712922">
                <a:moveTo>
                  <a:pt x="0" y="0"/>
                </a:moveTo>
                <a:lnTo>
                  <a:pt x="9604228" y="0"/>
                </a:lnTo>
                <a:lnTo>
                  <a:pt x="9604228" y="2712922"/>
                </a:lnTo>
                <a:lnTo>
                  <a:pt x="0" y="2712922"/>
                </a:lnTo>
                <a:close/>
              </a:path>
            </a:pathLst>
          </a:custGeom>
        </p:spPr>
      </p:pic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F452725A-371F-43BD-BA2A-97BD0AC9E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6320" y="73994"/>
            <a:ext cx="960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lang="en-US" altLang="ko-KR" sz="1600" smtClean="0"/>
            </a:lvl1pPr>
          </a:lstStyle>
          <a:p>
            <a:fld id="{95FE71DE-1360-4108-B375-48FC6006E8BF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3" name="내용 개체 틀 17">
            <a:extLst>
              <a:ext uri="{FF2B5EF4-FFF2-40B4-BE49-F238E27FC236}">
                <a16:creationId xmlns:a16="http://schemas.microsoft.com/office/drawing/2014/main" id="{91933648-FE0E-18F2-A1F8-FCDA436EC6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8650" y="1030884"/>
            <a:ext cx="7886700" cy="334366"/>
          </a:xfrm>
        </p:spPr>
        <p:txBody>
          <a:bodyPr/>
          <a:lstStyle>
            <a:lvl1pPr algn="just">
              <a:defRPr b="0"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B15D4E-2732-AA9B-8022-DBBB8C1264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6872" r="8425" b="20921"/>
          <a:stretch/>
        </p:blipFill>
        <p:spPr>
          <a:xfrm>
            <a:off x="71595" y="6586135"/>
            <a:ext cx="481584" cy="202880"/>
          </a:xfrm>
          <a:prstGeom prst="rect">
            <a:avLst/>
          </a:prstGeom>
        </p:spPr>
      </p:pic>
      <p:sp>
        <p:nvSpPr>
          <p:cNvPr id="5" name="텍스트 개체 틀 14">
            <a:extLst>
              <a:ext uri="{FF2B5EF4-FFF2-40B4-BE49-F238E27FC236}">
                <a16:creationId xmlns:a16="http://schemas.microsoft.com/office/drawing/2014/main" id="{D2AFD733-507E-4C07-B5E3-ABB95E8FC4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" y="191474"/>
            <a:ext cx="857249" cy="540963"/>
          </a:xfrm>
          <a:prstGeom prst="rect">
            <a:avLst/>
          </a:prstGeom>
        </p:spPr>
        <p:txBody>
          <a:bodyPr tIns="36000" bIns="36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2800" b="0">
                <a:solidFill>
                  <a:srgbClr val="77212C"/>
                </a:solidFill>
                <a:latin typeface="Impact" panose="020B0806030902050204" pitchFamily="34" charset="0"/>
                <a:ea typeface="Impact" panose="020B0806030902050204" pitchFamily="34" charset="0"/>
                <a:cs typeface="맑은 고딕 Semilight" panose="020B0502040204020203" pitchFamily="50" charset="-127"/>
              </a:defRPr>
            </a:lvl1pPr>
          </a:lstStyle>
          <a:p>
            <a:pPr lvl="0"/>
            <a:r>
              <a:rPr lang="en-US" altLang="ko-KR"/>
              <a:t>n.</a:t>
            </a:r>
            <a:endParaRPr lang="ko-KR" altLang="en-US"/>
          </a:p>
        </p:txBody>
      </p:sp>
      <p:sp>
        <p:nvSpPr>
          <p:cNvPr id="6" name="제목 개체 틀 2">
            <a:extLst>
              <a:ext uri="{FF2B5EF4-FFF2-40B4-BE49-F238E27FC236}">
                <a16:creationId xmlns:a16="http://schemas.microsoft.com/office/drawing/2014/main" id="{6007C149-C1EB-36FC-80A1-3C620D01D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94658"/>
            <a:ext cx="8114478" cy="44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/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/>
              <a:t>내용을 입력하세요</a:t>
            </a: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15098BDB-0BE7-03C9-D10C-034DE4930278}"/>
              </a:ext>
            </a:extLst>
          </p:cNvPr>
          <p:cNvSpPr txBox="1">
            <a:spLocks/>
          </p:cNvSpPr>
          <p:nvPr userDrawn="1"/>
        </p:nvSpPr>
        <p:spPr>
          <a:xfrm>
            <a:off x="8278720" y="226394"/>
            <a:ext cx="960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indent="0" algn="r" defTabSz="914400" rtl="0" eaLnBrk="1" latinLnBrk="1" hangingPunct="1">
              <a:buFont typeface="Arial" panose="020B0604020202020204" pitchFamily="34" charset="0"/>
              <a:buNone/>
              <a:defRPr lang="en-US" altLang="ko-KR" sz="1600" b="0" kern="1200" smtClean="0">
                <a:solidFill>
                  <a:srgbClr val="77212C"/>
                </a:solidFill>
                <a:latin typeface="Arial Nova" panose="020B050402020202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5FE71DE-1360-4108-B375-48FC6006E8B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45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2744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601EEB1-C5C9-4C6E-ACA2-8C3797EEF9EC}"/>
              </a:ext>
            </a:extLst>
          </p:cNvPr>
          <p:cNvSpPr/>
          <p:nvPr userDrawn="1"/>
        </p:nvSpPr>
        <p:spPr>
          <a:xfrm flipH="1">
            <a:off x="0" y="0"/>
            <a:ext cx="2336798" cy="6858000"/>
          </a:xfrm>
          <a:prstGeom prst="rect">
            <a:avLst/>
          </a:prstGeom>
          <a:solidFill>
            <a:srgbClr val="77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350"/>
          </a:p>
        </p:txBody>
      </p:sp>
      <p:sp>
        <p:nvSpPr>
          <p:cNvPr id="7" name="양쪽 대괄호 6">
            <a:extLst>
              <a:ext uri="{FF2B5EF4-FFF2-40B4-BE49-F238E27FC236}">
                <a16:creationId xmlns:a16="http://schemas.microsoft.com/office/drawing/2014/main" id="{3EF7FEA2-FEFF-417B-A9F0-F5987691D5B8}"/>
              </a:ext>
            </a:extLst>
          </p:cNvPr>
          <p:cNvSpPr/>
          <p:nvPr userDrawn="1"/>
        </p:nvSpPr>
        <p:spPr>
          <a:xfrm rot="16200000">
            <a:off x="2311400" y="25397"/>
            <a:ext cx="6857999" cy="6807200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 w="38100">
            <a:noFill/>
            <a:tailEnd type="none"/>
          </a:ln>
          <a:effectLst>
            <a:innerShdw blurRad="838200">
              <a:srgbClr val="77212C">
                <a:alpha val="10000"/>
              </a:srgb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C9163ED-3C20-4A1C-923D-3D50287FB8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5336" r="9472" b="81636"/>
          <a:stretch/>
        </p:blipFill>
        <p:spPr>
          <a:xfrm>
            <a:off x="8367765" y="6589974"/>
            <a:ext cx="704640" cy="199041"/>
          </a:xfrm>
          <a:custGeom>
            <a:avLst/>
            <a:gdLst>
              <a:gd name="connsiteX0" fmla="*/ 0 w 9604228"/>
              <a:gd name="connsiteY0" fmla="*/ 0 h 2712922"/>
              <a:gd name="connsiteX1" fmla="*/ 9604228 w 9604228"/>
              <a:gd name="connsiteY1" fmla="*/ 0 h 2712922"/>
              <a:gd name="connsiteX2" fmla="*/ 9604228 w 9604228"/>
              <a:gd name="connsiteY2" fmla="*/ 2712922 h 2712922"/>
              <a:gd name="connsiteX3" fmla="*/ 0 w 9604228"/>
              <a:gd name="connsiteY3" fmla="*/ 2712922 h 2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4228" h="2712922">
                <a:moveTo>
                  <a:pt x="0" y="0"/>
                </a:moveTo>
                <a:lnTo>
                  <a:pt x="9604228" y="0"/>
                </a:lnTo>
                <a:lnTo>
                  <a:pt x="9604228" y="2712922"/>
                </a:lnTo>
                <a:lnTo>
                  <a:pt x="0" y="2712922"/>
                </a:lnTo>
                <a:close/>
              </a:path>
            </a:pathLst>
          </a:custGeom>
        </p:spPr>
      </p:pic>
      <p:sp>
        <p:nvSpPr>
          <p:cNvPr id="10" name="제목 6">
            <a:extLst>
              <a:ext uri="{FF2B5EF4-FFF2-40B4-BE49-F238E27FC236}">
                <a16:creationId xmlns:a16="http://schemas.microsoft.com/office/drawing/2014/main" id="{570973CE-815C-4AC1-BCBA-A88BB5B8FC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19349" y="2130412"/>
            <a:ext cx="6241571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2400"/>
            </a:lvl1pPr>
          </a:lstStyle>
          <a:p>
            <a:pPr marL="0" lvl="0"/>
            <a:r>
              <a:rPr lang="ko-KR" altLang="en-US"/>
              <a:t>내용을 입력하세요</a:t>
            </a:r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B213A9DB-7C77-4F1F-86DC-A05CFEBC84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2471" y="1880715"/>
            <a:ext cx="1326671" cy="7571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lvl1pPr marL="0" indent="0" algn="r">
              <a:buNone/>
              <a:defRPr lang="ko-KR" altLang="en-US" sz="4800">
                <a:solidFill>
                  <a:schemeClr val="bg1"/>
                </a:solidFill>
                <a:latin typeface="Impact" panose="020B0806030902050204" pitchFamily="34" charset="0"/>
                <a:ea typeface="HY태백B" panose="02030600000101010101" pitchFamily="18" charset="-127"/>
              </a:defRPr>
            </a:lvl1pPr>
          </a:lstStyle>
          <a:p>
            <a:pPr marL="0" lvl="0" algn="r"/>
            <a:r>
              <a:rPr lang="en-US" altLang="ko-KR"/>
              <a:t>0.</a:t>
            </a:r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51FB83-F407-A0A7-5B6C-C1513CA956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669" t="26302" r="8344" b="20834"/>
          <a:stretch/>
        </p:blipFill>
        <p:spPr>
          <a:xfrm>
            <a:off x="71596" y="6584011"/>
            <a:ext cx="481584" cy="20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93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N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양쪽 대괄호 5">
            <a:extLst>
              <a:ext uri="{FF2B5EF4-FFF2-40B4-BE49-F238E27FC236}">
                <a16:creationId xmlns:a16="http://schemas.microsoft.com/office/drawing/2014/main" id="{8AF6E29D-75C7-4BD5-940B-E851886E2481}"/>
              </a:ext>
            </a:extLst>
          </p:cNvPr>
          <p:cNvSpPr/>
          <p:nvPr userDrawn="1"/>
        </p:nvSpPr>
        <p:spPr>
          <a:xfrm rot="16200000">
            <a:off x="2133601" y="-1143002"/>
            <a:ext cx="4876799" cy="9144000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77212C"/>
            </a:solidFill>
            <a:tailEnd type="none"/>
          </a:ln>
          <a:effectLst>
            <a:innerShdw blurRad="838200">
              <a:srgbClr val="77212C">
                <a:alpha val="10000"/>
              </a:srgb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FAA6A8-BA89-44ED-8F2D-07E1B7BD9690}"/>
              </a:ext>
            </a:extLst>
          </p:cNvPr>
          <p:cNvSpPr txBox="1"/>
          <p:nvPr userDrawn="1"/>
        </p:nvSpPr>
        <p:spPr>
          <a:xfrm>
            <a:off x="3997967" y="3167392"/>
            <a:ext cx="1148071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rgbClr val="77212C"/>
                </a:solidFill>
                <a:latin typeface="Arial Nova" panose="020B0504020202020204" pitchFamily="34" charset="0"/>
                <a:ea typeface="HY태백B" panose="02030600000101010101" pitchFamily="18" charset="-127"/>
              </a:defRPr>
            </a:lvl1pPr>
          </a:lstStyle>
          <a:p>
            <a:pPr lvl="0"/>
            <a:r>
              <a:rPr lang="en-US" altLang="ko-KR"/>
              <a:t>Q &amp; A</a:t>
            </a:r>
            <a:endParaRPr lang="ko-KR" altLang="en-US"/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DA31EC45-AC73-41B9-9355-2AAF6988F4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5336" r="9472" b="81636"/>
          <a:stretch/>
        </p:blipFill>
        <p:spPr>
          <a:xfrm>
            <a:off x="7313702" y="6180859"/>
            <a:ext cx="1555822" cy="439476"/>
          </a:xfrm>
          <a:custGeom>
            <a:avLst/>
            <a:gdLst>
              <a:gd name="connsiteX0" fmla="*/ 0 w 9604228"/>
              <a:gd name="connsiteY0" fmla="*/ 0 h 2712922"/>
              <a:gd name="connsiteX1" fmla="*/ 9604228 w 9604228"/>
              <a:gd name="connsiteY1" fmla="*/ 0 h 2712922"/>
              <a:gd name="connsiteX2" fmla="*/ 9604228 w 9604228"/>
              <a:gd name="connsiteY2" fmla="*/ 2712922 h 2712922"/>
              <a:gd name="connsiteX3" fmla="*/ 0 w 9604228"/>
              <a:gd name="connsiteY3" fmla="*/ 2712922 h 2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4228" h="2712922">
                <a:moveTo>
                  <a:pt x="0" y="0"/>
                </a:moveTo>
                <a:lnTo>
                  <a:pt x="9604228" y="0"/>
                </a:lnTo>
                <a:lnTo>
                  <a:pt x="9604228" y="2712922"/>
                </a:lnTo>
                <a:lnTo>
                  <a:pt x="0" y="2712922"/>
                </a:lnTo>
                <a:close/>
              </a:path>
            </a:pathLst>
          </a:cu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625E75-1409-CEF8-5461-D7FECF94EC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6872" r="8425" b="20921"/>
          <a:stretch/>
        </p:blipFill>
        <p:spPr>
          <a:xfrm>
            <a:off x="274476" y="6180859"/>
            <a:ext cx="1043201" cy="43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1492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지막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507D9E-E001-F493-A653-BB51F7F8D8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6872" r="8425" b="20921"/>
          <a:stretch/>
        </p:blipFill>
        <p:spPr>
          <a:xfrm>
            <a:off x="274476" y="6180859"/>
            <a:ext cx="1043201" cy="439476"/>
          </a:xfrm>
          <a:prstGeom prst="rect">
            <a:avLst/>
          </a:prstGeom>
        </p:spPr>
      </p:pic>
      <p:sp>
        <p:nvSpPr>
          <p:cNvPr id="2" name="양쪽 대괄호 1">
            <a:extLst>
              <a:ext uri="{FF2B5EF4-FFF2-40B4-BE49-F238E27FC236}">
                <a16:creationId xmlns:a16="http://schemas.microsoft.com/office/drawing/2014/main" id="{580DB4DB-658A-4C27-BAE2-84764784FCEB}"/>
              </a:ext>
            </a:extLst>
          </p:cNvPr>
          <p:cNvSpPr/>
          <p:nvPr userDrawn="1"/>
        </p:nvSpPr>
        <p:spPr>
          <a:xfrm rot="16200000">
            <a:off x="2133601" y="-1143002"/>
            <a:ext cx="4876799" cy="9144000"/>
          </a:xfrm>
          <a:prstGeom prst="bracketPair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77212C"/>
            </a:solidFill>
            <a:tailEnd type="none"/>
          </a:ln>
          <a:effectLst>
            <a:innerShdw blurRad="838200">
              <a:srgbClr val="77212C">
                <a:alpha val="10000"/>
              </a:srgb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8B3AE5-31A4-438D-B5DB-401E80205411}"/>
              </a:ext>
            </a:extLst>
          </p:cNvPr>
          <p:cNvSpPr txBox="1"/>
          <p:nvPr userDrawn="1"/>
        </p:nvSpPr>
        <p:spPr>
          <a:xfrm>
            <a:off x="3652744" y="3167392"/>
            <a:ext cx="183851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rgbClr val="77212C"/>
                </a:solidFill>
                <a:latin typeface="Arial Nova" panose="020B0504020202020204" pitchFamily="34" charset="0"/>
                <a:ea typeface="HY태백B" panose="02030600000101010101" pitchFamily="18" charset="-127"/>
              </a:defRPr>
            </a:lvl1pPr>
          </a:lstStyle>
          <a:p>
            <a:pPr lvl="0"/>
            <a:r>
              <a:rPr lang="en-US" altLang="ko-KR"/>
              <a:t>Thank you</a:t>
            </a:r>
            <a:endParaRPr lang="ko-KR" altLang="en-US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730EB6AB-9B5B-4CB4-9820-B8D233D4A9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5336" r="9472" b="81636"/>
          <a:stretch/>
        </p:blipFill>
        <p:spPr>
          <a:xfrm>
            <a:off x="7313702" y="6180859"/>
            <a:ext cx="1555822" cy="439476"/>
          </a:xfrm>
          <a:custGeom>
            <a:avLst/>
            <a:gdLst>
              <a:gd name="connsiteX0" fmla="*/ 0 w 9604228"/>
              <a:gd name="connsiteY0" fmla="*/ 0 h 2712922"/>
              <a:gd name="connsiteX1" fmla="*/ 9604228 w 9604228"/>
              <a:gd name="connsiteY1" fmla="*/ 0 h 2712922"/>
              <a:gd name="connsiteX2" fmla="*/ 9604228 w 9604228"/>
              <a:gd name="connsiteY2" fmla="*/ 2712922 h 2712922"/>
              <a:gd name="connsiteX3" fmla="*/ 0 w 9604228"/>
              <a:gd name="connsiteY3" fmla="*/ 2712922 h 2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4228" h="2712922">
                <a:moveTo>
                  <a:pt x="0" y="0"/>
                </a:moveTo>
                <a:lnTo>
                  <a:pt x="9604228" y="0"/>
                </a:lnTo>
                <a:lnTo>
                  <a:pt x="9604228" y="2712922"/>
                </a:lnTo>
                <a:lnTo>
                  <a:pt x="0" y="271292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3715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vol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육각형 26">
            <a:extLst>
              <a:ext uri="{FF2B5EF4-FFF2-40B4-BE49-F238E27FC236}">
                <a16:creationId xmlns:a16="http://schemas.microsoft.com/office/drawing/2014/main" id="{3BE42107-B5A4-48E9-8169-1B05125E7457}"/>
              </a:ext>
            </a:extLst>
          </p:cNvPr>
          <p:cNvSpPr/>
          <p:nvPr userDrawn="1"/>
        </p:nvSpPr>
        <p:spPr>
          <a:xfrm>
            <a:off x="4497201" y="6586135"/>
            <a:ext cx="149598" cy="128964"/>
          </a:xfrm>
          <a:prstGeom prst="hexagon">
            <a:avLst/>
          </a:prstGeom>
          <a:solidFill>
            <a:srgbClr val="77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rgbClr val="77212C"/>
              </a:solidFill>
            </a:endParaRPr>
          </a:p>
        </p:txBody>
      </p:sp>
      <p:sp>
        <p:nvSpPr>
          <p:cNvPr id="15" name="텍스트 개체 틀 18">
            <a:extLst>
              <a:ext uri="{FF2B5EF4-FFF2-40B4-BE49-F238E27FC236}">
                <a16:creationId xmlns:a16="http://schemas.microsoft.com/office/drawing/2014/main" id="{80BE4FBD-33DA-42E2-8AC6-13AD2F5256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179" y="6578624"/>
            <a:ext cx="3967631" cy="161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>
              <a:buNone/>
              <a:defRPr lang="ko-KR" altLang="en-US" sz="600">
                <a:solidFill>
                  <a:srgbClr val="77212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 marL="182563" lvl="0" indent="-182563" algn="r"/>
            <a:r>
              <a:rPr lang="ko-KR" altLang="en-US"/>
              <a:t>소속과 이름을 입력하세요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51FA96D9-060B-4CBD-A5B3-F2C9631065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1544" y="6578624"/>
            <a:ext cx="3746221" cy="161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ko-KR" altLang="en-US" sz="600">
                <a:solidFill>
                  <a:srgbClr val="77212C"/>
                </a:solidFill>
              </a:defRPr>
            </a:lvl1pPr>
          </a:lstStyle>
          <a:p>
            <a:pPr marL="182563" lvl="0" indent="-182563"/>
            <a:r>
              <a:rPr lang="ko-KR" altLang="en-US"/>
              <a:t>주제목을 적어주세요</a:t>
            </a:r>
          </a:p>
        </p:txBody>
      </p:sp>
      <p:sp>
        <p:nvSpPr>
          <p:cNvPr id="28" name="텍스트 개체 틀 19">
            <a:extLst>
              <a:ext uri="{FF2B5EF4-FFF2-40B4-BE49-F238E27FC236}">
                <a16:creationId xmlns:a16="http://schemas.microsoft.com/office/drawing/2014/main" id="{FC7B3D7E-ACB5-4D66-A307-D73177AEE3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95915" y="1328738"/>
            <a:ext cx="3845514" cy="42386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 lvl="0"/>
            <a:r>
              <a:rPr lang="ko-KR" altLang="en-US" dirty="0"/>
              <a:t>목차 내용 입력</a:t>
            </a:r>
          </a:p>
        </p:txBody>
      </p:sp>
      <p:sp>
        <p:nvSpPr>
          <p:cNvPr id="29" name="텍스트 개체 틀 19">
            <a:extLst>
              <a:ext uri="{FF2B5EF4-FFF2-40B4-BE49-F238E27FC236}">
                <a16:creationId xmlns:a16="http://schemas.microsoft.com/office/drawing/2014/main" id="{284658FB-F2F8-4E74-9EA5-77F354C720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95915" y="1829936"/>
            <a:ext cx="3845514" cy="42386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 lvl="0"/>
            <a:r>
              <a:rPr lang="ko-KR" altLang="en-US"/>
              <a:t>목차 내용 입력</a:t>
            </a:r>
          </a:p>
        </p:txBody>
      </p:sp>
      <p:sp>
        <p:nvSpPr>
          <p:cNvPr id="30" name="텍스트 개체 틀 19">
            <a:extLst>
              <a:ext uri="{FF2B5EF4-FFF2-40B4-BE49-F238E27FC236}">
                <a16:creationId xmlns:a16="http://schemas.microsoft.com/office/drawing/2014/main" id="{94C6C3E8-CED0-4C80-B786-C495CD84FEE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95915" y="2331134"/>
            <a:ext cx="3845514" cy="42386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 lvl="0"/>
            <a:r>
              <a:rPr lang="ko-KR" altLang="en-US"/>
              <a:t>목차 내용 입력</a:t>
            </a:r>
          </a:p>
        </p:txBody>
      </p:sp>
      <p:sp>
        <p:nvSpPr>
          <p:cNvPr id="31" name="텍스트 개체 틀 19">
            <a:extLst>
              <a:ext uri="{FF2B5EF4-FFF2-40B4-BE49-F238E27FC236}">
                <a16:creationId xmlns:a16="http://schemas.microsoft.com/office/drawing/2014/main" id="{F15A6A6D-A4B0-4244-AFFE-44E0866E7FE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95915" y="2832332"/>
            <a:ext cx="3845514" cy="42386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 lvl="0"/>
            <a:r>
              <a:rPr lang="ko-KR" altLang="en-US"/>
              <a:t>목차 내용 입력</a:t>
            </a:r>
          </a:p>
        </p:txBody>
      </p:sp>
      <p:sp>
        <p:nvSpPr>
          <p:cNvPr id="32" name="텍스트 개체 틀 19">
            <a:extLst>
              <a:ext uri="{FF2B5EF4-FFF2-40B4-BE49-F238E27FC236}">
                <a16:creationId xmlns:a16="http://schemas.microsoft.com/office/drawing/2014/main" id="{9CFEF4B8-23BF-4B9B-9943-F4828EAB64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95915" y="4335926"/>
            <a:ext cx="3845514" cy="42386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 lvl="0"/>
            <a:r>
              <a:rPr lang="ko-KR" altLang="en-US"/>
              <a:t>목차 내용 입력</a:t>
            </a:r>
          </a:p>
        </p:txBody>
      </p:sp>
      <p:sp>
        <p:nvSpPr>
          <p:cNvPr id="33" name="텍스트 개체 틀 19">
            <a:extLst>
              <a:ext uri="{FF2B5EF4-FFF2-40B4-BE49-F238E27FC236}">
                <a16:creationId xmlns:a16="http://schemas.microsoft.com/office/drawing/2014/main" id="{25CC0D2D-F95E-4463-9CB4-0FB13DE167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95915" y="4837124"/>
            <a:ext cx="3845514" cy="42386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 lvl="0"/>
            <a:r>
              <a:rPr lang="ko-KR" altLang="en-US"/>
              <a:t>목차 내용 입력</a:t>
            </a:r>
          </a:p>
        </p:txBody>
      </p:sp>
      <p:sp>
        <p:nvSpPr>
          <p:cNvPr id="34" name="텍스트 개체 틀 19">
            <a:extLst>
              <a:ext uri="{FF2B5EF4-FFF2-40B4-BE49-F238E27FC236}">
                <a16:creationId xmlns:a16="http://schemas.microsoft.com/office/drawing/2014/main" id="{1AD14CCF-EC91-43D4-A842-E5BB239B0C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95915" y="3834728"/>
            <a:ext cx="3845514" cy="42386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 lvl="0"/>
            <a:r>
              <a:rPr lang="ko-KR" altLang="en-US"/>
              <a:t>목차 내용 입력</a:t>
            </a:r>
          </a:p>
        </p:txBody>
      </p:sp>
      <p:sp>
        <p:nvSpPr>
          <p:cNvPr id="35" name="텍스트 개체 틀 19">
            <a:extLst>
              <a:ext uri="{FF2B5EF4-FFF2-40B4-BE49-F238E27FC236}">
                <a16:creationId xmlns:a16="http://schemas.microsoft.com/office/drawing/2014/main" id="{3A03FC94-0EEB-49C8-87AF-606127C4A79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95915" y="3333530"/>
            <a:ext cx="3845514" cy="42386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 lvl="0"/>
            <a:r>
              <a:rPr lang="ko-KR" altLang="en-US"/>
              <a:t>목차 내용 입력</a:t>
            </a:r>
          </a:p>
        </p:txBody>
      </p:sp>
      <p:sp>
        <p:nvSpPr>
          <p:cNvPr id="37" name="텍스트 개체 틀 19">
            <a:extLst>
              <a:ext uri="{FF2B5EF4-FFF2-40B4-BE49-F238E27FC236}">
                <a16:creationId xmlns:a16="http://schemas.microsoft.com/office/drawing/2014/main" id="{9F081CD6-F720-4F86-94E3-47E1BD961B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02571" y="4837124"/>
            <a:ext cx="414810" cy="423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ko-KR" altLang="en-US" b="1">
                <a:solidFill>
                  <a:srgbClr val="77212C"/>
                </a:solidFill>
              </a:defRPr>
            </a:lvl1pPr>
          </a:lstStyle>
          <a:p>
            <a:pPr marL="182563" lvl="0" indent="-182563" algn="r"/>
            <a:r>
              <a:rPr lang="en-US" altLang="ko-KR"/>
              <a:t>08.</a:t>
            </a:r>
            <a:endParaRPr lang="ko-KR" altLang="en-US"/>
          </a:p>
        </p:txBody>
      </p:sp>
      <p:sp>
        <p:nvSpPr>
          <p:cNvPr id="38" name="텍스트 개체 틀 19">
            <a:extLst>
              <a:ext uri="{FF2B5EF4-FFF2-40B4-BE49-F238E27FC236}">
                <a16:creationId xmlns:a16="http://schemas.microsoft.com/office/drawing/2014/main" id="{560AD879-33B2-4F2C-8AF3-B59B1DC7812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02571" y="4335926"/>
            <a:ext cx="414810" cy="423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ko-KR" altLang="en-US" b="1">
                <a:solidFill>
                  <a:srgbClr val="77212C"/>
                </a:solidFill>
              </a:defRPr>
            </a:lvl1pPr>
          </a:lstStyle>
          <a:p>
            <a:pPr marL="182563" lvl="0" indent="-182563" algn="r"/>
            <a:r>
              <a:rPr lang="en-US" altLang="ko-KR"/>
              <a:t>07.</a:t>
            </a:r>
            <a:endParaRPr lang="ko-KR" altLang="en-US"/>
          </a:p>
        </p:txBody>
      </p:sp>
      <p:sp>
        <p:nvSpPr>
          <p:cNvPr id="49" name="텍스트 개체 틀 19">
            <a:extLst>
              <a:ext uri="{FF2B5EF4-FFF2-40B4-BE49-F238E27FC236}">
                <a16:creationId xmlns:a16="http://schemas.microsoft.com/office/drawing/2014/main" id="{9B92BE67-A7B6-476B-8482-1F5B72C30F3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02571" y="3834728"/>
            <a:ext cx="414810" cy="423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ko-KR" altLang="en-US" b="1">
                <a:solidFill>
                  <a:srgbClr val="77212C"/>
                </a:solidFill>
              </a:defRPr>
            </a:lvl1pPr>
          </a:lstStyle>
          <a:p>
            <a:pPr marL="182563" lvl="0" indent="-182563" algn="r"/>
            <a:r>
              <a:rPr lang="en-US" altLang="ko-KR"/>
              <a:t>06.</a:t>
            </a:r>
            <a:endParaRPr lang="ko-KR" altLang="en-US"/>
          </a:p>
        </p:txBody>
      </p:sp>
      <p:sp>
        <p:nvSpPr>
          <p:cNvPr id="50" name="텍스트 개체 틀 19">
            <a:extLst>
              <a:ext uri="{FF2B5EF4-FFF2-40B4-BE49-F238E27FC236}">
                <a16:creationId xmlns:a16="http://schemas.microsoft.com/office/drawing/2014/main" id="{74C4BEF3-E004-40A3-852E-1D92C8A5A2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02571" y="3333530"/>
            <a:ext cx="414810" cy="423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ko-KR" altLang="en-US" b="1">
                <a:solidFill>
                  <a:srgbClr val="77212C"/>
                </a:solidFill>
              </a:defRPr>
            </a:lvl1pPr>
          </a:lstStyle>
          <a:p>
            <a:pPr marL="182563" lvl="0" indent="-182563" algn="r"/>
            <a:r>
              <a:rPr lang="en-US" altLang="ko-KR"/>
              <a:t>05.</a:t>
            </a:r>
            <a:endParaRPr lang="ko-KR" altLang="en-US"/>
          </a:p>
        </p:txBody>
      </p:sp>
      <p:sp>
        <p:nvSpPr>
          <p:cNvPr id="51" name="텍스트 개체 틀 19">
            <a:extLst>
              <a:ext uri="{FF2B5EF4-FFF2-40B4-BE49-F238E27FC236}">
                <a16:creationId xmlns:a16="http://schemas.microsoft.com/office/drawing/2014/main" id="{A83BFF12-AA53-4E20-B35E-A8C331FE18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02571" y="2832332"/>
            <a:ext cx="414810" cy="423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ko-KR" altLang="en-US" b="1">
                <a:solidFill>
                  <a:srgbClr val="77212C"/>
                </a:solidFill>
              </a:defRPr>
            </a:lvl1pPr>
          </a:lstStyle>
          <a:p>
            <a:pPr marL="182563" lvl="0" indent="-182563" algn="r"/>
            <a:r>
              <a:rPr lang="en-US" altLang="ko-KR"/>
              <a:t>04.</a:t>
            </a:r>
            <a:endParaRPr lang="ko-KR" altLang="en-US"/>
          </a:p>
        </p:txBody>
      </p:sp>
      <p:sp>
        <p:nvSpPr>
          <p:cNvPr id="52" name="텍스트 개체 틀 19">
            <a:extLst>
              <a:ext uri="{FF2B5EF4-FFF2-40B4-BE49-F238E27FC236}">
                <a16:creationId xmlns:a16="http://schemas.microsoft.com/office/drawing/2014/main" id="{6E8A668A-2DF4-4A11-B28D-D6167BBF50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402571" y="2331134"/>
            <a:ext cx="414810" cy="423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ko-KR" altLang="en-US" b="1">
                <a:solidFill>
                  <a:srgbClr val="77212C"/>
                </a:solidFill>
              </a:defRPr>
            </a:lvl1pPr>
          </a:lstStyle>
          <a:p>
            <a:pPr marL="182563" lvl="0" indent="-182563" algn="r"/>
            <a:r>
              <a:rPr lang="en-US" altLang="ko-KR"/>
              <a:t>03.</a:t>
            </a:r>
            <a:endParaRPr lang="ko-KR" altLang="en-US"/>
          </a:p>
        </p:txBody>
      </p:sp>
      <p:sp>
        <p:nvSpPr>
          <p:cNvPr id="54" name="텍스트 개체 틀 19">
            <a:extLst>
              <a:ext uri="{FF2B5EF4-FFF2-40B4-BE49-F238E27FC236}">
                <a16:creationId xmlns:a16="http://schemas.microsoft.com/office/drawing/2014/main" id="{C8706EA6-B7D6-4C85-AC9D-E20BEBD7F34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895915" y="5338326"/>
            <a:ext cx="3845514" cy="423862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 lvl="0"/>
            <a:r>
              <a:rPr lang="ko-KR" altLang="en-US"/>
              <a:t>목차 내용 입력</a:t>
            </a:r>
          </a:p>
        </p:txBody>
      </p:sp>
      <p:sp>
        <p:nvSpPr>
          <p:cNvPr id="55" name="텍스트 개체 틀 19">
            <a:extLst>
              <a:ext uri="{FF2B5EF4-FFF2-40B4-BE49-F238E27FC236}">
                <a16:creationId xmlns:a16="http://schemas.microsoft.com/office/drawing/2014/main" id="{7606DCDE-68DE-4934-AF4A-898F34A29A5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02571" y="5338326"/>
            <a:ext cx="414810" cy="423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ko-KR" altLang="en-US" b="1">
                <a:solidFill>
                  <a:srgbClr val="77212C"/>
                </a:solidFill>
              </a:defRPr>
            </a:lvl1pPr>
          </a:lstStyle>
          <a:p>
            <a:pPr marL="182563" lvl="0" indent="-182563" algn="r"/>
            <a:r>
              <a:rPr lang="en-US" altLang="ko-KR"/>
              <a:t>09.</a:t>
            </a:r>
            <a:endParaRPr lang="ko-KR" altLang="en-US"/>
          </a:p>
        </p:txBody>
      </p:sp>
      <p:pic>
        <p:nvPicPr>
          <p:cNvPr id="58" name="그림 57" descr="텍스트이(가) 표시된 사진&#10;&#10;자동 생성된 설명">
            <a:extLst>
              <a:ext uri="{FF2B5EF4-FFF2-40B4-BE49-F238E27FC236}">
                <a16:creationId xmlns:a16="http://schemas.microsoft.com/office/drawing/2014/main" id="{BC23DCCD-C769-4BDD-B728-B814B9870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5336" r="9472" b="81636"/>
          <a:stretch/>
        </p:blipFill>
        <p:spPr>
          <a:xfrm>
            <a:off x="8367765" y="6589974"/>
            <a:ext cx="704640" cy="199041"/>
          </a:xfrm>
          <a:custGeom>
            <a:avLst/>
            <a:gdLst>
              <a:gd name="connsiteX0" fmla="*/ 0 w 9604228"/>
              <a:gd name="connsiteY0" fmla="*/ 0 h 2712922"/>
              <a:gd name="connsiteX1" fmla="*/ 9604228 w 9604228"/>
              <a:gd name="connsiteY1" fmla="*/ 0 h 2712922"/>
              <a:gd name="connsiteX2" fmla="*/ 9604228 w 9604228"/>
              <a:gd name="connsiteY2" fmla="*/ 2712922 h 2712922"/>
              <a:gd name="connsiteX3" fmla="*/ 0 w 9604228"/>
              <a:gd name="connsiteY3" fmla="*/ 2712922 h 2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4228" h="2712922">
                <a:moveTo>
                  <a:pt x="0" y="0"/>
                </a:moveTo>
                <a:lnTo>
                  <a:pt x="9604228" y="0"/>
                </a:lnTo>
                <a:lnTo>
                  <a:pt x="9604228" y="2712922"/>
                </a:lnTo>
                <a:lnTo>
                  <a:pt x="0" y="2712922"/>
                </a:lnTo>
                <a:close/>
              </a:path>
            </a:pathLst>
          </a:custGeom>
        </p:spPr>
      </p:pic>
      <p:sp>
        <p:nvSpPr>
          <p:cNvPr id="7" name="텍스트 개체 틀 19">
            <a:extLst>
              <a:ext uri="{FF2B5EF4-FFF2-40B4-BE49-F238E27FC236}">
                <a16:creationId xmlns:a16="http://schemas.microsoft.com/office/drawing/2014/main" id="{4C06CE3A-09A1-4DFC-90F6-EC4E482295F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02571" y="1328738"/>
            <a:ext cx="414810" cy="423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ko-KR" altLang="en-US" b="1">
                <a:solidFill>
                  <a:srgbClr val="77212C"/>
                </a:solidFill>
              </a:defRPr>
            </a:lvl1pPr>
          </a:lstStyle>
          <a:p>
            <a:pPr marL="182563" lvl="0" indent="-182563" algn="r"/>
            <a:r>
              <a:rPr lang="en-US" altLang="ko-KR"/>
              <a:t>01.</a:t>
            </a:r>
            <a:endParaRPr lang="ko-KR" altLang="en-US"/>
          </a:p>
        </p:txBody>
      </p:sp>
      <p:sp>
        <p:nvSpPr>
          <p:cNvPr id="8" name="텍스트 개체 틀 19">
            <a:extLst>
              <a:ext uri="{FF2B5EF4-FFF2-40B4-BE49-F238E27FC236}">
                <a16:creationId xmlns:a16="http://schemas.microsoft.com/office/drawing/2014/main" id="{5FC68489-6A76-9C76-0E59-0260E9B7AC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402571" y="1829936"/>
            <a:ext cx="414810" cy="4238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>
              <a:buNone/>
              <a:defRPr lang="ko-KR" altLang="en-US" b="1">
                <a:solidFill>
                  <a:srgbClr val="77212C"/>
                </a:solidFill>
              </a:defRPr>
            </a:lvl1pPr>
          </a:lstStyle>
          <a:p>
            <a:pPr marL="182563" lvl="0" indent="-182563" algn="r"/>
            <a:r>
              <a:rPr lang="en-US" altLang="ko-KR"/>
              <a:t>02.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687E9A-0142-11C0-8248-938EC4EAEB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6872" r="8425" b="20921"/>
          <a:stretch/>
        </p:blipFill>
        <p:spPr>
          <a:xfrm>
            <a:off x="71595" y="6586135"/>
            <a:ext cx="481584" cy="20288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F25DBC1-C0C5-6BC1-4070-822E763B9621}"/>
              </a:ext>
            </a:extLst>
          </p:cNvPr>
          <p:cNvCxnSpPr>
            <a:cxnSpLocks/>
          </p:cNvCxnSpPr>
          <p:nvPr userDrawn="1"/>
        </p:nvCxnSpPr>
        <p:spPr>
          <a:xfrm>
            <a:off x="2402571" y="952500"/>
            <a:ext cx="4338858" cy="0"/>
          </a:xfrm>
          <a:prstGeom prst="line">
            <a:avLst/>
          </a:prstGeom>
          <a:ln w="25400">
            <a:solidFill>
              <a:srgbClr val="77212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B24F129-1980-482E-28E1-4FE7DED43F5E}"/>
              </a:ext>
            </a:extLst>
          </p:cNvPr>
          <p:cNvSpPr txBox="1"/>
          <p:nvPr userDrawn="1"/>
        </p:nvSpPr>
        <p:spPr>
          <a:xfrm>
            <a:off x="3674745" y="430617"/>
            <a:ext cx="17945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b="1">
                <a:solidFill>
                  <a:srgbClr val="77212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CONTENTS</a:t>
            </a:r>
            <a:endParaRPr lang="ko-KR" altLang="en-US" sz="1800" b="1">
              <a:solidFill>
                <a:srgbClr val="77212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086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 vo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육각형 26">
            <a:extLst>
              <a:ext uri="{FF2B5EF4-FFF2-40B4-BE49-F238E27FC236}">
                <a16:creationId xmlns:a16="http://schemas.microsoft.com/office/drawing/2014/main" id="{3BE42107-B5A4-48E9-8169-1B05125E7457}"/>
              </a:ext>
            </a:extLst>
          </p:cNvPr>
          <p:cNvSpPr/>
          <p:nvPr userDrawn="1"/>
        </p:nvSpPr>
        <p:spPr>
          <a:xfrm>
            <a:off x="4497201" y="6586135"/>
            <a:ext cx="149598" cy="128964"/>
          </a:xfrm>
          <a:prstGeom prst="hexagon">
            <a:avLst/>
          </a:prstGeom>
          <a:solidFill>
            <a:srgbClr val="772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rgbClr val="77212C"/>
              </a:solidFill>
            </a:endParaRPr>
          </a:p>
        </p:txBody>
      </p:sp>
      <p:sp>
        <p:nvSpPr>
          <p:cNvPr id="15" name="텍스트 개체 틀 18">
            <a:extLst>
              <a:ext uri="{FF2B5EF4-FFF2-40B4-BE49-F238E27FC236}">
                <a16:creationId xmlns:a16="http://schemas.microsoft.com/office/drawing/2014/main" id="{80BE4FBD-33DA-42E2-8AC6-13AD2F5256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3179" y="6578624"/>
            <a:ext cx="3967631" cy="161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>
              <a:buNone/>
              <a:defRPr lang="ko-KR" altLang="en-US" sz="600">
                <a:solidFill>
                  <a:srgbClr val="77212C"/>
                </a:solidFill>
              </a:defRPr>
            </a:lvl1pPr>
          </a:lstStyle>
          <a:p>
            <a:pPr marL="182563" lvl="0" indent="-182563" algn="r"/>
            <a:r>
              <a:rPr lang="ko-KR" altLang="en-US"/>
              <a:t>소속과 이름을 입력하세요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51FA96D9-060B-4CBD-A5B3-F2C9631065C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21544" y="6578624"/>
            <a:ext cx="3746221" cy="1612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None/>
              <a:defRPr lang="ko-KR" altLang="en-US" sz="600">
                <a:solidFill>
                  <a:srgbClr val="77212C"/>
                </a:solidFill>
              </a:defRPr>
            </a:lvl1pPr>
          </a:lstStyle>
          <a:p>
            <a:pPr marL="182563" lvl="0" indent="-182563"/>
            <a:r>
              <a:rPr lang="ko-KR" altLang="en-US"/>
              <a:t>주제목을 적어주세요</a:t>
            </a:r>
          </a:p>
        </p:txBody>
      </p:sp>
      <p:sp>
        <p:nvSpPr>
          <p:cNvPr id="28" name="텍스트 개체 틀 19">
            <a:extLst>
              <a:ext uri="{FF2B5EF4-FFF2-40B4-BE49-F238E27FC236}">
                <a16:creationId xmlns:a16="http://schemas.microsoft.com/office/drawing/2014/main" id="{FC7B3D7E-ACB5-4D66-A307-D73177AEE3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02571" y="1328738"/>
            <a:ext cx="4338858" cy="44334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269875" indent="-269875" algn="l">
              <a:buClr>
                <a:srgbClr val="77212C"/>
              </a:buClr>
              <a:buFont typeface="+mj-lt"/>
              <a:buAutoNum type="arabicPeriod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501650" indent="-285750">
              <a:buClr>
                <a:srgbClr val="77212C"/>
              </a:buClr>
              <a:buSzPct val="85000"/>
              <a:buFont typeface="Calibri" panose="020F0502020204030204" pitchFamily="34" charset="0"/>
              <a:buChar char="‒"/>
              <a:defRPr sz="1400"/>
            </a:lvl2pPr>
          </a:lstStyle>
          <a:p>
            <a:pPr lvl="0"/>
            <a:r>
              <a:rPr lang="ko-KR" altLang="en-US"/>
              <a:t>상위 목차 분류</a:t>
            </a:r>
            <a:endParaRPr lang="en-US" altLang="ko-KR"/>
          </a:p>
          <a:p>
            <a:pPr lvl="1"/>
            <a:r>
              <a:rPr lang="ko-KR" altLang="en-US"/>
              <a:t>하위 목차 분류</a:t>
            </a:r>
            <a:endParaRPr lang="ko-KR" altLang="en-US" dirty="0"/>
          </a:p>
        </p:txBody>
      </p:sp>
      <p:pic>
        <p:nvPicPr>
          <p:cNvPr id="58" name="그림 57" descr="텍스트이(가) 표시된 사진&#10;&#10;자동 생성된 설명">
            <a:extLst>
              <a:ext uri="{FF2B5EF4-FFF2-40B4-BE49-F238E27FC236}">
                <a16:creationId xmlns:a16="http://schemas.microsoft.com/office/drawing/2014/main" id="{BC23DCCD-C769-4BDD-B728-B814B9870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5336" r="9472" b="81636"/>
          <a:stretch/>
        </p:blipFill>
        <p:spPr>
          <a:xfrm>
            <a:off x="8367765" y="6589974"/>
            <a:ext cx="704640" cy="199041"/>
          </a:xfrm>
          <a:custGeom>
            <a:avLst/>
            <a:gdLst>
              <a:gd name="connsiteX0" fmla="*/ 0 w 9604228"/>
              <a:gd name="connsiteY0" fmla="*/ 0 h 2712922"/>
              <a:gd name="connsiteX1" fmla="*/ 9604228 w 9604228"/>
              <a:gd name="connsiteY1" fmla="*/ 0 h 2712922"/>
              <a:gd name="connsiteX2" fmla="*/ 9604228 w 9604228"/>
              <a:gd name="connsiteY2" fmla="*/ 2712922 h 2712922"/>
              <a:gd name="connsiteX3" fmla="*/ 0 w 9604228"/>
              <a:gd name="connsiteY3" fmla="*/ 2712922 h 2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4228" h="2712922">
                <a:moveTo>
                  <a:pt x="0" y="0"/>
                </a:moveTo>
                <a:lnTo>
                  <a:pt x="9604228" y="0"/>
                </a:lnTo>
                <a:lnTo>
                  <a:pt x="9604228" y="2712922"/>
                </a:lnTo>
                <a:lnTo>
                  <a:pt x="0" y="2712922"/>
                </a:lnTo>
                <a:close/>
              </a:path>
            </a:pathLst>
          </a:cu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5666689-3487-44D5-C2DF-B5A2933F53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6872" r="8425" b="20921"/>
          <a:stretch/>
        </p:blipFill>
        <p:spPr>
          <a:xfrm>
            <a:off x="71595" y="6586135"/>
            <a:ext cx="481584" cy="20288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BF1D053-F2C7-4245-55D7-874A3DC35C6A}"/>
              </a:ext>
            </a:extLst>
          </p:cNvPr>
          <p:cNvCxnSpPr>
            <a:cxnSpLocks/>
          </p:cNvCxnSpPr>
          <p:nvPr userDrawn="1"/>
        </p:nvCxnSpPr>
        <p:spPr>
          <a:xfrm>
            <a:off x="2402571" y="952500"/>
            <a:ext cx="4338858" cy="0"/>
          </a:xfrm>
          <a:prstGeom prst="line">
            <a:avLst/>
          </a:prstGeom>
          <a:ln w="25400">
            <a:solidFill>
              <a:srgbClr val="77212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7BD9966-2655-C172-338E-9710DEBB062A}"/>
              </a:ext>
            </a:extLst>
          </p:cNvPr>
          <p:cNvSpPr txBox="1"/>
          <p:nvPr userDrawn="1"/>
        </p:nvSpPr>
        <p:spPr>
          <a:xfrm>
            <a:off x="3674745" y="430617"/>
            <a:ext cx="179451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b="1">
                <a:solidFill>
                  <a:srgbClr val="77212C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 Semilight" panose="020B0502040204020203" pitchFamily="50" charset="-127"/>
              </a:rPr>
              <a:t>CONTENTS</a:t>
            </a:r>
            <a:endParaRPr lang="ko-KR" altLang="en-US" sz="1800" b="1">
              <a:solidFill>
                <a:srgbClr val="77212C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1852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17">
            <a:extLst>
              <a:ext uri="{FF2B5EF4-FFF2-40B4-BE49-F238E27FC236}">
                <a16:creationId xmlns:a16="http://schemas.microsoft.com/office/drawing/2014/main" id="{8E7FC8A3-813F-4537-B8B0-8B02861A17F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8650" y="1035078"/>
            <a:ext cx="7886700" cy="5255219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AF881-C5E7-4903-A77E-E2076FE77BFA}"/>
              </a:ext>
            </a:extLst>
          </p:cNvPr>
          <p:cNvCxnSpPr>
            <a:cxnSpLocks/>
          </p:cNvCxnSpPr>
          <p:nvPr userDrawn="1"/>
        </p:nvCxnSpPr>
        <p:spPr>
          <a:xfrm>
            <a:off x="0" y="738787"/>
            <a:ext cx="9144000" cy="0"/>
          </a:xfrm>
          <a:prstGeom prst="line">
            <a:avLst/>
          </a:prstGeom>
          <a:ln w="25400">
            <a:solidFill>
              <a:srgbClr val="77212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BFCD76E9-631E-4AFB-8D1F-C3DEF5DB68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5336" r="9472" b="81636"/>
          <a:stretch/>
        </p:blipFill>
        <p:spPr>
          <a:xfrm>
            <a:off x="8367765" y="6589974"/>
            <a:ext cx="704640" cy="199041"/>
          </a:xfrm>
          <a:custGeom>
            <a:avLst/>
            <a:gdLst>
              <a:gd name="connsiteX0" fmla="*/ 0 w 9604228"/>
              <a:gd name="connsiteY0" fmla="*/ 0 h 2712922"/>
              <a:gd name="connsiteX1" fmla="*/ 9604228 w 9604228"/>
              <a:gd name="connsiteY1" fmla="*/ 0 h 2712922"/>
              <a:gd name="connsiteX2" fmla="*/ 9604228 w 9604228"/>
              <a:gd name="connsiteY2" fmla="*/ 2712922 h 2712922"/>
              <a:gd name="connsiteX3" fmla="*/ 0 w 9604228"/>
              <a:gd name="connsiteY3" fmla="*/ 2712922 h 2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4228" h="2712922">
                <a:moveTo>
                  <a:pt x="0" y="0"/>
                </a:moveTo>
                <a:lnTo>
                  <a:pt x="9604228" y="0"/>
                </a:lnTo>
                <a:lnTo>
                  <a:pt x="9604228" y="2712922"/>
                </a:lnTo>
                <a:lnTo>
                  <a:pt x="0" y="2712922"/>
                </a:lnTo>
                <a:close/>
              </a:path>
            </a:pathLst>
          </a:custGeom>
        </p:spPr>
      </p:pic>
      <p:sp>
        <p:nvSpPr>
          <p:cNvPr id="17" name="텍스트 개체 틀 14">
            <a:extLst>
              <a:ext uri="{FF2B5EF4-FFF2-40B4-BE49-F238E27FC236}">
                <a16:creationId xmlns:a16="http://schemas.microsoft.com/office/drawing/2014/main" id="{EAE36CE8-3FC7-46AA-ABBF-144241AAB1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150" y="191474"/>
            <a:ext cx="857249" cy="540963"/>
          </a:xfrm>
          <a:prstGeom prst="rect">
            <a:avLst/>
          </a:prstGeom>
        </p:spPr>
        <p:txBody>
          <a:bodyPr tIns="36000" bIns="36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2800" b="0">
                <a:solidFill>
                  <a:srgbClr val="77212C"/>
                </a:solidFill>
                <a:latin typeface="Impact" panose="020B0806030902050204" pitchFamily="34" charset="0"/>
                <a:ea typeface="Impact" panose="020B0806030902050204" pitchFamily="34" charset="0"/>
                <a:cs typeface="맑은 고딕 Semilight" panose="020B0502040204020203" pitchFamily="50" charset="-127"/>
              </a:defRPr>
            </a:lvl1pPr>
          </a:lstStyle>
          <a:p>
            <a:pPr lvl="0"/>
            <a:r>
              <a:rPr lang="en-US" altLang="ko-KR"/>
              <a:t>n.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24C95E-035B-8EB3-6191-8E23CBB96B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6872" r="8425" b="20921"/>
          <a:stretch/>
        </p:blipFill>
        <p:spPr>
          <a:xfrm>
            <a:off x="71595" y="6586135"/>
            <a:ext cx="481584" cy="202880"/>
          </a:xfrm>
          <a:prstGeom prst="rect">
            <a:avLst/>
          </a:prstGeom>
        </p:spPr>
      </p:pic>
      <p:sp>
        <p:nvSpPr>
          <p:cNvPr id="4" name="제목 개체 틀 2">
            <a:extLst>
              <a:ext uri="{FF2B5EF4-FFF2-40B4-BE49-F238E27FC236}">
                <a16:creationId xmlns:a16="http://schemas.microsoft.com/office/drawing/2014/main" id="{2249AECD-31B2-EB38-42BE-DB252B01E1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94658"/>
            <a:ext cx="8114478" cy="44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/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/>
              <a:t>내용을 입력하세요</a:t>
            </a: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C0382021-5955-F1C5-A31A-9B265A1D2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6320" y="73994"/>
            <a:ext cx="960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lang="en-US" altLang="ko-KR" sz="1600" smtClean="0"/>
            </a:lvl1pPr>
          </a:lstStyle>
          <a:p>
            <a:fld id="{95FE71DE-1360-4108-B375-48FC6006E8B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037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AF881-C5E7-4903-A77E-E2076FE77BFA}"/>
              </a:ext>
            </a:extLst>
          </p:cNvPr>
          <p:cNvCxnSpPr>
            <a:cxnSpLocks/>
          </p:cNvCxnSpPr>
          <p:nvPr userDrawn="1"/>
        </p:nvCxnSpPr>
        <p:spPr>
          <a:xfrm>
            <a:off x="0" y="738787"/>
            <a:ext cx="9144000" cy="0"/>
          </a:xfrm>
          <a:prstGeom prst="line">
            <a:avLst/>
          </a:prstGeom>
          <a:ln w="25400">
            <a:solidFill>
              <a:srgbClr val="77212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31728D88-A1F9-45DF-BDB9-B2C3C51884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5336" r="9472" b="81636"/>
          <a:stretch/>
        </p:blipFill>
        <p:spPr>
          <a:xfrm>
            <a:off x="8367765" y="6589974"/>
            <a:ext cx="704640" cy="199041"/>
          </a:xfrm>
          <a:custGeom>
            <a:avLst/>
            <a:gdLst>
              <a:gd name="connsiteX0" fmla="*/ 0 w 9604228"/>
              <a:gd name="connsiteY0" fmla="*/ 0 h 2712922"/>
              <a:gd name="connsiteX1" fmla="*/ 9604228 w 9604228"/>
              <a:gd name="connsiteY1" fmla="*/ 0 h 2712922"/>
              <a:gd name="connsiteX2" fmla="*/ 9604228 w 9604228"/>
              <a:gd name="connsiteY2" fmla="*/ 2712922 h 2712922"/>
              <a:gd name="connsiteX3" fmla="*/ 0 w 9604228"/>
              <a:gd name="connsiteY3" fmla="*/ 2712922 h 2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4228" h="2712922">
                <a:moveTo>
                  <a:pt x="0" y="0"/>
                </a:moveTo>
                <a:lnTo>
                  <a:pt x="9604228" y="0"/>
                </a:lnTo>
                <a:lnTo>
                  <a:pt x="9604228" y="2712922"/>
                </a:lnTo>
                <a:lnTo>
                  <a:pt x="0" y="2712922"/>
                </a:lnTo>
                <a:close/>
              </a:path>
            </a:pathLst>
          </a:custGeom>
        </p:spPr>
      </p:pic>
      <p:sp>
        <p:nvSpPr>
          <p:cNvPr id="13" name="내용 개체 틀 17">
            <a:extLst>
              <a:ext uri="{FF2B5EF4-FFF2-40B4-BE49-F238E27FC236}">
                <a16:creationId xmlns:a16="http://schemas.microsoft.com/office/drawing/2014/main" id="{78EAFD47-639C-44CD-BA55-EED375D3877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8650" y="1035078"/>
            <a:ext cx="7886700" cy="5255219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EC381A-3E44-FCAC-7337-356DD7776B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6872" r="8425" b="20921"/>
          <a:stretch/>
        </p:blipFill>
        <p:spPr>
          <a:xfrm>
            <a:off x="71595" y="6586135"/>
            <a:ext cx="481584" cy="202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990197-8211-E21E-D677-534F2246B605}"/>
              </a:ext>
            </a:extLst>
          </p:cNvPr>
          <p:cNvSpPr txBox="1"/>
          <p:nvPr userDrawn="1"/>
        </p:nvSpPr>
        <p:spPr>
          <a:xfrm>
            <a:off x="62864" y="197824"/>
            <a:ext cx="851536" cy="523220"/>
          </a:xfrm>
          <a:prstGeom prst="rect">
            <a:avLst/>
          </a:prstGeom>
        </p:spPr>
        <p:txBody>
          <a:bodyPr vert="horz" lIns="91440" tIns="36000" rIns="91440" bIns="36000" rtlCol="0" anchor="ctr">
            <a:noAutofit/>
          </a:bodyPr>
          <a:lstStyle>
            <a:defPPr>
              <a:defRPr lang="ko-KR"/>
            </a:defPPr>
            <a:lvl1pPr lvl="0" indent="0" algn="r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>
                <a:solidFill>
                  <a:srgbClr val="77212C"/>
                </a:solidFill>
                <a:latin typeface="Impact" panose="020B0806030902050204" pitchFamily="34" charset="0"/>
                <a:ea typeface="Impact" panose="020B0806030902050204" pitchFamily="34" charset="0"/>
                <a:cs typeface="맑은 고딕 Semilight" panose="020B0502040204020203" pitchFamily="50" charset="-127"/>
              </a:defRPr>
            </a:lvl1pPr>
            <a:lvl2pPr marL="360363" indent="-169863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2pPr>
            <a:lvl3pPr marL="536575" indent="-1651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3pPr>
            <a:lvl4pPr marL="719138" indent="-173038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4pPr>
            <a:lvl5pPr marL="895350" indent="-1905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sz="2800"/>
              <a:t>0.</a:t>
            </a:r>
            <a:endParaRPr lang="ko-KR" altLang="en-US" sz="2800" dirty="0"/>
          </a:p>
        </p:txBody>
      </p:sp>
      <p:sp>
        <p:nvSpPr>
          <p:cNvPr id="5" name="제목 개체 틀 2">
            <a:extLst>
              <a:ext uri="{FF2B5EF4-FFF2-40B4-BE49-F238E27FC236}">
                <a16:creationId xmlns:a16="http://schemas.microsoft.com/office/drawing/2014/main" id="{A3C0ADBF-C43F-A924-EAFB-64F50C347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94658"/>
            <a:ext cx="8114478" cy="44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/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/>
              <a:t>내용을 입력하세요</a:t>
            </a: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653A4F79-EF6C-FDD4-FE06-59CBF2FC5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6320" y="73994"/>
            <a:ext cx="960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lang="en-US" altLang="ko-KR" sz="1600" smtClean="0"/>
            </a:lvl1pPr>
          </a:lstStyle>
          <a:p>
            <a:fld id="{95FE71DE-1360-4108-B375-48FC6006E8B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49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AF881-C5E7-4903-A77E-E2076FE77BFA}"/>
              </a:ext>
            </a:extLst>
          </p:cNvPr>
          <p:cNvCxnSpPr>
            <a:cxnSpLocks/>
          </p:cNvCxnSpPr>
          <p:nvPr userDrawn="1"/>
        </p:nvCxnSpPr>
        <p:spPr>
          <a:xfrm>
            <a:off x="0" y="738787"/>
            <a:ext cx="9144000" cy="0"/>
          </a:xfrm>
          <a:prstGeom prst="line">
            <a:avLst/>
          </a:prstGeom>
          <a:ln w="25400">
            <a:solidFill>
              <a:srgbClr val="77212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8A23F192-2625-4C86-90C2-588EFBABCC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5336" r="9472" b="81636"/>
          <a:stretch/>
        </p:blipFill>
        <p:spPr>
          <a:xfrm>
            <a:off x="8367765" y="6589974"/>
            <a:ext cx="704640" cy="199041"/>
          </a:xfrm>
          <a:custGeom>
            <a:avLst/>
            <a:gdLst>
              <a:gd name="connsiteX0" fmla="*/ 0 w 9604228"/>
              <a:gd name="connsiteY0" fmla="*/ 0 h 2712922"/>
              <a:gd name="connsiteX1" fmla="*/ 9604228 w 9604228"/>
              <a:gd name="connsiteY1" fmla="*/ 0 h 2712922"/>
              <a:gd name="connsiteX2" fmla="*/ 9604228 w 9604228"/>
              <a:gd name="connsiteY2" fmla="*/ 2712922 h 2712922"/>
              <a:gd name="connsiteX3" fmla="*/ 0 w 9604228"/>
              <a:gd name="connsiteY3" fmla="*/ 2712922 h 2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4228" h="2712922">
                <a:moveTo>
                  <a:pt x="0" y="0"/>
                </a:moveTo>
                <a:lnTo>
                  <a:pt x="9604228" y="0"/>
                </a:lnTo>
                <a:lnTo>
                  <a:pt x="9604228" y="2712922"/>
                </a:lnTo>
                <a:lnTo>
                  <a:pt x="0" y="2712922"/>
                </a:lnTo>
                <a:close/>
              </a:path>
            </a:pathLst>
          </a:custGeom>
        </p:spPr>
      </p:pic>
      <p:sp>
        <p:nvSpPr>
          <p:cNvPr id="16" name="내용 개체 틀 17">
            <a:extLst>
              <a:ext uri="{FF2B5EF4-FFF2-40B4-BE49-F238E27FC236}">
                <a16:creationId xmlns:a16="http://schemas.microsoft.com/office/drawing/2014/main" id="{CF0E09FE-1CA8-43A8-AB22-6D51CFA424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8650" y="1035078"/>
            <a:ext cx="7886700" cy="5255219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E54ED6-FE6A-BDA4-CBCB-6EE0718ADB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6872" r="8425" b="20921"/>
          <a:stretch/>
        </p:blipFill>
        <p:spPr>
          <a:xfrm>
            <a:off x="71595" y="6586135"/>
            <a:ext cx="481584" cy="202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71B22B-2A10-C0C6-BFFD-72572DA10F2A}"/>
              </a:ext>
            </a:extLst>
          </p:cNvPr>
          <p:cNvSpPr txBox="1"/>
          <p:nvPr userDrawn="1"/>
        </p:nvSpPr>
        <p:spPr>
          <a:xfrm>
            <a:off x="62864" y="197824"/>
            <a:ext cx="851536" cy="523220"/>
          </a:xfrm>
          <a:prstGeom prst="rect">
            <a:avLst/>
          </a:prstGeom>
        </p:spPr>
        <p:txBody>
          <a:bodyPr vert="horz" lIns="91440" tIns="36000" rIns="91440" bIns="36000" rtlCol="0" anchor="ctr">
            <a:noAutofit/>
          </a:bodyPr>
          <a:lstStyle>
            <a:defPPr>
              <a:defRPr lang="ko-KR"/>
            </a:defPPr>
            <a:lvl1pPr lvl="0" indent="0" algn="r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>
                <a:solidFill>
                  <a:srgbClr val="77212C"/>
                </a:solidFill>
                <a:latin typeface="Impact" panose="020B0806030902050204" pitchFamily="34" charset="0"/>
                <a:ea typeface="Impact" panose="020B0806030902050204" pitchFamily="34" charset="0"/>
                <a:cs typeface="맑은 고딕 Semilight" panose="020B0502040204020203" pitchFamily="50" charset="-127"/>
              </a:defRPr>
            </a:lvl1pPr>
            <a:lvl2pPr marL="360363" indent="-169863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2pPr>
            <a:lvl3pPr marL="536575" indent="-1651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3pPr>
            <a:lvl4pPr marL="719138" indent="-173038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4pPr>
            <a:lvl5pPr marL="895350" indent="-1905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sz="2800"/>
              <a:t>1.</a:t>
            </a:r>
            <a:endParaRPr lang="ko-KR" altLang="en-US" sz="2800" dirty="0"/>
          </a:p>
        </p:txBody>
      </p:sp>
      <p:sp>
        <p:nvSpPr>
          <p:cNvPr id="5" name="제목 개체 틀 2">
            <a:extLst>
              <a:ext uri="{FF2B5EF4-FFF2-40B4-BE49-F238E27FC236}">
                <a16:creationId xmlns:a16="http://schemas.microsoft.com/office/drawing/2014/main" id="{58E587C3-3974-6033-2002-03986C4B5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94658"/>
            <a:ext cx="8114478" cy="44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/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/>
              <a:t>내용을 입력하세요</a:t>
            </a: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0A33BF0B-4BCA-4652-2647-804ACE8B8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6320" y="73994"/>
            <a:ext cx="960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lang="en-US" altLang="ko-KR" sz="1600" smtClean="0"/>
            </a:lvl1pPr>
          </a:lstStyle>
          <a:p>
            <a:fld id="{95FE71DE-1360-4108-B375-48FC6006E8B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5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AF881-C5E7-4903-A77E-E2076FE77BFA}"/>
              </a:ext>
            </a:extLst>
          </p:cNvPr>
          <p:cNvCxnSpPr>
            <a:cxnSpLocks/>
          </p:cNvCxnSpPr>
          <p:nvPr userDrawn="1"/>
        </p:nvCxnSpPr>
        <p:spPr>
          <a:xfrm>
            <a:off x="0" y="738787"/>
            <a:ext cx="9144000" cy="0"/>
          </a:xfrm>
          <a:prstGeom prst="line">
            <a:avLst/>
          </a:prstGeom>
          <a:ln w="25400">
            <a:solidFill>
              <a:srgbClr val="77212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025B3681-F110-489F-B8AF-F1C88FC57F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5336" r="9472" b="81636"/>
          <a:stretch/>
        </p:blipFill>
        <p:spPr>
          <a:xfrm>
            <a:off x="8367765" y="6589974"/>
            <a:ext cx="704640" cy="199041"/>
          </a:xfrm>
          <a:custGeom>
            <a:avLst/>
            <a:gdLst>
              <a:gd name="connsiteX0" fmla="*/ 0 w 9604228"/>
              <a:gd name="connsiteY0" fmla="*/ 0 h 2712922"/>
              <a:gd name="connsiteX1" fmla="*/ 9604228 w 9604228"/>
              <a:gd name="connsiteY1" fmla="*/ 0 h 2712922"/>
              <a:gd name="connsiteX2" fmla="*/ 9604228 w 9604228"/>
              <a:gd name="connsiteY2" fmla="*/ 2712922 h 2712922"/>
              <a:gd name="connsiteX3" fmla="*/ 0 w 9604228"/>
              <a:gd name="connsiteY3" fmla="*/ 2712922 h 2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4228" h="2712922">
                <a:moveTo>
                  <a:pt x="0" y="0"/>
                </a:moveTo>
                <a:lnTo>
                  <a:pt x="9604228" y="0"/>
                </a:lnTo>
                <a:lnTo>
                  <a:pt x="9604228" y="2712922"/>
                </a:lnTo>
                <a:lnTo>
                  <a:pt x="0" y="2712922"/>
                </a:lnTo>
                <a:close/>
              </a:path>
            </a:pathLst>
          </a:custGeom>
        </p:spPr>
      </p:pic>
      <p:sp>
        <p:nvSpPr>
          <p:cNvPr id="16" name="내용 개체 틀 17">
            <a:extLst>
              <a:ext uri="{FF2B5EF4-FFF2-40B4-BE49-F238E27FC236}">
                <a16:creationId xmlns:a16="http://schemas.microsoft.com/office/drawing/2014/main" id="{4F298C79-339C-4ED3-85F1-0214A86B118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8650" y="1035078"/>
            <a:ext cx="7886700" cy="5255219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1EE5B0-1A41-D215-65AE-E455D0D502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6872" r="8425" b="20921"/>
          <a:stretch/>
        </p:blipFill>
        <p:spPr>
          <a:xfrm>
            <a:off x="71595" y="6586135"/>
            <a:ext cx="481584" cy="202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E34256-5A2D-C867-7A58-1471DF702B48}"/>
              </a:ext>
            </a:extLst>
          </p:cNvPr>
          <p:cNvSpPr txBox="1"/>
          <p:nvPr userDrawn="1"/>
        </p:nvSpPr>
        <p:spPr>
          <a:xfrm>
            <a:off x="62864" y="197824"/>
            <a:ext cx="851536" cy="523220"/>
          </a:xfrm>
          <a:prstGeom prst="rect">
            <a:avLst/>
          </a:prstGeom>
        </p:spPr>
        <p:txBody>
          <a:bodyPr vert="horz" lIns="91440" tIns="36000" rIns="91440" bIns="36000" rtlCol="0" anchor="ctr">
            <a:noAutofit/>
          </a:bodyPr>
          <a:lstStyle>
            <a:defPPr>
              <a:defRPr lang="ko-KR"/>
            </a:defPPr>
            <a:lvl1pPr lvl="0" indent="0" algn="r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>
                <a:solidFill>
                  <a:srgbClr val="77212C"/>
                </a:solidFill>
                <a:latin typeface="Impact" panose="020B0806030902050204" pitchFamily="34" charset="0"/>
                <a:ea typeface="Impact" panose="020B0806030902050204" pitchFamily="34" charset="0"/>
                <a:cs typeface="맑은 고딕 Semilight" panose="020B0502040204020203" pitchFamily="50" charset="-127"/>
              </a:defRPr>
            </a:lvl1pPr>
            <a:lvl2pPr marL="360363" indent="-169863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2pPr>
            <a:lvl3pPr marL="536575" indent="-1651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3pPr>
            <a:lvl4pPr marL="719138" indent="-173038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4pPr>
            <a:lvl5pPr marL="895350" indent="-1905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sz="2800"/>
              <a:t>2.</a:t>
            </a:r>
            <a:endParaRPr lang="ko-KR" altLang="en-US" sz="2800" dirty="0"/>
          </a:p>
        </p:txBody>
      </p:sp>
      <p:sp>
        <p:nvSpPr>
          <p:cNvPr id="5" name="제목 개체 틀 2">
            <a:extLst>
              <a:ext uri="{FF2B5EF4-FFF2-40B4-BE49-F238E27FC236}">
                <a16:creationId xmlns:a16="http://schemas.microsoft.com/office/drawing/2014/main" id="{43CBEA29-DD0D-9C47-BFEE-67AF412CF7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94658"/>
            <a:ext cx="8114478" cy="44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/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/>
              <a:t>내용을 입력하세요</a:t>
            </a: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1EEF6460-C036-CCEE-9724-F1A5893C4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6320" y="73994"/>
            <a:ext cx="960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lang="en-US" altLang="ko-KR" sz="1600" smtClean="0"/>
            </a:lvl1pPr>
          </a:lstStyle>
          <a:p>
            <a:fld id="{95FE71DE-1360-4108-B375-48FC6006E8B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03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AF881-C5E7-4903-A77E-E2076FE77BFA}"/>
              </a:ext>
            </a:extLst>
          </p:cNvPr>
          <p:cNvCxnSpPr>
            <a:cxnSpLocks/>
          </p:cNvCxnSpPr>
          <p:nvPr userDrawn="1"/>
        </p:nvCxnSpPr>
        <p:spPr>
          <a:xfrm>
            <a:off x="0" y="738787"/>
            <a:ext cx="9144000" cy="0"/>
          </a:xfrm>
          <a:prstGeom prst="line">
            <a:avLst/>
          </a:prstGeom>
          <a:ln w="25400">
            <a:solidFill>
              <a:srgbClr val="77212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CFD72FC5-BCD4-404E-A6A3-622924EE9F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5336" r="9472" b="81636"/>
          <a:stretch/>
        </p:blipFill>
        <p:spPr>
          <a:xfrm>
            <a:off x="8367765" y="6589974"/>
            <a:ext cx="704640" cy="199041"/>
          </a:xfrm>
          <a:custGeom>
            <a:avLst/>
            <a:gdLst>
              <a:gd name="connsiteX0" fmla="*/ 0 w 9604228"/>
              <a:gd name="connsiteY0" fmla="*/ 0 h 2712922"/>
              <a:gd name="connsiteX1" fmla="*/ 9604228 w 9604228"/>
              <a:gd name="connsiteY1" fmla="*/ 0 h 2712922"/>
              <a:gd name="connsiteX2" fmla="*/ 9604228 w 9604228"/>
              <a:gd name="connsiteY2" fmla="*/ 2712922 h 2712922"/>
              <a:gd name="connsiteX3" fmla="*/ 0 w 9604228"/>
              <a:gd name="connsiteY3" fmla="*/ 2712922 h 2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4228" h="2712922">
                <a:moveTo>
                  <a:pt x="0" y="0"/>
                </a:moveTo>
                <a:lnTo>
                  <a:pt x="9604228" y="0"/>
                </a:lnTo>
                <a:lnTo>
                  <a:pt x="9604228" y="2712922"/>
                </a:lnTo>
                <a:lnTo>
                  <a:pt x="0" y="2712922"/>
                </a:lnTo>
                <a:close/>
              </a:path>
            </a:pathLst>
          </a:custGeom>
        </p:spPr>
      </p:pic>
      <p:sp>
        <p:nvSpPr>
          <p:cNvPr id="16" name="내용 개체 틀 17">
            <a:extLst>
              <a:ext uri="{FF2B5EF4-FFF2-40B4-BE49-F238E27FC236}">
                <a16:creationId xmlns:a16="http://schemas.microsoft.com/office/drawing/2014/main" id="{AA18D6D0-5B2E-4C7F-8D58-8E4343CC009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8650" y="1035078"/>
            <a:ext cx="7886700" cy="5255219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4060A-2945-47C5-1F22-655D92A17B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6872" r="8425" b="20921"/>
          <a:stretch/>
        </p:blipFill>
        <p:spPr>
          <a:xfrm>
            <a:off x="71595" y="6586135"/>
            <a:ext cx="481584" cy="202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BFA8DB-FFD6-21DA-C52F-E781C4FB422B}"/>
              </a:ext>
            </a:extLst>
          </p:cNvPr>
          <p:cNvSpPr txBox="1"/>
          <p:nvPr userDrawn="1"/>
        </p:nvSpPr>
        <p:spPr>
          <a:xfrm>
            <a:off x="62864" y="197824"/>
            <a:ext cx="851536" cy="523220"/>
          </a:xfrm>
          <a:prstGeom prst="rect">
            <a:avLst/>
          </a:prstGeom>
        </p:spPr>
        <p:txBody>
          <a:bodyPr vert="horz" lIns="91440" tIns="36000" rIns="91440" bIns="36000" rtlCol="0" anchor="ctr">
            <a:noAutofit/>
          </a:bodyPr>
          <a:lstStyle>
            <a:defPPr>
              <a:defRPr lang="ko-KR"/>
            </a:defPPr>
            <a:lvl1pPr lvl="0" indent="0" algn="r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>
                <a:solidFill>
                  <a:srgbClr val="77212C"/>
                </a:solidFill>
                <a:latin typeface="Impact" panose="020B0806030902050204" pitchFamily="34" charset="0"/>
                <a:ea typeface="Impact" panose="020B0806030902050204" pitchFamily="34" charset="0"/>
                <a:cs typeface="맑은 고딕 Semilight" panose="020B0502040204020203" pitchFamily="50" charset="-127"/>
              </a:defRPr>
            </a:lvl1pPr>
            <a:lvl2pPr marL="360363" indent="-169863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2pPr>
            <a:lvl3pPr marL="536575" indent="-1651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3pPr>
            <a:lvl4pPr marL="719138" indent="-173038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4pPr>
            <a:lvl5pPr marL="895350" indent="-1905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sz="2800"/>
              <a:t>3.</a:t>
            </a:r>
            <a:endParaRPr lang="ko-KR" altLang="en-US" sz="2800" dirty="0"/>
          </a:p>
        </p:txBody>
      </p:sp>
      <p:sp>
        <p:nvSpPr>
          <p:cNvPr id="5" name="제목 개체 틀 2">
            <a:extLst>
              <a:ext uri="{FF2B5EF4-FFF2-40B4-BE49-F238E27FC236}">
                <a16:creationId xmlns:a16="http://schemas.microsoft.com/office/drawing/2014/main" id="{B50BA5D2-EB6B-53F8-9C99-8BFE65EB0F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94658"/>
            <a:ext cx="8114478" cy="44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/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/>
              <a:t>내용을 입력하세요</a:t>
            </a: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426ADD8F-1ACF-FA02-4C43-571E82CEF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6320" y="73994"/>
            <a:ext cx="960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lang="en-US" altLang="ko-KR" sz="1600" smtClean="0"/>
            </a:lvl1pPr>
          </a:lstStyle>
          <a:p>
            <a:fld id="{95FE71DE-1360-4108-B375-48FC6006E8B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1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8AF881-C5E7-4903-A77E-E2076FE77BFA}"/>
              </a:ext>
            </a:extLst>
          </p:cNvPr>
          <p:cNvCxnSpPr>
            <a:cxnSpLocks/>
          </p:cNvCxnSpPr>
          <p:nvPr userDrawn="1"/>
        </p:nvCxnSpPr>
        <p:spPr>
          <a:xfrm>
            <a:off x="0" y="738787"/>
            <a:ext cx="9144000" cy="0"/>
          </a:xfrm>
          <a:prstGeom prst="line">
            <a:avLst/>
          </a:prstGeom>
          <a:ln w="25400">
            <a:solidFill>
              <a:srgbClr val="77212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3460BC48-341C-4966-B4EC-E0BF45C019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7" t="5336" r="9472" b="81636"/>
          <a:stretch/>
        </p:blipFill>
        <p:spPr>
          <a:xfrm>
            <a:off x="8367765" y="6589974"/>
            <a:ext cx="704640" cy="199041"/>
          </a:xfrm>
          <a:custGeom>
            <a:avLst/>
            <a:gdLst>
              <a:gd name="connsiteX0" fmla="*/ 0 w 9604228"/>
              <a:gd name="connsiteY0" fmla="*/ 0 h 2712922"/>
              <a:gd name="connsiteX1" fmla="*/ 9604228 w 9604228"/>
              <a:gd name="connsiteY1" fmla="*/ 0 h 2712922"/>
              <a:gd name="connsiteX2" fmla="*/ 9604228 w 9604228"/>
              <a:gd name="connsiteY2" fmla="*/ 2712922 h 2712922"/>
              <a:gd name="connsiteX3" fmla="*/ 0 w 9604228"/>
              <a:gd name="connsiteY3" fmla="*/ 2712922 h 2712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04228" h="2712922">
                <a:moveTo>
                  <a:pt x="0" y="0"/>
                </a:moveTo>
                <a:lnTo>
                  <a:pt x="9604228" y="0"/>
                </a:lnTo>
                <a:lnTo>
                  <a:pt x="9604228" y="2712922"/>
                </a:lnTo>
                <a:lnTo>
                  <a:pt x="0" y="2712922"/>
                </a:lnTo>
                <a:close/>
              </a:path>
            </a:pathLst>
          </a:custGeom>
        </p:spPr>
      </p:pic>
      <p:sp>
        <p:nvSpPr>
          <p:cNvPr id="16" name="내용 개체 틀 17">
            <a:extLst>
              <a:ext uri="{FF2B5EF4-FFF2-40B4-BE49-F238E27FC236}">
                <a16:creationId xmlns:a16="http://schemas.microsoft.com/office/drawing/2014/main" id="{D59834C6-8BF3-4D91-8FE3-8FAE6F303D5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8650" y="1035078"/>
            <a:ext cx="7886700" cy="5255219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9F6A9B-F128-54BC-4FB0-CF4177FB69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8" t="26872" r="8425" b="20921"/>
          <a:stretch/>
        </p:blipFill>
        <p:spPr>
          <a:xfrm>
            <a:off x="71595" y="6586135"/>
            <a:ext cx="481584" cy="202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B860B1-6FFB-7F72-C64D-B6B0D94B2FB5}"/>
              </a:ext>
            </a:extLst>
          </p:cNvPr>
          <p:cNvSpPr txBox="1"/>
          <p:nvPr userDrawn="1"/>
        </p:nvSpPr>
        <p:spPr>
          <a:xfrm>
            <a:off x="62864" y="197824"/>
            <a:ext cx="851536" cy="523220"/>
          </a:xfrm>
          <a:prstGeom prst="rect">
            <a:avLst/>
          </a:prstGeom>
        </p:spPr>
        <p:txBody>
          <a:bodyPr vert="horz" lIns="91440" tIns="36000" rIns="91440" bIns="36000" rtlCol="0" anchor="ctr">
            <a:noAutofit/>
          </a:bodyPr>
          <a:lstStyle>
            <a:defPPr>
              <a:defRPr lang="ko-KR"/>
            </a:defPPr>
            <a:lvl1pPr lvl="0" indent="0" algn="r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>
                <a:solidFill>
                  <a:srgbClr val="77212C"/>
                </a:solidFill>
                <a:latin typeface="Impact" panose="020B0806030902050204" pitchFamily="34" charset="0"/>
                <a:ea typeface="Impact" panose="020B0806030902050204" pitchFamily="34" charset="0"/>
                <a:cs typeface="맑은 고딕 Semilight" panose="020B0502040204020203" pitchFamily="50" charset="-127"/>
              </a:defRPr>
            </a:lvl1pPr>
            <a:lvl2pPr marL="360363" indent="-169863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2pPr>
            <a:lvl3pPr marL="536575" indent="-1651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3pPr>
            <a:lvl4pPr marL="719138" indent="-173038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4pPr>
            <a:lvl5pPr marL="895350" indent="-190500">
              <a:lnSpc>
                <a:spcPct val="90000"/>
              </a:lnSpc>
              <a:spcBef>
                <a:spcPts val="500"/>
              </a:spcBef>
              <a:buFont typeface="맑은 고딕 Semilight" panose="020B0502040204020203" pitchFamily="50" charset="-127"/>
              <a:buChar char="–"/>
              <a:defRPr sz="1400"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ko-KR" sz="2800"/>
              <a:t>4.</a:t>
            </a:r>
            <a:endParaRPr lang="ko-KR" altLang="en-US" sz="2800" dirty="0"/>
          </a:p>
        </p:txBody>
      </p:sp>
      <p:sp>
        <p:nvSpPr>
          <p:cNvPr id="5" name="제목 개체 틀 2">
            <a:extLst>
              <a:ext uri="{FF2B5EF4-FFF2-40B4-BE49-F238E27FC236}">
                <a16:creationId xmlns:a16="http://schemas.microsoft.com/office/drawing/2014/main" id="{5C2E15AD-77D1-7DEF-EBC9-02D3633F9D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94658"/>
            <a:ext cx="8114478" cy="44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ko-KR" altLang="en-US"/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ko-KR" altLang="en-US"/>
              <a:t>내용을 입력하세요</a:t>
            </a:r>
          </a:p>
        </p:txBody>
      </p:sp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976FEFCD-C852-B3E7-AF9E-5520522B0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6320" y="73994"/>
            <a:ext cx="960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lang="en-US" altLang="ko-KR" sz="1600" smtClean="0"/>
            </a:lvl1pPr>
          </a:lstStyle>
          <a:p>
            <a:fld id="{95FE71DE-1360-4108-B375-48FC6006E8BF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93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2">
            <a:extLst>
              <a:ext uri="{FF2B5EF4-FFF2-40B4-BE49-F238E27FC236}">
                <a16:creationId xmlns:a16="http://schemas.microsoft.com/office/drawing/2014/main" id="{943064C0-83CF-4D73-A036-959EC57630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26320" y="73994"/>
            <a:ext cx="960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ko-KR" altLang="en-US" sz="1600" b="0" smtClean="0">
                <a:solidFill>
                  <a:srgbClr val="77212C"/>
                </a:solidFill>
                <a:latin typeface="Arial Nova" panose="020B050402020202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</a:lstStyle>
          <a:p>
            <a:pPr algn="r"/>
            <a:fld id="{95FE71DE-1360-4108-B375-48FC6006E8BF}" type="slidenum">
              <a:rPr lang="en-US" altLang="ko-KR" smtClean="0"/>
              <a:pPr algn="r"/>
              <a:t>‹#›</a:t>
            </a:fld>
            <a:endParaRPr lang="en-US" altLang="ko-KR"/>
          </a:p>
        </p:txBody>
      </p:sp>
      <p:sp>
        <p:nvSpPr>
          <p:cNvPr id="3" name="제목 개체 틀 2">
            <a:extLst>
              <a:ext uri="{FF2B5EF4-FFF2-40B4-BE49-F238E27FC236}">
                <a16:creationId xmlns:a16="http://schemas.microsoft.com/office/drawing/2014/main" id="{1B382BC8-82E3-462E-B863-B3CDB56E1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94658"/>
            <a:ext cx="8114478" cy="440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D903F7-F41A-4D30-A5D6-E81BEE364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35079"/>
            <a:ext cx="7886700" cy="525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046528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9" r:id="rId2"/>
    <p:sldLayoutId id="2147483714" r:id="rId3"/>
    <p:sldLayoutId id="2147483711" r:id="rId4"/>
    <p:sldLayoutId id="2147483721" r:id="rId5"/>
    <p:sldLayoutId id="2147483651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722" r:id="rId15"/>
    <p:sldLayoutId id="2147483652" r:id="rId16"/>
    <p:sldLayoutId id="2147483713" r:id="rId17"/>
    <p:sldLayoutId id="2147483664" r:id="rId18"/>
    <p:sldLayoutId id="2147483663" r:id="rId19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1800" b="1" kern="1200">
          <a:solidFill>
            <a:srgbClr val="77212C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lvl1pPr>
    </p:titleStyle>
    <p:bodyStyle>
      <a:lvl1pPr marL="182563" indent="-182563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lvl1pPr>
      <a:lvl2pPr marL="360363" indent="-169863" algn="l" defTabSz="914400" rtl="0" eaLnBrk="1" latinLnBrk="1" hangingPunct="1">
        <a:lnSpc>
          <a:spcPct val="90000"/>
        </a:lnSpc>
        <a:spcBef>
          <a:spcPts val="500"/>
        </a:spcBef>
        <a:buFont typeface="맑은 고딕 Semilight" panose="020B0502040204020203" pitchFamily="50" charset="-127"/>
        <a:buChar char="–"/>
        <a:defRPr sz="14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lvl2pPr>
      <a:lvl3pPr marL="536575" indent="-165100" algn="l" defTabSz="914400" rtl="0" eaLnBrk="1" latinLnBrk="1" hangingPunct="1">
        <a:lnSpc>
          <a:spcPct val="90000"/>
        </a:lnSpc>
        <a:spcBef>
          <a:spcPts val="500"/>
        </a:spcBef>
        <a:buFont typeface="맑은 고딕 Semilight" panose="020B0502040204020203" pitchFamily="50" charset="-127"/>
        <a:buChar char="–"/>
        <a:defRPr sz="14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lvl3pPr>
      <a:lvl4pPr marL="719138" indent="-173038" algn="l" defTabSz="914400" rtl="0" eaLnBrk="1" latinLnBrk="1" hangingPunct="1">
        <a:lnSpc>
          <a:spcPct val="90000"/>
        </a:lnSpc>
        <a:spcBef>
          <a:spcPts val="500"/>
        </a:spcBef>
        <a:buFont typeface="맑은 고딕 Semilight" panose="020B0502040204020203" pitchFamily="50" charset="-127"/>
        <a:buChar char="–"/>
        <a:defRPr sz="14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lvl4pPr>
      <a:lvl5pPr marL="895350" indent="-190500" algn="l" defTabSz="914400" rtl="0" eaLnBrk="1" latinLnBrk="1" hangingPunct="1">
        <a:lnSpc>
          <a:spcPct val="90000"/>
        </a:lnSpc>
        <a:spcBef>
          <a:spcPts val="500"/>
        </a:spcBef>
        <a:buFont typeface="맑은 고딕 Semilight" panose="020B0502040204020203" pitchFamily="50" charset="-127"/>
        <a:buChar char="–"/>
        <a:defRPr sz="1400" kern="1200">
          <a:solidFill>
            <a:schemeClr val="tx1"/>
          </a:solidFill>
          <a:latin typeface="맑은 고딕 Semilight" panose="020B0502040204020203" pitchFamily="50" charset="-127"/>
          <a:ea typeface="맑은 고딕 Semilight" panose="020B0502040204020203" pitchFamily="50" charset="-127"/>
          <a:cs typeface="맑은 고딕 Semilight" panose="020B0502040204020203" pitchFamily="50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424BF-ABF2-C92C-29F2-7B19FAED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랭체인으로</a:t>
            </a:r>
            <a:r>
              <a:rPr lang="ko-KR" altLang="en-US" dirty="0"/>
              <a:t> </a:t>
            </a:r>
            <a:r>
              <a:rPr lang="en-US" altLang="ko-KR" dirty="0"/>
              <a:t>LLM </a:t>
            </a:r>
            <a:r>
              <a:rPr lang="ko-KR" altLang="en-US" dirty="0"/>
              <a:t>기반의 </a:t>
            </a:r>
            <a:r>
              <a:rPr lang="en-US" altLang="ko-KR" dirty="0"/>
              <a:t>AI</a:t>
            </a:r>
            <a:r>
              <a:rPr lang="ko-KR" altLang="en-US" dirty="0"/>
              <a:t>서비스 개발하기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DA1CD-D92E-369D-8831-8D6C8689BE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7EEB32-70C0-70CB-F74C-E0BAB63CAC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1E2FDB-6658-9CE5-7D1D-47FD7D87B2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i="1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40CB331-6817-8EEA-6E93-105368F619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62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LLM</a:t>
            </a:r>
            <a:r>
              <a:rPr lang="ko-KR" altLang="en-US" dirty="0"/>
              <a:t>종류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b="1" dirty="0"/>
              <a:t>GPT-4 : </a:t>
            </a:r>
            <a:r>
              <a:rPr lang="ko-KR" altLang="en-US" dirty="0"/>
              <a:t>오픈</a:t>
            </a:r>
            <a:r>
              <a:rPr lang="en-US" altLang="ko-KR" dirty="0"/>
              <a:t>AI</a:t>
            </a:r>
            <a:r>
              <a:rPr lang="ko-KR" altLang="en-US" dirty="0"/>
              <a:t>가 최근에 발표한 모델로 무려 </a:t>
            </a:r>
            <a:r>
              <a:rPr lang="en-US" altLang="ko-KR" dirty="0"/>
              <a:t>1</a:t>
            </a:r>
            <a:r>
              <a:rPr lang="ko-KR" altLang="en-US" dirty="0"/>
              <a:t>조 </a:t>
            </a:r>
            <a:r>
              <a:rPr lang="en-US" altLang="ko-KR" dirty="0"/>
              <a:t>5</a:t>
            </a:r>
            <a:r>
              <a:rPr lang="ko-KR" altLang="en-US" dirty="0"/>
              <a:t>천억 개의 </a:t>
            </a:r>
            <a:r>
              <a:rPr lang="ko-KR" altLang="en-US" dirty="0" err="1"/>
              <a:t>파라미터를</a:t>
            </a:r>
            <a:r>
              <a:rPr lang="ko-KR" altLang="en-US" dirty="0"/>
              <a:t> 갖는 모델로 광범위한 </a:t>
            </a:r>
            <a:r>
              <a:rPr lang="ko-KR" altLang="en-US" dirty="0" err="1"/>
              <a:t>파라미터를</a:t>
            </a:r>
            <a:r>
              <a:rPr lang="ko-KR" altLang="en-US" dirty="0"/>
              <a:t> 통해 </a:t>
            </a:r>
            <a:r>
              <a:rPr lang="en-US" altLang="ko-KR" dirty="0"/>
              <a:t>GPT-4</a:t>
            </a:r>
            <a:r>
              <a:rPr lang="ko-KR" altLang="en-US" dirty="0"/>
              <a:t>는 복잡한 언어 패턴을 식별하여 텍스트 생성</a:t>
            </a:r>
            <a:r>
              <a:rPr lang="en-US" altLang="ko-KR" dirty="0"/>
              <a:t>, </a:t>
            </a:r>
            <a:r>
              <a:rPr lang="ko-KR" altLang="en-US" dirty="0"/>
              <a:t>이해</a:t>
            </a:r>
            <a:r>
              <a:rPr lang="en-US" altLang="ko-KR" dirty="0"/>
              <a:t> </a:t>
            </a:r>
            <a:r>
              <a:rPr lang="ko-KR" altLang="en-US" dirty="0"/>
              <a:t>및 일관된 문맥을 제공함</a:t>
            </a:r>
            <a:r>
              <a:rPr lang="en-US" altLang="ko-KR" dirty="0"/>
              <a:t>. </a:t>
            </a:r>
            <a:r>
              <a:rPr lang="ko-KR" altLang="en-US" dirty="0"/>
              <a:t>이는 이미지</a:t>
            </a:r>
            <a:r>
              <a:rPr lang="en-US" altLang="ko-KR" dirty="0"/>
              <a:t>,</a:t>
            </a:r>
            <a:r>
              <a:rPr lang="ko-KR" altLang="en-US" dirty="0"/>
              <a:t> 텍스트</a:t>
            </a:r>
            <a:r>
              <a:rPr lang="en-US" altLang="ko-KR" dirty="0"/>
              <a:t>, 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비디오 등 여러 종류의 정보 처리 가능</a:t>
            </a:r>
            <a:endParaRPr lang="en-US" altLang="ko-KR" b="1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b="1" dirty="0"/>
              <a:t>팜</a:t>
            </a:r>
            <a:r>
              <a:rPr lang="en-US" altLang="ko-KR" b="1" dirty="0"/>
              <a:t>2(PaLM2) : </a:t>
            </a:r>
            <a:r>
              <a:rPr lang="ko-KR" altLang="en-US" dirty="0"/>
              <a:t>구글에서 </a:t>
            </a:r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5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공개한 </a:t>
            </a:r>
            <a:r>
              <a:rPr lang="en-US" altLang="ko-KR" dirty="0"/>
              <a:t>PaLM2, </a:t>
            </a:r>
            <a:r>
              <a:rPr lang="ko-KR" altLang="en-US" dirty="0"/>
              <a:t>이는 언어 모델로 </a:t>
            </a:r>
            <a:r>
              <a:rPr lang="en-US" altLang="ko-KR" dirty="0"/>
              <a:t>GPT</a:t>
            </a:r>
            <a:r>
              <a:rPr lang="ko-KR" altLang="en-US" dirty="0"/>
              <a:t>와 제공하는 기능은 일치하나 </a:t>
            </a:r>
            <a:r>
              <a:rPr lang="en-US" altLang="ko-KR" dirty="0"/>
              <a:t>GPT</a:t>
            </a:r>
            <a:r>
              <a:rPr lang="ko-KR" altLang="en-US" dirty="0"/>
              <a:t>에 비해 데이터 학습량이 적으며</a:t>
            </a:r>
            <a:r>
              <a:rPr lang="en-US" altLang="ko-KR" dirty="0"/>
              <a:t>, </a:t>
            </a:r>
            <a:r>
              <a:rPr lang="ko-KR" altLang="en-US" dirty="0"/>
              <a:t>이해 수준도 낮음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b="1" dirty="0"/>
              <a:t>라마</a:t>
            </a:r>
            <a:r>
              <a:rPr lang="en-US" altLang="ko-KR" b="1" dirty="0"/>
              <a:t>2(LLaMA2) : </a:t>
            </a:r>
            <a:r>
              <a:rPr lang="ko-KR" altLang="en-US" dirty="0"/>
              <a:t>페이스북 모회사 메타의 </a:t>
            </a:r>
            <a:r>
              <a:rPr lang="en-US" altLang="ko-KR" dirty="0"/>
              <a:t>AI</a:t>
            </a:r>
            <a:r>
              <a:rPr lang="ko-KR" altLang="en-US" dirty="0"/>
              <a:t>그룹이 개발한 </a:t>
            </a:r>
            <a:r>
              <a:rPr lang="en-US" altLang="ko-KR" dirty="0"/>
              <a:t>LLM, </a:t>
            </a:r>
            <a:r>
              <a:rPr lang="ko-KR" altLang="en-US" dirty="0"/>
              <a:t>이 역시 트랜스포머 아키텍처를 기반으로 만들어진 모델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라마는 경량 모델을 제공하는 </a:t>
            </a:r>
            <a:r>
              <a:rPr lang="ko-KR" altLang="en-US" dirty="0" err="1"/>
              <a:t>파라미터</a:t>
            </a:r>
            <a:r>
              <a:rPr lang="ko-KR" altLang="en-US" dirty="0"/>
              <a:t> 규모에 따라 </a:t>
            </a:r>
            <a:r>
              <a:rPr lang="en-US" altLang="ko-KR" dirty="0"/>
              <a:t>70</a:t>
            </a:r>
            <a:r>
              <a:rPr lang="ko-KR" altLang="en-US" dirty="0"/>
              <a:t>억 개</a:t>
            </a:r>
            <a:r>
              <a:rPr lang="en-US" altLang="ko-KR" dirty="0"/>
              <a:t>, 130</a:t>
            </a:r>
            <a:r>
              <a:rPr lang="ko-KR" altLang="en-US" dirty="0"/>
              <a:t>억 개</a:t>
            </a:r>
            <a:r>
              <a:rPr lang="en-US" altLang="ko-KR" dirty="0"/>
              <a:t>, 700</a:t>
            </a:r>
            <a:r>
              <a:rPr lang="ko-KR" altLang="en-US" dirty="0"/>
              <a:t>억 개</a:t>
            </a:r>
            <a:r>
              <a:rPr lang="en-US" altLang="ko-KR" dirty="0"/>
              <a:t>)</a:t>
            </a:r>
            <a:r>
              <a:rPr lang="ko-KR" altLang="en-US" dirty="0"/>
              <a:t>로 제공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700</a:t>
            </a:r>
            <a:r>
              <a:rPr lang="ko-KR" altLang="en-US" dirty="0"/>
              <a:t>억 개 이상의 </a:t>
            </a:r>
            <a:r>
              <a:rPr lang="ko-KR" altLang="en-US" dirty="0" err="1"/>
              <a:t>파라미터를</a:t>
            </a:r>
            <a:r>
              <a:rPr lang="ko-KR" altLang="en-US" dirty="0"/>
              <a:t> 갖는 모델을 거대 언어 모델</a:t>
            </a:r>
            <a:r>
              <a:rPr lang="en-US" altLang="ko-KR" dirty="0"/>
              <a:t>(LLM)</a:t>
            </a:r>
            <a:r>
              <a:rPr lang="ko-KR" altLang="en-US" dirty="0"/>
              <a:t>이라 하며</a:t>
            </a:r>
            <a:r>
              <a:rPr lang="en-US" altLang="ko-KR" dirty="0"/>
              <a:t>,</a:t>
            </a:r>
          </a:p>
          <a:p>
            <a:pPr marL="190500" lvl="1" indent="0">
              <a:lnSpc>
                <a:spcPct val="150000"/>
              </a:lnSpc>
              <a:buNone/>
            </a:pPr>
            <a:r>
              <a:rPr lang="en-US" altLang="ko-KR" dirty="0"/>
              <a:t>   70</a:t>
            </a:r>
            <a:r>
              <a:rPr lang="ko-KR" altLang="en-US" dirty="0"/>
              <a:t>억 개 수준의 </a:t>
            </a:r>
            <a:r>
              <a:rPr lang="ko-KR" altLang="en-US" dirty="0" err="1"/>
              <a:t>파라미터를</a:t>
            </a:r>
            <a:r>
              <a:rPr lang="ko-KR" altLang="en-US" dirty="0"/>
              <a:t> 갖는 모델을 소규모 언어 모델</a:t>
            </a:r>
            <a:r>
              <a:rPr lang="en-US" altLang="ko-KR" dirty="0"/>
              <a:t>(SLM)</a:t>
            </a:r>
            <a:r>
              <a:rPr lang="ko-KR" altLang="en-US" dirty="0"/>
              <a:t>이라고 함</a:t>
            </a:r>
            <a:r>
              <a:rPr lang="en-US" altLang="ko-KR" dirty="0"/>
              <a:t>.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훑어보기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76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LLM VS GAI?</a:t>
            </a:r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dirty="0"/>
              <a:t>LLM</a:t>
            </a:r>
            <a:r>
              <a:rPr lang="ko-KR" altLang="en-US" dirty="0"/>
              <a:t>과 같이 언급되는 </a:t>
            </a:r>
            <a:r>
              <a:rPr lang="ko-KR" altLang="en-US" b="1" dirty="0" err="1"/>
              <a:t>생성형</a:t>
            </a:r>
            <a:r>
              <a:rPr lang="ko-KR" altLang="en-US" b="1" dirty="0"/>
              <a:t> </a:t>
            </a:r>
            <a:r>
              <a:rPr lang="en-US" altLang="ko-KR" b="1" dirty="0"/>
              <a:t>AI(Generative AI)</a:t>
            </a:r>
            <a:r>
              <a:rPr lang="ko-KR" altLang="en-US" dirty="0"/>
              <a:t>는 입력 데이터를 기반으로 새로운 콘텐츠를 생성하는 인공지능</a:t>
            </a:r>
            <a:r>
              <a:rPr lang="en-US" altLang="ko-KR" dirty="0"/>
              <a:t>. </a:t>
            </a:r>
            <a:r>
              <a:rPr lang="ko-KR" altLang="en-US" dirty="0"/>
              <a:t>여기에는 텍스트</a:t>
            </a:r>
            <a:r>
              <a:rPr lang="en-US" altLang="ko-KR" dirty="0"/>
              <a:t>,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비디오 등 다양한 형태의 콘텐츠를 생성할 수 있는 모델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b="1" dirty="0"/>
              <a:t>따라서</a:t>
            </a:r>
            <a:r>
              <a:rPr lang="en-US" altLang="ko-KR" b="1" dirty="0"/>
              <a:t>, </a:t>
            </a:r>
            <a:r>
              <a:rPr lang="en-US" altLang="ko-KR" dirty="0"/>
              <a:t>LLM</a:t>
            </a:r>
            <a:r>
              <a:rPr lang="ko-KR" altLang="en-US" dirty="0"/>
              <a:t>보다는 </a:t>
            </a:r>
            <a:r>
              <a:rPr lang="en-US" altLang="ko-KR" dirty="0"/>
              <a:t>GAI</a:t>
            </a:r>
            <a:r>
              <a:rPr lang="ko-KR" altLang="en-US" dirty="0"/>
              <a:t>가 더 큰 범위의 인공지능이라고 할 수 있음</a:t>
            </a:r>
            <a:r>
              <a:rPr lang="en-US" altLang="ko-KR" dirty="0"/>
              <a:t>. LLM</a:t>
            </a:r>
            <a:r>
              <a:rPr lang="ko-KR" altLang="en-US" dirty="0"/>
              <a:t>은 </a:t>
            </a:r>
            <a:r>
              <a:rPr lang="en-US" altLang="ko-KR" dirty="0"/>
              <a:t>GAI</a:t>
            </a:r>
            <a:r>
              <a:rPr lang="ko-KR" altLang="en-US" dirty="0"/>
              <a:t>의 한 형태인 것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dirty="0"/>
              <a:t>LLM</a:t>
            </a:r>
            <a:r>
              <a:rPr lang="ko-KR" altLang="en-US" dirty="0"/>
              <a:t>은 </a:t>
            </a:r>
            <a:r>
              <a:rPr lang="en-US" altLang="ko-KR" dirty="0"/>
              <a:t>GAI</a:t>
            </a:r>
            <a:r>
              <a:rPr lang="ko-KR" altLang="en-US" dirty="0"/>
              <a:t>의 다양한 범주 중 텍스트 생성에만 집중된 부분</a:t>
            </a:r>
            <a:endParaRPr lang="en-US" altLang="ko-KR" dirty="0"/>
          </a:p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LLM VS SLM?</a:t>
            </a:r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dirty="0"/>
              <a:t>LLM</a:t>
            </a:r>
            <a:r>
              <a:rPr lang="ko-KR" altLang="en-US" dirty="0"/>
              <a:t>과 </a:t>
            </a:r>
            <a:r>
              <a:rPr lang="en-US" altLang="ko-KR" dirty="0"/>
              <a:t>SLM</a:t>
            </a:r>
            <a:r>
              <a:rPr lang="ko-KR" altLang="en-US" dirty="0"/>
              <a:t>의 차이는 주로 모델의 크기</a:t>
            </a:r>
            <a:r>
              <a:rPr lang="en-US" altLang="ko-KR" dirty="0"/>
              <a:t>, </a:t>
            </a:r>
            <a:r>
              <a:rPr lang="ko-KR" altLang="en-US" dirty="0"/>
              <a:t>학습 데이터의 양</a:t>
            </a:r>
            <a:r>
              <a:rPr lang="en-US" altLang="ko-KR" dirty="0"/>
              <a:t>, </a:t>
            </a:r>
            <a:r>
              <a:rPr lang="ko-KR" altLang="en-US" dirty="0"/>
              <a:t>처리 능력</a:t>
            </a:r>
            <a:r>
              <a:rPr lang="en-US" altLang="ko-KR" dirty="0"/>
              <a:t>, </a:t>
            </a:r>
            <a:r>
              <a:rPr lang="ko-KR" altLang="en-US" dirty="0"/>
              <a:t>사용 사례가 있음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dirty="0"/>
              <a:t>LLM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수십 억 수십 조의 </a:t>
            </a:r>
            <a:r>
              <a:rPr lang="ko-KR" altLang="en-US" dirty="0" err="1"/>
              <a:t>파라미터를</a:t>
            </a:r>
            <a:r>
              <a:rPr lang="ko-KR" altLang="en-US" dirty="0"/>
              <a:t> 갖는 반면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SLM</a:t>
            </a:r>
            <a:r>
              <a:rPr lang="ko-KR" altLang="en-US" dirty="0"/>
              <a:t>은 적은 수의 </a:t>
            </a:r>
            <a:r>
              <a:rPr lang="ko-KR" altLang="en-US" dirty="0" err="1"/>
              <a:t>파라미터를</a:t>
            </a:r>
            <a:r>
              <a:rPr lang="ko-KR" altLang="en-US" dirty="0"/>
              <a:t> 가짐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dirty="0"/>
              <a:t>LLM</a:t>
            </a:r>
            <a:r>
              <a:rPr lang="ko-KR" altLang="en-US" dirty="0"/>
              <a:t>은 다양한 언어 작업에 사용</a:t>
            </a:r>
            <a:r>
              <a:rPr lang="en-US" altLang="ko-KR" dirty="0"/>
              <a:t>(</a:t>
            </a:r>
            <a:r>
              <a:rPr lang="ko-KR" altLang="en-US" dirty="0"/>
              <a:t>인간의 언어인 자연어의 이해</a:t>
            </a:r>
            <a:r>
              <a:rPr lang="en-US" altLang="ko-KR" dirty="0"/>
              <a:t>, </a:t>
            </a:r>
            <a:r>
              <a:rPr lang="ko-KR" altLang="en-US" dirty="0"/>
              <a:t>텍스트 생성</a:t>
            </a:r>
            <a:r>
              <a:rPr lang="en-US" altLang="ko-KR" dirty="0"/>
              <a:t>, </a:t>
            </a:r>
            <a:r>
              <a:rPr lang="ko-KR" altLang="en-US" dirty="0"/>
              <a:t>번역</a:t>
            </a:r>
            <a:r>
              <a:rPr lang="en-US" altLang="ko-KR" dirty="0"/>
              <a:t>, </a:t>
            </a:r>
            <a:r>
              <a:rPr lang="ko-KR" altLang="en-US" dirty="0"/>
              <a:t>요약</a:t>
            </a:r>
            <a:r>
              <a:rPr lang="en-US" altLang="ko-KR" dirty="0"/>
              <a:t> </a:t>
            </a:r>
            <a:r>
              <a:rPr lang="ko-KR" altLang="en-US" dirty="0"/>
              <a:t>등 복잡한 작업을 수행</a:t>
            </a:r>
            <a:r>
              <a:rPr lang="en-US" altLang="ko-KR" dirty="0"/>
              <a:t>)</a:t>
            </a:r>
            <a:r>
              <a:rPr lang="ko-KR" altLang="en-US" dirty="0"/>
              <a:t>하는 반면</a:t>
            </a:r>
            <a:r>
              <a:rPr lang="en-US" altLang="ko-KR" dirty="0"/>
              <a:t>, SLM</a:t>
            </a:r>
            <a:r>
              <a:rPr lang="ko-KR" altLang="en-US" dirty="0"/>
              <a:t>은 더 단순하거나 특정 분야에 특화된 언어 작업에 적합</a:t>
            </a:r>
            <a:endParaRPr lang="en-US" altLang="ko-KR" dirty="0"/>
          </a:p>
          <a:p>
            <a:pPr marL="1905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훑어보기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90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LLM</a:t>
            </a:r>
            <a:r>
              <a:rPr lang="ko-KR" altLang="en-US" dirty="0"/>
              <a:t>생성 과정</a:t>
            </a:r>
            <a:r>
              <a:rPr lang="en-US" altLang="ko-KR" dirty="0"/>
              <a:t>?</a:t>
            </a:r>
          </a:p>
          <a:p>
            <a:pPr marL="5334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데이터 수집 및 준비</a:t>
            </a:r>
            <a:endParaRPr lang="en-US" altLang="ko-KR" dirty="0"/>
          </a:p>
          <a:p>
            <a:pPr marL="5334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모델 설계</a:t>
            </a:r>
            <a:endParaRPr lang="en-US" altLang="ko-KR" dirty="0"/>
          </a:p>
          <a:p>
            <a:pPr marL="5334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모델 학습</a:t>
            </a:r>
            <a:endParaRPr lang="en-US" altLang="ko-KR" dirty="0"/>
          </a:p>
          <a:p>
            <a:pPr marL="5334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평가 및 검증</a:t>
            </a:r>
            <a:endParaRPr lang="en-US" altLang="ko-KR" dirty="0"/>
          </a:p>
          <a:p>
            <a:pPr marL="5334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배포 및 유지 보수</a:t>
            </a:r>
            <a:endParaRPr lang="en-US" altLang="ko-KR" dirty="0"/>
          </a:p>
          <a:p>
            <a:pPr marL="355600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b="1" dirty="0"/>
              <a:t>데이터 수집 및 준비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모델을 학습시키기 위한 첫 단계는 데이터를 수집하고 준비하는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모델이 학습할 수 있는 형태로 데이터를 수집하고 가공하는 일련의 작업이 이루어지는 단계</a:t>
            </a:r>
            <a:endParaRPr lang="en-US" altLang="ko-KR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훑어보기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12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832122" y="4673599"/>
            <a:ext cx="2138746" cy="1930401"/>
            <a:chOff x="2907389" y="4817531"/>
            <a:chExt cx="2138746" cy="172711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07389" y="5401732"/>
              <a:ext cx="534529" cy="542925"/>
            </a:xfrm>
            <a:prstGeom prst="rect">
              <a:avLst/>
            </a:prstGeom>
          </p:spPr>
        </p:pic>
        <p:grpSp>
          <p:nvGrpSpPr>
            <p:cNvPr id="4" name="그룹 3"/>
            <p:cNvGrpSpPr/>
            <p:nvPr/>
          </p:nvGrpSpPr>
          <p:grpSpPr>
            <a:xfrm>
              <a:off x="3843867" y="4817531"/>
              <a:ext cx="1202268" cy="1727117"/>
              <a:chOff x="2988733" y="5037665"/>
              <a:chExt cx="1202268" cy="1727117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2988733" y="5037665"/>
                <a:ext cx="8890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/>
                  <a:t>데이터 수집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2988733" y="5533861"/>
                <a:ext cx="88900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/>
                  <a:t>데이터 정제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988733" y="6022363"/>
                <a:ext cx="1032934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/>
                  <a:t>데이터 전처리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988733" y="6510866"/>
                <a:ext cx="120226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dirty="0"/>
                  <a:t>데이터 형식 변경</a:t>
                </a:r>
              </a:p>
            </p:txBody>
          </p:sp>
        </p:grpSp>
        <p:sp>
          <p:nvSpPr>
            <p:cNvPr id="6" name="왼쪽 중괄호 5"/>
            <p:cNvSpPr/>
            <p:nvPr/>
          </p:nvSpPr>
          <p:spPr>
            <a:xfrm>
              <a:off x="3496733" y="4944534"/>
              <a:ext cx="321733" cy="1524000"/>
            </a:xfrm>
            <a:prstGeom prst="leftBrace">
              <a:avLst>
                <a:gd name="adj1" fmla="val 124343"/>
                <a:gd name="adj2" fmla="val 48964"/>
              </a:avLst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아래쪽 화살표 6"/>
            <p:cNvSpPr/>
            <p:nvPr/>
          </p:nvSpPr>
          <p:spPr>
            <a:xfrm>
              <a:off x="4191001" y="5054600"/>
              <a:ext cx="186266" cy="254000"/>
            </a:xfrm>
            <a:prstGeom prst="downArrow">
              <a:avLst>
                <a:gd name="adj1" fmla="val 32530"/>
                <a:gd name="adj2" fmla="val 50000"/>
              </a:avLst>
            </a:prstGeom>
            <a:solidFill>
              <a:srgbClr val="FCBA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아래쪽 화살표 14"/>
            <p:cNvSpPr/>
            <p:nvPr/>
          </p:nvSpPr>
          <p:spPr>
            <a:xfrm>
              <a:off x="4191001" y="5562600"/>
              <a:ext cx="186266" cy="254000"/>
            </a:xfrm>
            <a:prstGeom prst="downArrow">
              <a:avLst>
                <a:gd name="adj1" fmla="val 32530"/>
                <a:gd name="adj2" fmla="val 50000"/>
              </a:avLst>
            </a:prstGeom>
            <a:solidFill>
              <a:srgbClr val="FCBA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아래쪽 화살표 15"/>
            <p:cNvSpPr/>
            <p:nvPr/>
          </p:nvSpPr>
          <p:spPr>
            <a:xfrm>
              <a:off x="4191001" y="6045200"/>
              <a:ext cx="186266" cy="254000"/>
            </a:xfrm>
            <a:prstGeom prst="downArrow">
              <a:avLst>
                <a:gd name="adj1" fmla="val 32530"/>
                <a:gd name="adj2" fmla="val 50000"/>
              </a:avLst>
            </a:prstGeom>
            <a:solidFill>
              <a:srgbClr val="FCBA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234267" y="5503333"/>
            <a:ext cx="1397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중복 제거</a:t>
            </a:r>
            <a:r>
              <a:rPr lang="en-US" altLang="ko-KR" sz="800" b="1" dirty="0"/>
              <a:t>,</a:t>
            </a:r>
            <a:r>
              <a:rPr lang="ko-KR" altLang="en-US" sz="800" b="1" dirty="0"/>
              <a:t> 노이즈 제거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242734" y="6062133"/>
            <a:ext cx="1397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토큰화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정규화</a:t>
            </a:r>
          </a:p>
        </p:txBody>
      </p:sp>
    </p:spTree>
    <p:extLst>
      <p:ext uri="{BB962C8B-B14F-4D97-AF65-F5344CB8AC3E}">
        <p14:creationId xmlns:p14="http://schemas.microsoft.com/office/powerpoint/2010/main" val="4232374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LLM</a:t>
            </a:r>
            <a:r>
              <a:rPr lang="ko-KR" altLang="en-US" dirty="0"/>
              <a:t>생성 과정</a:t>
            </a:r>
            <a:r>
              <a:rPr lang="en-US" altLang="ko-KR" dirty="0"/>
              <a:t>?</a:t>
            </a:r>
          </a:p>
          <a:p>
            <a:pPr marL="533400" lvl="1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b="1" dirty="0"/>
              <a:t>모델 설계</a:t>
            </a:r>
            <a:endParaRPr lang="en-US" altLang="ko-KR" b="1" dirty="0"/>
          </a:p>
          <a:p>
            <a:pPr marL="709612" lvl="2" indent="-342900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가장 먼저 어떤 모델로 학습할지 결정하는데 주로 트랜스포머 모델 기반</a:t>
            </a:r>
            <a:endParaRPr lang="en-US" altLang="ko-KR" dirty="0"/>
          </a:p>
          <a:p>
            <a:pPr marL="709612" lvl="2" indent="-342900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계층 수</a:t>
            </a:r>
            <a:r>
              <a:rPr lang="en-US" altLang="ko-KR" dirty="0"/>
              <a:t>, </a:t>
            </a:r>
            <a:r>
              <a:rPr lang="ko-KR" altLang="en-US" dirty="0" err="1"/>
              <a:t>학습률</a:t>
            </a:r>
            <a:r>
              <a:rPr lang="en-US" altLang="ko-KR" dirty="0"/>
              <a:t>, </a:t>
            </a:r>
            <a:r>
              <a:rPr lang="ko-KR" altLang="en-US" dirty="0"/>
              <a:t>배치 크기</a:t>
            </a:r>
            <a:r>
              <a:rPr lang="en-US" altLang="ko-KR" dirty="0"/>
              <a:t> </a:t>
            </a:r>
            <a:r>
              <a:rPr lang="ko-KR" altLang="en-US" dirty="0"/>
              <a:t>등과 같은 모델의 학습 과정을 조절할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533400" lvl="1" indent="-342900">
              <a:lnSpc>
                <a:spcPct val="150000"/>
              </a:lnSpc>
              <a:buFont typeface="+mj-ea"/>
              <a:buAutoNum type="circleNumDbPlain" startAt="2"/>
            </a:pPr>
            <a:r>
              <a:rPr lang="ko-KR" altLang="en-US" b="1" dirty="0"/>
              <a:t>모델 학습</a:t>
            </a:r>
            <a:endParaRPr lang="en-US" altLang="ko-KR" b="1" dirty="0"/>
          </a:p>
          <a:p>
            <a:pPr marL="709612" lvl="2" indent="-342900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설정된 </a:t>
            </a:r>
            <a:r>
              <a:rPr lang="ko-KR" altLang="en-US" dirty="0" err="1"/>
              <a:t>파라미터와</a:t>
            </a:r>
            <a:r>
              <a:rPr lang="ko-KR" altLang="en-US" dirty="0"/>
              <a:t> 모델 아키텍처를 사용해 학습</a:t>
            </a:r>
            <a:endParaRPr lang="en-US" altLang="ko-KR" dirty="0"/>
          </a:p>
          <a:p>
            <a:pPr marL="709612" lvl="2" indent="-342900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모델 학습은 모델이 데이터로부터 패턴을 학습하고</a:t>
            </a:r>
            <a:r>
              <a:rPr lang="en-US" altLang="ko-KR" dirty="0"/>
              <a:t>, </a:t>
            </a:r>
            <a:r>
              <a:rPr lang="ko-KR" altLang="en-US" dirty="0"/>
              <a:t>모델링하여 텍스트를 생성하거나 번역하는 등의 작업을 수행할 수 있도록 하는 과정</a:t>
            </a:r>
            <a:endParaRPr lang="en-US" altLang="ko-KR" dirty="0"/>
          </a:p>
          <a:p>
            <a:pPr marL="709612" lvl="2" indent="-342900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dirty="0"/>
              <a:t>‘</a:t>
            </a:r>
            <a:r>
              <a:rPr lang="ko-KR" altLang="en-US" dirty="0"/>
              <a:t>모델링</a:t>
            </a:r>
            <a:r>
              <a:rPr lang="en-US" altLang="ko-KR" dirty="0"/>
              <a:t>’</a:t>
            </a:r>
            <a:r>
              <a:rPr lang="ko-KR" altLang="en-US" dirty="0"/>
              <a:t>은 주어진 데이터를 기반으로 일반화된 패턴이나 규칙을 만드는 것</a:t>
            </a:r>
            <a:endParaRPr lang="en-US" altLang="ko-KR" dirty="0"/>
          </a:p>
          <a:p>
            <a:pPr marL="709612" lvl="2" indent="-342900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endParaRPr lang="en-US" altLang="ko-KR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훑어보기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13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686" y="4364725"/>
            <a:ext cx="2424113" cy="24932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37001" y="5503333"/>
            <a:ext cx="32512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>
                <a:latin typeface="+mn-ea"/>
              </a:rPr>
              <a:t>고양이 사진</a:t>
            </a:r>
            <a:r>
              <a:rPr lang="en-US" altLang="ko-KR" sz="1050" dirty="0">
                <a:latin typeface="+mn-ea"/>
              </a:rPr>
              <a:t> : </a:t>
            </a:r>
            <a:r>
              <a:rPr lang="ko-KR" altLang="en-US" sz="1050" dirty="0">
                <a:latin typeface="+mn-ea"/>
              </a:rPr>
              <a:t>공통적인 특징들</a:t>
            </a:r>
            <a:r>
              <a:rPr lang="en-US" altLang="ko-KR" sz="1050" dirty="0">
                <a:latin typeface="+mn-ea"/>
              </a:rPr>
              <a:t>(</a:t>
            </a:r>
            <a:r>
              <a:rPr lang="ko-KR" altLang="en-US" sz="1050" dirty="0">
                <a:latin typeface="+mn-ea"/>
              </a:rPr>
              <a:t>예 </a:t>
            </a:r>
            <a:r>
              <a:rPr lang="en-US" altLang="ko-KR" sz="1050" dirty="0">
                <a:latin typeface="+mn-ea"/>
              </a:rPr>
              <a:t>:  </a:t>
            </a:r>
            <a:r>
              <a:rPr lang="ko-KR" altLang="en-US" sz="1050" dirty="0">
                <a:latin typeface="+mn-ea"/>
              </a:rPr>
              <a:t>귀</a:t>
            </a:r>
            <a:r>
              <a:rPr lang="en-US" altLang="ko-KR" sz="1050" dirty="0">
                <a:latin typeface="+mn-ea"/>
              </a:rPr>
              <a:t>, </a:t>
            </a:r>
            <a:r>
              <a:rPr lang="ko-KR" altLang="en-US" sz="1050" dirty="0">
                <a:latin typeface="+mn-ea"/>
              </a:rPr>
              <a:t>눈</a:t>
            </a:r>
            <a:r>
              <a:rPr lang="en-US" altLang="ko-KR" sz="1050" dirty="0">
                <a:latin typeface="+mn-ea"/>
              </a:rPr>
              <a:t>,</a:t>
            </a:r>
            <a:r>
              <a:rPr lang="ko-KR" altLang="en-US" sz="1050" dirty="0">
                <a:latin typeface="+mn-ea"/>
              </a:rPr>
              <a:t> 모양 등</a:t>
            </a:r>
            <a:r>
              <a:rPr lang="en-US" altLang="ko-KR" sz="1050" dirty="0">
                <a:latin typeface="+mn-ea"/>
              </a:rPr>
              <a:t>)</a:t>
            </a:r>
            <a:endParaRPr lang="ko-KR" altLang="en-US" sz="1050" dirty="0"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69466" y="6578600"/>
            <a:ext cx="29802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latin typeface="+mn-ea"/>
              </a:rPr>
              <a:t>https://www.tensorflow.org/tutorials/images/transfer_learning?hl=ko</a:t>
            </a:r>
            <a:endParaRPr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4336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LLM</a:t>
            </a:r>
            <a:r>
              <a:rPr lang="ko-KR" altLang="en-US" dirty="0"/>
              <a:t>생성 과정</a:t>
            </a:r>
            <a:r>
              <a:rPr lang="en-US" altLang="ko-KR" dirty="0"/>
              <a:t>?</a:t>
            </a:r>
          </a:p>
          <a:p>
            <a:pPr marL="533400" lvl="1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b="1" dirty="0"/>
              <a:t>평가 및 검증</a:t>
            </a:r>
            <a:endParaRPr lang="en-US" altLang="ko-KR" b="1" dirty="0"/>
          </a:p>
          <a:p>
            <a:pPr marL="709612" lvl="2" indent="-342900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어느 정도의 성능</a:t>
            </a:r>
            <a:r>
              <a:rPr lang="en-US" altLang="ko-KR" dirty="0"/>
              <a:t>(</a:t>
            </a:r>
            <a:r>
              <a:rPr lang="ko-KR" altLang="en-US" dirty="0"/>
              <a:t>예 </a:t>
            </a:r>
            <a:r>
              <a:rPr lang="en-US" altLang="ko-KR" dirty="0"/>
              <a:t>: </a:t>
            </a:r>
            <a:r>
              <a:rPr lang="ko-KR" altLang="en-US" dirty="0"/>
              <a:t>답변의 정확도</a:t>
            </a:r>
            <a:r>
              <a:rPr lang="en-US" altLang="ko-KR" dirty="0"/>
              <a:t>, </a:t>
            </a:r>
            <a:r>
              <a:rPr lang="ko-KR" altLang="en-US" dirty="0"/>
              <a:t>답변 속도</a:t>
            </a:r>
            <a:r>
              <a:rPr lang="en-US" altLang="ko-KR" dirty="0"/>
              <a:t>)</a:t>
            </a:r>
            <a:r>
              <a:rPr lang="ko-KR" altLang="en-US" dirty="0"/>
              <a:t>을 낼 수 있는지 확인하는 과정</a:t>
            </a:r>
            <a:endParaRPr lang="en-US" altLang="ko-KR" dirty="0"/>
          </a:p>
          <a:p>
            <a:pPr marL="709612" lvl="2" indent="-342900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수집된 데이터를 훈련</a:t>
            </a:r>
            <a:r>
              <a:rPr lang="en-US" altLang="ko-KR" dirty="0"/>
              <a:t>, </a:t>
            </a:r>
            <a:r>
              <a:rPr lang="ko-KR" altLang="en-US" dirty="0"/>
              <a:t>검증</a:t>
            </a:r>
            <a:r>
              <a:rPr lang="en-US" altLang="ko-KR" dirty="0"/>
              <a:t>, </a:t>
            </a:r>
            <a:r>
              <a:rPr lang="ko-KR" altLang="en-US" dirty="0"/>
              <a:t>테스트 용도로 나눔</a:t>
            </a:r>
            <a:endParaRPr lang="en-US" altLang="ko-KR" dirty="0"/>
          </a:p>
          <a:p>
            <a:pPr marL="709612" lvl="2" indent="-342900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정확도</a:t>
            </a:r>
            <a:r>
              <a:rPr lang="en-US" altLang="ko-KR" dirty="0"/>
              <a:t>, </a:t>
            </a:r>
            <a:r>
              <a:rPr lang="ko-KR" altLang="en-US" dirty="0"/>
              <a:t>정밀도</a:t>
            </a:r>
            <a:r>
              <a:rPr lang="en-US" altLang="ko-KR" dirty="0"/>
              <a:t>, </a:t>
            </a:r>
            <a:r>
              <a:rPr lang="ko-KR" altLang="en-US" dirty="0" err="1"/>
              <a:t>재현율</a:t>
            </a:r>
            <a:r>
              <a:rPr lang="en-US" altLang="ko-KR" dirty="0"/>
              <a:t>, F1 </a:t>
            </a:r>
            <a:r>
              <a:rPr lang="ko-KR" altLang="en-US" dirty="0"/>
              <a:t>점수</a:t>
            </a:r>
            <a:r>
              <a:rPr lang="en-US" altLang="ko-KR" dirty="0"/>
              <a:t>, ROC </a:t>
            </a:r>
            <a:r>
              <a:rPr lang="ko-KR" altLang="en-US" dirty="0"/>
              <a:t>곡선 및 </a:t>
            </a:r>
            <a:r>
              <a:rPr lang="en-US" altLang="ko-KR" dirty="0"/>
              <a:t>AUC </a:t>
            </a:r>
            <a:r>
              <a:rPr lang="ko-KR" altLang="en-US" dirty="0"/>
              <a:t>으로 모델 평가 진행</a:t>
            </a:r>
            <a:endParaRPr lang="en-US" altLang="ko-KR" dirty="0"/>
          </a:p>
          <a:p>
            <a:pPr marL="533400" lvl="1" indent="-342900">
              <a:lnSpc>
                <a:spcPct val="150000"/>
              </a:lnSpc>
              <a:buFont typeface="+mj-ea"/>
              <a:buAutoNum type="circleNumDbPlain" startAt="4"/>
            </a:pPr>
            <a:r>
              <a:rPr lang="ko-KR" altLang="en-US" b="1" dirty="0"/>
              <a:t>배포 및 유지보수</a:t>
            </a:r>
            <a:endParaRPr lang="en-US" altLang="ko-KR" b="1" dirty="0"/>
          </a:p>
          <a:p>
            <a:pPr marL="709612" lvl="2" indent="-342900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dirty="0"/>
              <a:t>LLM</a:t>
            </a:r>
            <a:r>
              <a:rPr lang="ko-KR" altLang="en-US" dirty="0"/>
              <a:t>의 마지막 단계로 오류가 발생하면 수정하는 작업을 진행</a:t>
            </a:r>
            <a:endParaRPr lang="en-US" altLang="ko-KR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훑어보기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04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0419AB2A-7993-4F68-8526-087CD9AD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349" y="2130412"/>
            <a:ext cx="6241571" cy="424732"/>
          </a:xfrm>
        </p:spPr>
        <p:txBody>
          <a:bodyPr/>
          <a:lstStyle/>
          <a:p>
            <a:r>
              <a:rPr lang="en-US" altLang="ko-KR" dirty="0"/>
              <a:t>LLM </a:t>
            </a:r>
            <a:r>
              <a:rPr lang="ko-KR" altLang="en-US" dirty="0"/>
              <a:t>활용하기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414E94A8-ACCC-8AAA-D50F-97AA9F32BA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9664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LLM</a:t>
            </a:r>
            <a:r>
              <a:rPr lang="ko-KR" altLang="en-US" dirty="0"/>
              <a:t>을 활용하는 방법은 크게 파인 튜닝과 </a:t>
            </a:r>
            <a:r>
              <a:rPr lang="en-US" altLang="ko-KR" dirty="0"/>
              <a:t>RAG</a:t>
            </a:r>
            <a:r>
              <a:rPr lang="ko-KR" altLang="en-US" dirty="0"/>
              <a:t>방법이 있음</a:t>
            </a:r>
            <a:endParaRPr lang="en-US" altLang="ko-KR" dirty="0"/>
          </a:p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</a:t>
            </a:r>
            <a:r>
              <a:rPr lang="ko-KR" altLang="en-US" dirty="0" err="1"/>
              <a:t>파인튜닝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기존의 </a:t>
            </a:r>
            <a:r>
              <a:rPr lang="en-US" altLang="ko-KR" dirty="0"/>
              <a:t>LLM</a:t>
            </a:r>
            <a:r>
              <a:rPr lang="ko-KR" altLang="en-US" dirty="0"/>
              <a:t>을 특정한 작업이나 상황에 맞게 조금 더 훈련시키는 과정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언어를 처리하는 </a:t>
            </a:r>
            <a:r>
              <a:rPr lang="en-US" altLang="ko-KR" dirty="0"/>
              <a:t>LLM</a:t>
            </a:r>
            <a:r>
              <a:rPr lang="ko-KR" altLang="en-US" dirty="0"/>
              <a:t>이 이미 많은 책과 글을 읽어서 여러 가지 언어를 이해하는 법을 배웠을 때</a:t>
            </a:r>
            <a:r>
              <a:rPr lang="en-US" altLang="ko-KR" dirty="0"/>
              <a:t>, </a:t>
            </a:r>
            <a:r>
              <a:rPr lang="ko-KR" altLang="en-US" dirty="0"/>
              <a:t>이 모델을 의학 분야에서 전문적으로 사용하고 싶다면 의학 관련 문서를 추가로 학습시키는 과정을 </a:t>
            </a:r>
            <a:r>
              <a:rPr lang="ko-KR" altLang="en-US" b="1" dirty="0" err="1"/>
              <a:t>파인튜닝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endParaRPr lang="en-US" altLang="ko-KR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활용하기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16</a:t>
            </a:fld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5769" y="3357040"/>
            <a:ext cx="5732462" cy="25843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48401" y="6595534"/>
            <a:ext cx="2167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랭체인으로</a:t>
            </a:r>
            <a:r>
              <a:rPr lang="ko-KR" altLang="en-US" sz="700" dirty="0">
                <a:latin typeface="+mn-ea"/>
              </a:rPr>
              <a:t> </a:t>
            </a:r>
            <a:r>
              <a:rPr lang="en-US" altLang="ko-KR" sz="700" dirty="0">
                <a:latin typeface="+mn-ea"/>
              </a:rPr>
              <a:t>LLM</a:t>
            </a:r>
            <a:r>
              <a:rPr lang="ko-KR" altLang="en-US" sz="700" dirty="0">
                <a:latin typeface="+mn-ea"/>
              </a:rPr>
              <a:t>기반의 </a:t>
            </a:r>
            <a:r>
              <a:rPr lang="en-US" altLang="ko-KR" sz="700" dirty="0">
                <a:latin typeface="+mn-ea"/>
              </a:rPr>
              <a:t>AI</a:t>
            </a:r>
            <a:r>
              <a:rPr lang="ko-KR" altLang="en-US" sz="700" dirty="0">
                <a:latin typeface="+mn-ea"/>
              </a:rPr>
              <a:t> 서비스 개발하기</a:t>
            </a:r>
            <a:r>
              <a:rPr lang="en-US" altLang="ko-KR" sz="700" dirty="0">
                <a:latin typeface="+mn-ea"/>
              </a:rPr>
              <a:t>. 45p</a:t>
            </a:r>
            <a:endParaRPr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52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</a:t>
            </a:r>
            <a:r>
              <a:rPr lang="ko-KR" altLang="en-US" dirty="0" err="1"/>
              <a:t>파인튜닝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이와 같이 한 분야에서 배운 지식을 다른 분야의 문제 해결에 사용하는 방법을 </a:t>
            </a:r>
            <a:r>
              <a:rPr lang="ko-KR" altLang="en-US" b="1" dirty="0"/>
              <a:t>전이 학습</a:t>
            </a:r>
            <a:endParaRPr lang="en-US" altLang="ko-KR" b="1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정리하면 전이 학습은 이미 학습된 모델을 새로운 작업에 적용하는 것으로 파인튜닝보다는 좀 더 포괄적인 의미를 가짐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반면 </a:t>
            </a:r>
            <a:r>
              <a:rPr lang="ko-KR" altLang="en-US" dirty="0" err="1"/>
              <a:t>파인튜닝은</a:t>
            </a:r>
            <a:r>
              <a:rPr lang="ko-KR" altLang="en-US" dirty="0"/>
              <a:t> 전이 학습의 한 형태로 모델을 특정 분야나 작업에 최적화시키기 위해 추가적인 학습을 시키는 과정을 지칭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endParaRPr lang="en-US" altLang="ko-KR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활용하기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17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1" y="6595534"/>
            <a:ext cx="2167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랭체인으로</a:t>
            </a:r>
            <a:r>
              <a:rPr lang="ko-KR" altLang="en-US" sz="700" dirty="0">
                <a:latin typeface="+mn-ea"/>
              </a:rPr>
              <a:t> </a:t>
            </a:r>
            <a:r>
              <a:rPr lang="en-US" altLang="ko-KR" sz="700" dirty="0">
                <a:latin typeface="+mn-ea"/>
              </a:rPr>
              <a:t>LLM</a:t>
            </a:r>
            <a:r>
              <a:rPr lang="ko-KR" altLang="en-US" sz="700" dirty="0">
                <a:latin typeface="+mn-ea"/>
              </a:rPr>
              <a:t>기반의 </a:t>
            </a:r>
            <a:r>
              <a:rPr lang="en-US" altLang="ko-KR" sz="700" dirty="0">
                <a:latin typeface="+mn-ea"/>
              </a:rPr>
              <a:t>AI</a:t>
            </a:r>
            <a:r>
              <a:rPr lang="ko-KR" altLang="en-US" sz="700" dirty="0">
                <a:latin typeface="+mn-ea"/>
              </a:rPr>
              <a:t> 서비스 개발하기</a:t>
            </a:r>
            <a:r>
              <a:rPr lang="en-US" altLang="ko-KR" sz="700" dirty="0">
                <a:latin typeface="+mn-ea"/>
              </a:rPr>
              <a:t>. 46p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09" y="3286069"/>
            <a:ext cx="7071783" cy="265541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4933" y="6578600"/>
            <a:ext cx="4182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https://platform.openai.com/docs/guides/fine-tuning/preparing-your-dataset</a:t>
            </a:r>
            <a:endParaRPr lang="ko-KR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3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이미 만들어진 </a:t>
            </a:r>
            <a:r>
              <a:rPr lang="en-US" altLang="ko-KR" dirty="0"/>
              <a:t>LLM</a:t>
            </a:r>
            <a:r>
              <a:rPr lang="ko-KR" altLang="en-US" dirty="0"/>
              <a:t>에 추가 </a:t>
            </a:r>
            <a:r>
              <a:rPr lang="ko-KR" altLang="en-US" dirty="0" err="1"/>
              <a:t>학습만</a:t>
            </a:r>
            <a:r>
              <a:rPr lang="ko-KR" altLang="en-US" dirty="0"/>
              <a:t> 진행하면 된다고 하지만 어느 정도의 데이터로 어느 정도의 훈련을 시켜야 기대하는 성능</a:t>
            </a:r>
            <a:r>
              <a:rPr lang="en-US" altLang="ko-KR" dirty="0"/>
              <a:t>(</a:t>
            </a:r>
            <a:r>
              <a:rPr lang="ko-KR" altLang="en-US" dirty="0"/>
              <a:t>정확도</a:t>
            </a:r>
            <a:r>
              <a:rPr lang="en-US" altLang="ko-KR" dirty="0"/>
              <a:t>)</a:t>
            </a:r>
            <a:r>
              <a:rPr lang="ko-KR" altLang="en-US" dirty="0"/>
              <a:t>을 얻을 수 있을지 누구도 확신할 수 없음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학습을 위해 과도한 비용이 발생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ko-KR" altLang="en-US" dirty="0"/>
              <a:t>데이터 준비가 어려움</a:t>
            </a:r>
            <a:endParaRPr lang="en-US" altLang="ko-KR" dirty="0"/>
          </a:p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☞"/>
            </a:pPr>
            <a:endParaRPr lang="en-US" altLang="ko-KR" dirty="0"/>
          </a:p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☞"/>
            </a:pPr>
            <a:endParaRPr lang="en-US" altLang="ko-KR" dirty="0"/>
          </a:p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☞"/>
            </a:pPr>
            <a:endParaRPr lang="en-US" altLang="ko-KR" dirty="0"/>
          </a:p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☞"/>
            </a:pPr>
            <a:r>
              <a:rPr lang="ko-KR" altLang="en-US" dirty="0"/>
              <a:t>그래서 </a:t>
            </a:r>
            <a:r>
              <a:rPr lang="en-US" altLang="ko-KR" dirty="0"/>
              <a:t>LLM</a:t>
            </a:r>
            <a:r>
              <a:rPr lang="ko-KR" altLang="en-US" dirty="0"/>
              <a:t>의 경우 파인튜닝보다 </a:t>
            </a:r>
            <a:r>
              <a:rPr lang="en-US" altLang="ko-KR" dirty="0"/>
              <a:t>RAG</a:t>
            </a:r>
            <a:r>
              <a:rPr lang="ko-KR" altLang="en-US" dirty="0"/>
              <a:t>를 더 선호하는 편</a:t>
            </a:r>
            <a:endParaRPr lang="en-US" altLang="ko-KR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활용하기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18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1" y="6595534"/>
            <a:ext cx="2167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랭체인으로</a:t>
            </a:r>
            <a:r>
              <a:rPr lang="ko-KR" altLang="en-US" sz="700" dirty="0">
                <a:latin typeface="+mn-ea"/>
              </a:rPr>
              <a:t> </a:t>
            </a:r>
            <a:r>
              <a:rPr lang="en-US" altLang="ko-KR" sz="700" dirty="0">
                <a:latin typeface="+mn-ea"/>
              </a:rPr>
              <a:t>LLM</a:t>
            </a:r>
            <a:r>
              <a:rPr lang="ko-KR" altLang="en-US" sz="700" dirty="0">
                <a:latin typeface="+mn-ea"/>
              </a:rPr>
              <a:t>기반의 </a:t>
            </a:r>
            <a:r>
              <a:rPr lang="en-US" altLang="ko-KR" sz="700" dirty="0">
                <a:latin typeface="+mn-ea"/>
              </a:rPr>
              <a:t>AI</a:t>
            </a:r>
            <a:r>
              <a:rPr lang="ko-KR" altLang="en-US" sz="700" dirty="0">
                <a:latin typeface="+mn-ea"/>
              </a:rPr>
              <a:t> 서비스 개발하기</a:t>
            </a:r>
            <a:r>
              <a:rPr lang="en-US" altLang="ko-KR" sz="700" dirty="0">
                <a:latin typeface="+mn-ea"/>
              </a:rPr>
              <a:t>. 45p</a:t>
            </a:r>
            <a:endParaRPr lang="ko-KR" altLang="en-US" sz="700" dirty="0">
              <a:latin typeface="+mn-ea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3776134" y="3115732"/>
            <a:ext cx="965199" cy="431800"/>
          </a:xfrm>
          <a:prstGeom prst="downArrow">
            <a:avLst>
              <a:gd name="adj1" fmla="val 50000"/>
              <a:gd name="adj2" fmla="val 53921"/>
            </a:avLst>
          </a:prstGeom>
          <a:solidFill>
            <a:srgbClr val="FCBA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5867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RAG</a:t>
            </a:r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dirty="0"/>
              <a:t>RAG(Retrieval-Augmented Generation)</a:t>
            </a:r>
            <a:r>
              <a:rPr lang="ko-KR" altLang="en-US" dirty="0"/>
              <a:t>는 자연어 처리 분야에서 사용되는 기술로</a:t>
            </a:r>
            <a:r>
              <a:rPr lang="en-US" altLang="ko-KR" dirty="0"/>
              <a:t>, </a:t>
            </a:r>
            <a:r>
              <a:rPr lang="ko-KR" altLang="en-US" dirty="0"/>
              <a:t>정보 검색과 생성을 결합한 모델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복잡하고 정보가 필요한 질문에 답변하기 위해 설계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dirty="0"/>
              <a:t>RAG</a:t>
            </a:r>
            <a:r>
              <a:rPr lang="ko-KR" altLang="en-US" dirty="0"/>
              <a:t>는 크게 두 단계로 구성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정보 검색 단계 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텍스트 생성 단계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이러한 결합은 모델이 질문에 대해 보다 정확하고 관련성 높은 답변을 생성할 수 있도록 함</a:t>
            </a:r>
            <a:endParaRPr lang="en-US" altLang="ko-KR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활용하기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19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1" y="6595534"/>
            <a:ext cx="2167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랭체인으로</a:t>
            </a:r>
            <a:r>
              <a:rPr lang="ko-KR" altLang="en-US" sz="700" dirty="0">
                <a:latin typeface="+mn-ea"/>
              </a:rPr>
              <a:t> </a:t>
            </a:r>
            <a:r>
              <a:rPr lang="en-US" altLang="ko-KR" sz="700" dirty="0">
                <a:latin typeface="+mn-ea"/>
              </a:rPr>
              <a:t>LLM</a:t>
            </a:r>
            <a:r>
              <a:rPr lang="ko-KR" altLang="en-US" sz="700" dirty="0">
                <a:latin typeface="+mn-ea"/>
              </a:rPr>
              <a:t>기반의 </a:t>
            </a:r>
            <a:r>
              <a:rPr lang="en-US" altLang="ko-KR" sz="700" dirty="0">
                <a:latin typeface="+mn-ea"/>
              </a:rPr>
              <a:t>AI</a:t>
            </a:r>
            <a:r>
              <a:rPr lang="ko-KR" altLang="en-US" sz="700" dirty="0">
                <a:latin typeface="+mn-ea"/>
              </a:rPr>
              <a:t> 서비스 개발하기</a:t>
            </a:r>
            <a:r>
              <a:rPr lang="en-US" altLang="ko-KR" sz="700" dirty="0">
                <a:latin typeface="+mn-ea"/>
              </a:rPr>
              <a:t>. 45p</a:t>
            </a:r>
            <a:endParaRPr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6467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텍스트 개체 틀 61">
            <a:extLst>
              <a:ext uri="{FF2B5EF4-FFF2-40B4-BE49-F238E27FC236}">
                <a16:creationId xmlns:a16="http://schemas.microsoft.com/office/drawing/2014/main" id="{12B7C84C-C9D8-7BC0-9A1C-72C3B2561C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3" name="텍스트 개체 틀 62">
            <a:extLst>
              <a:ext uri="{FF2B5EF4-FFF2-40B4-BE49-F238E27FC236}">
                <a16:creationId xmlns:a16="http://schemas.microsoft.com/office/drawing/2014/main" id="{58395AAA-9358-9D24-9BC2-079296D8A9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90C5BEDB-46C8-F055-61F1-C8DA055871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LLM </a:t>
            </a:r>
            <a:r>
              <a:rPr lang="ko-KR" altLang="en-US" dirty="0"/>
              <a:t>훑어보기</a:t>
            </a:r>
          </a:p>
        </p:txBody>
      </p:sp>
      <p:sp>
        <p:nvSpPr>
          <p:cNvPr id="65" name="텍스트 개체 틀 64">
            <a:extLst>
              <a:ext uri="{FF2B5EF4-FFF2-40B4-BE49-F238E27FC236}">
                <a16:creationId xmlns:a16="http://schemas.microsoft.com/office/drawing/2014/main" id="{4671FD7E-48D5-C0E5-6CCC-9837BADDD5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LLM </a:t>
            </a:r>
            <a:r>
              <a:rPr lang="ko-KR" altLang="en-US" dirty="0"/>
              <a:t>활용하기</a:t>
            </a:r>
          </a:p>
        </p:txBody>
      </p:sp>
      <p:sp>
        <p:nvSpPr>
          <p:cNvPr id="66" name="텍스트 개체 틀 65">
            <a:extLst>
              <a:ext uri="{FF2B5EF4-FFF2-40B4-BE49-F238E27FC236}">
                <a16:creationId xmlns:a16="http://schemas.microsoft.com/office/drawing/2014/main" id="{695C3E3B-E1D2-C634-F955-CFF9DF7905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RAG </a:t>
            </a:r>
            <a:r>
              <a:rPr lang="ko-KR" altLang="en-US" dirty="0"/>
              <a:t>훑어보기</a:t>
            </a:r>
          </a:p>
        </p:txBody>
      </p:sp>
      <p:sp>
        <p:nvSpPr>
          <p:cNvPr id="67" name="텍스트 개체 틀 66">
            <a:extLst>
              <a:ext uri="{FF2B5EF4-FFF2-40B4-BE49-F238E27FC236}">
                <a16:creationId xmlns:a16="http://schemas.microsoft.com/office/drawing/2014/main" id="{B03E7D99-6DFB-81ED-739B-75F7919567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 err="1"/>
              <a:t>랭체인</a:t>
            </a:r>
            <a:r>
              <a:rPr lang="ko-KR" altLang="en-US" dirty="0"/>
              <a:t> 익숙해지기</a:t>
            </a:r>
          </a:p>
        </p:txBody>
      </p:sp>
      <p:sp>
        <p:nvSpPr>
          <p:cNvPr id="70" name="텍스트 개체 틀 69">
            <a:extLst>
              <a:ext uri="{FF2B5EF4-FFF2-40B4-BE49-F238E27FC236}">
                <a16:creationId xmlns:a16="http://schemas.microsoft.com/office/drawing/2014/main" id="{2E401DF8-8970-9D3B-E0BF-D1ED33EE6A8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LLM</a:t>
            </a:r>
            <a:r>
              <a:rPr lang="ko-KR" altLang="en-US" dirty="0"/>
              <a:t>을 이용한 서비스 알아보기</a:t>
            </a:r>
          </a:p>
        </p:txBody>
      </p:sp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B5AAEC56-C319-076B-3D89-D8FCEA50105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ko-KR" altLang="en-US" dirty="0" err="1"/>
              <a:t>랭체인으로</a:t>
            </a:r>
            <a:r>
              <a:rPr lang="ko-KR" altLang="en-US" dirty="0"/>
              <a:t> </a:t>
            </a:r>
            <a:r>
              <a:rPr lang="en-US" altLang="ko-KR" dirty="0"/>
              <a:t>RAG </a:t>
            </a:r>
            <a:r>
              <a:rPr lang="ko-KR" altLang="en-US" dirty="0"/>
              <a:t>구현하기</a:t>
            </a:r>
          </a:p>
        </p:txBody>
      </p:sp>
      <p:sp>
        <p:nvSpPr>
          <p:cNvPr id="74" name="텍스트 개체 틀 73">
            <a:extLst>
              <a:ext uri="{FF2B5EF4-FFF2-40B4-BE49-F238E27FC236}">
                <a16:creationId xmlns:a16="http://schemas.microsoft.com/office/drawing/2014/main" id="{092F6322-B46C-62E2-5138-CFB1A80C0D7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/>
              <a:t>06.</a:t>
            </a:r>
            <a:endParaRPr lang="ko-KR" altLang="en-US" dirty="0"/>
          </a:p>
        </p:txBody>
      </p:sp>
      <p:sp>
        <p:nvSpPr>
          <p:cNvPr id="75" name="텍스트 개체 틀 74">
            <a:extLst>
              <a:ext uri="{FF2B5EF4-FFF2-40B4-BE49-F238E27FC236}">
                <a16:creationId xmlns:a16="http://schemas.microsoft.com/office/drawing/2014/main" id="{584163BD-277D-A6E9-AA23-6FFCC81324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ko-KR" dirty="0"/>
              <a:t>05.</a:t>
            </a:r>
            <a:endParaRPr lang="ko-KR" altLang="en-US" dirty="0"/>
          </a:p>
        </p:txBody>
      </p:sp>
      <p:sp>
        <p:nvSpPr>
          <p:cNvPr id="76" name="텍스트 개체 틀 75">
            <a:extLst>
              <a:ext uri="{FF2B5EF4-FFF2-40B4-BE49-F238E27FC236}">
                <a16:creationId xmlns:a16="http://schemas.microsoft.com/office/drawing/2014/main" id="{621ED012-9026-ACBB-754C-7BEC8C899AE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04.</a:t>
            </a:r>
            <a:endParaRPr lang="ko-KR" altLang="en-US" dirty="0"/>
          </a:p>
        </p:txBody>
      </p:sp>
      <p:sp>
        <p:nvSpPr>
          <p:cNvPr id="77" name="텍스트 개체 틀 76">
            <a:extLst>
              <a:ext uri="{FF2B5EF4-FFF2-40B4-BE49-F238E27FC236}">
                <a16:creationId xmlns:a16="http://schemas.microsoft.com/office/drawing/2014/main" id="{CF1EFBD3-0837-C12A-7508-B2DEFB8A69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80" name="텍스트 개체 틀 79">
            <a:extLst>
              <a:ext uri="{FF2B5EF4-FFF2-40B4-BE49-F238E27FC236}">
                <a16:creationId xmlns:a16="http://schemas.microsoft.com/office/drawing/2014/main" id="{238F0E65-344E-44C2-72C6-EC4591DB73E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81" name="텍스트 개체 틀 80">
            <a:extLst>
              <a:ext uri="{FF2B5EF4-FFF2-40B4-BE49-F238E27FC236}">
                <a16:creationId xmlns:a16="http://schemas.microsoft.com/office/drawing/2014/main" id="{4AFA0831-380F-C26F-27F7-ABD8F19BDDF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6144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RAG </a:t>
            </a:r>
            <a:r>
              <a:rPr lang="ko-KR" altLang="en-US" dirty="0" err="1"/>
              <a:t>동작과정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정보 검색 단계</a:t>
            </a:r>
            <a:endParaRPr lang="en-US" altLang="ko-KR" dirty="0"/>
          </a:p>
          <a:p>
            <a:pPr marL="7143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질문 </a:t>
            </a:r>
            <a:r>
              <a:rPr lang="en-US" altLang="ko-KR" dirty="0"/>
              <a:t>: </a:t>
            </a:r>
            <a:r>
              <a:rPr lang="ko-KR" altLang="en-US" dirty="0"/>
              <a:t>사용자로부터 질문이 입력</a:t>
            </a:r>
            <a:endParaRPr lang="en-US" altLang="ko-KR" dirty="0"/>
          </a:p>
          <a:p>
            <a:pPr marL="7143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쿼리</a:t>
            </a:r>
            <a:r>
              <a:rPr lang="en-US" altLang="ko-KR" dirty="0"/>
              <a:t>(</a:t>
            </a:r>
            <a:r>
              <a:rPr lang="ko-KR" altLang="en-US" dirty="0"/>
              <a:t>문서 검색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모델은 대규모의 문서 데이터베이스나 콘텐츠 저장소에서 질문과 관련된 문서나 정보를 검색함</a:t>
            </a:r>
            <a:endParaRPr lang="en-US" altLang="ko-KR" dirty="0"/>
          </a:p>
          <a:p>
            <a:pPr marL="7143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정보 검색 결과 </a:t>
            </a:r>
            <a:r>
              <a:rPr lang="en-US" altLang="ko-KR" dirty="0"/>
              <a:t>: </a:t>
            </a:r>
            <a:r>
              <a:rPr lang="ko-KR" altLang="en-US" dirty="0"/>
              <a:t>검색 결과 중에서 가장 관련성 높은 문서와 사용자의 질문을 결합하여 </a:t>
            </a:r>
            <a:r>
              <a:rPr lang="en-US" altLang="ko-KR" dirty="0"/>
              <a:t>LLM</a:t>
            </a:r>
            <a:r>
              <a:rPr lang="ko-KR" altLang="en-US" dirty="0"/>
              <a:t>에 전달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텍스트 생성 단계</a:t>
            </a:r>
            <a:endParaRPr lang="en-US" altLang="ko-KR" dirty="0"/>
          </a:p>
          <a:p>
            <a:pPr marL="7143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정보 전달 </a:t>
            </a:r>
            <a:r>
              <a:rPr lang="en-US" altLang="ko-KR" dirty="0"/>
              <a:t>: </a:t>
            </a:r>
            <a:r>
              <a:rPr lang="ko-KR" altLang="en-US" dirty="0"/>
              <a:t>선택된 문서의 내용이 모델에 전달</a:t>
            </a:r>
            <a:r>
              <a:rPr lang="en-US" altLang="ko-KR" dirty="0"/>
              <a:t>( </a:t>
            </a:r>
            <a:r>
              <a:rPr lang="ko-KR" altLang="en-US" dirty="0"/>
              <a:t>질문과 정보 검색 결과 </a:t>
            </a:r>
            <a:r>
              <a:rPr lang="en-US" altLang="ko-KR" dirty="0"/>
              <a:t>). </a:t>
            </a:r>
            <a:r>
              <a:rPr lang="ko-KR" altLang="en-US" dirty="0"/>
              <a:t>이 단계에서 모델은 문서의 정보를 활용하여 질문에 대한 의미를 이해</a:t>
            </a:r>
            <a:endParaRPr lang="en-US" altLang="ko-KR" dirty="0"/>
          </a:p>
          <a:p>
            <a:pPr marL="7143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텍스트 생성 </a:t>
            </a:r>
            <a:r>
              <a:rPr lang="en-US" altLang="ko-KR" dirty="0"/>
              <a:t>: </a:t>
            </a:r>
            <a:r>
              <a:rPr lang="ko-KR" altLang="en-US" dirty="0"/>
              <a:t>전달받은 정보를 바탕으로 질문에 대한 답변을 생성</a:t>
            </a:r>
            <a:r>
              <a:rPr lang="en-US" altLang="ko-KR" dirty="0"/>
              <a:t>. </a:t>
            </a:r>
            <a:r>
              <a:rPr lang="ko-KR" altLang="en-US" dirty="0"/>
              <a:t>이 과정은 </a:t>
            </a:r>
            <a:r>
              <a:rPr lang="en-US" altLang="ko-KR" dirty="0"/>
              <a:t>LLM</a:t>
            </a:r>
            <a:r>
              <a:rPr lang="ko-KR" altLang="en-US" dirty="0"/>
              <a:t>에 의해 처리되며</a:t>
            </a:r>
            <a:r>
              <a:rPr lang="en-US" altLang="ko-KR" dirty="0"/>
              <a:t>,</a:t>
            </a:r>
            <a:r>
              <a:rPr lang="ko-KR" altLang="en-US" dirty="0"/>
              <a:t> 문서에서 얻은 지식과 모델이 이미 학습한 정보를 결합하여 답변을 만들고 사용자에게 제공함</a:t>
            </a:r>
            <a:endParaRPr lang="en-US" altLang="ko-KR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활용하기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20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1" y="6595534"/>
            <a:ext cx="2167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랭체인으로</a:t>
            </a:r>
            <a:r>
              <a:rPr lang="ko-KR" altLang="en-US" sz="700" dirty="0">
                <a:latin typeface="+mn-ea"/>
              </a:rPr>
              <a:t> </a:t>
            </a:r>
            <a:r>
              <a:rPr lang="en-US" altLang="ko-KR" sz="700" dirty="0">
                <a:latin typeface="+mn-ea"/>
              </a:rPr>
              <a:t>LLM</a:t>
            </a:r>
            <a:r>
              <a:rPr lang="ko-KR" altLang="en-US" sz="700" dirty="0">
                <a:latin typeface="+mn-ea"/>
              </a:rPr>
              <a:t>기반의 </a:t>
            </a:r>
            <a:r>
              <a:rPr lang="en-US" altLang="ko-KR" sz="700" dirty="0">
                <a:latin typeface="+mn-ea"/>
              </a:rPr>
              <a:t>AI</a:t>
            </a:r>
            <a:r>
              <a:rPr lang="ko-KR" altLang="en-US" sz="700" dirty="0">
                <a:latin typeface="+mn-ea"/>
              </a:rPr>
              <a:t> 서비스 개발하기</a:t>
            </a:r>
            <a:r>
              <a:rPr lang="en-US" altLang="ko-KR" sz="700" dirty="0">
                <a:latin typeface="+mn-ea"/>
              </a:rPr>
              <a:t>. 45p</a:t>
            </a:r>
            <a:endParaRPr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076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RAG </a:t>
            </a:r>
            <a:r>
              <a:rPr lang="ko-KR" altLang="en-US" dirty="0" err="1"/>
              <a:t>동작과정</a:t>
            </a:r>
            <a:endParaRPr lang="en-US" altLang="ko-KR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활용하기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21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1" y="6595534"/>
            <a:ext cx="2167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랭체인으로</a:t>
            </a:r>
            <a:r>
              <a:rPr lang="ko-KR" altLang="en-US" sz="700" dirty="0">
                <a:latin typeface="+mn-ea"/>
              </a:rPr>
              <a:t> </a:t>
            </a:r>
            <a:r>
              <a:rPr lang="en-US" altLang="ko-KR" sz="700" dirty="0">
                <a:latin typeface="+mn-ea"/>
              </a:rPr>
              <a:t>LLM</a:t>
            </a:r>
            <a:r>
              <a:rPr lang="ko-KR" altLang="en-US" sz="700" dirty="0">
                <a:latin typeface="+mn-ea"/>
              </a:rPr>
              <a:t>기반의 </a:t>
            </a:r>
            <a:r>
              <a:rPr lang="en-US" altLang="ko-KR" sz="700" dirty="0">
                <a:latin typeface="+mn-ea"/>
              </a:rPr>
              <a:t>AI</a:t>
            </a:r>
            <a:r>
              <a:rPr lang="ko-KR" altLang="en-US" sz="700" dirty="0">
                <a:latin typeface="+mn-ea"/>
              </a:rPr>
              <a:t> 서비스 개발하기</a:t>
            </a:r>
            <a:r>
              <a:rPr lang="en-US" altLang="ko-KR" sz="700" dirty="0">
                <a:latin typeface="+mn-ea"/>
              </a:rPr>
              <a:t>. 46p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67" y="1753659"/>
            <a:ext cx="5926667" cy="396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19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</a:t>
            </a:r>
            <a:r>
              <a:rPr lang="ko-KR" altLang="en-US" dirty="0" err="1"/>
              <a:t>퓨샷</a:t>
            </a:r>
            <a:r>
              <a:rPr lang="ko-KR" altLang="en-US" dirty="0"/>
              <a:t> 러닝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 err="1"/>
              <a:t>퓨샷</a:t>
            </a:r>
            <a:r>
              <a:rPr lang="ko-KR" altLang="en-US" dirty="0"/>
              <a:t> 러닝</a:t>
            </a:r>
            <a:r>
              <a:rPr lang="en-US" altLang="ko-KR" dirty="0"/>
              <a:t>(Few Shot Learning)</a:t>
            </a:r>
            <a:r>
              <a:rPr lang="ko-KR" altLang="en-US" dirty="0"/>
              <a:t>은 매우 적은 양의 데이터로 학습하는 능력을 말하는데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모델이 기존에 학습한 지식을 바탕으로 매우 제한된 </a:t>
            </a:r>
            <a:r>
              <a:rPr lang="ko-KR" altLang="en-US" dirty="0" err="1"/>
              <a:t>예시로부터</a:t>
            </a:r>
            <a:r>
              <a:rPr lang="ko-KR" altLang="en-US" dirty="0"/>
              <a:t> 새로운 작업에 빠르게 적응하는 것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 err="1"/>
              <a:t>퓨샷</a:t>
            </a:r>
            <a:r>
              <a:rPr lang="ko-KR" altLang="en-US" dirty="0"/>
              <a:t> 러닝과 함께 나오는 단어로 </a:t>
            </a:r>
            <a:r>
              <a:rPr lang="ko-KR" altLang="en-US" dirty="0" err="1"/>
              <a:t>제로샷</a:t>
            </a:r>
            <a:r>
              <a:rPr lang="ko-KR" altLang="en-US" dirty="0"/>
              <a:t> 러닝</a:t>
            </a:r>
            <a:r>
              <a:rPr lang="en-US" altLang="ko-KR" dirty="0"/>
              <a:t>, </a:t>
            </a:r>
            <a:r>
              <a:rPr lang="ko-KR" altLang="en-US" dirty="0" err="1"/>
              <a:t>원샷</a:t>
            </a:r>
            <a:r>
              <a:rPr lang="ko-KR" altLang="en-US" dirty="0"/>
              <a:t> 러닝이 있는데</a:t>
            </a:r>
            <a:r>
              <a:rPr lang="en-US" altLang="ko-KR" dirty="0"/>
              <a:t>, </a:t>
            </a:r>
            <a:r>
              <a:rPr lang="ko-KR" altLang="en-US" dirty="0"/>
              <a:t>이는 데이터 양에 따라 나눠짐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밑의 그림처럼 모델이 학습 과정에서 결코 보지 못한 데이터에 대해 예측을 수행할 수 있는 것을 </a:t>
            </a:r>
            <a:r>
              <a:rPr lang="ko-KR" altLang="en-US" b="1" dirty="0" err="1"/>
              <a:t>제로샷</a:t>
            </a:r>
            <a:r>
              <a:rPr lang="ko-KR" altLang="en-US" b="1" dirty="0"/>
              <a:t> 러닝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이것이 </a:t>
            </a:r>
            <a:r>
              <a:rPr lang="ko-KR" altLang="en-US" dirty="0" err="1"/>
              <a:t>가능하려면</a:t>
            </a:r>
            <a:r>
              <a:rPr lang="ko-KR" altLang="en-US" dirty="0"/>
              <a:t> 거대 언어 모델과 같이 학습한 데이터가 꽤 방대하면서도 모델이 높은 수준의 추상적 사고와 일반화 능력을 갖춰야 함</a:t>
            </a:r>
            <a:endParaRPr lang="en-US" altLang="ko-KR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활용하기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22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1" y="6595534"/>
            <a:ext cx="2167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랭체인으로</a:t>
            </a:r>
            <a:r>
              <a:rPr lang="ko-KR" altLang="en-US" sz="700" dirty="0">
                <a:latin typeface="+mn-ea"/>
              </a:rPr>
              <a:t> </a:t>
            </a:r>
            <a:r>
              <a:rPr lang="en-US" altLang="ko-KR" sz="700" dirty="0">
                <a:latin typeface="+mn-ea"/>
              </a:rPr>
              <a:t>LLM</a:t>
            </a:r>
            <a:r>
              <a:rPr lang="ko-KR" altLang="en-US" sz="700" dirty="0">
                <a:latin typeface="+mn-ea"/>
              </a:rPr>
              <a:t>기반의 </a:t>
            </a:r>
            <a:r>
              <a:rPr lang="en-US" altLang="ko-KR" sz="700" dirty="0">
                <a:latin typeface="+mn-ea"/>
              </a:rPr>
              <a:t>AI</a:t>
            </a:r>
            <a:r>
              <a:rPr lang="ko-KR" altLang="en-US" sz="700" dirty="0">
                <a:latin typeface="+mn-ea"/>
              </a:rPr>
              <a:t> 서비스 개발하기</a:t>
            </a:r>
            <a:r>
              <a:rPr lang="en-US" altLang="ko-KR" sz="700" dirty="0">
                <a:latin typeface="+mn-ea"/>
              </a:rPr>
              <a:t>. 49p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881" y="4678893"/>
            <a:ext cx="5034239" cy="189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67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</a:t>
            </a:r>
            <a:r>
              <a:rPr lang="ko-KR" altLang="en-US" dirty="0" err="1"/>
              <a:t>퓨샷</a:t>
            </a:r>
            <a:r>
              <a:rPr lang="ko-KR" altLang="en-US" dirty="0"/>
              <a:t> 러닝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반면에 얼룩말 이미지 한 개만 학습했을 뿐인데도</a:t>
            </a:r>
            <a:r>
              <a:rPr lang="en-US" altLang="ko-KR" dirty="0"/>
              <a:t>, </a:t>
            </a:r>
            <a:r>
              <a:rPr lang="ko-KR" altLang="en-US" dirty="0"/>
              <a:t>얼룩말을 잘 분류할 수 있는 것을 </a:t>
            </a:r>
            <a:r>
              <a:rPr lang="ko-KR" altLang="en-US" b="1" dirty="0" err="1"/>
              <a:t>원샷</a:t>
            </a:r>
            <a:r>
              <a:rPr lang="ko-KR" altLang="en-US" b="1" dirty="0"/>
              <a:t> 러닝</a:t>
            </a:r>
            <a:r>
              <a:rPr lang="ko-KR" altLang="en-US" dirty="0"/>
              <a:t>이라고 함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이 방법은 특히 데이터가 매우 제한적인 상황에서 유용함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endParaRPr lang="en-US" altLang="ko-KR" b="1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endParaRPr lang="en-US" altLang="ko-KR" b="1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endParaRPr lang="en-US" altLang="ko-KR" b="1" dirty="0"/>
          </a:p>
          <a:p>
            <a:pPr marL="190500" lvl="1" indent="0">
              <a:lnSpc>
                <a:spcPct val="150000"/>
              </a:lnSpc>
              <a:buNone/>
            </a:pPr>
            <a:endParaRPr lang="en-US" altLang="ko-KR" b="1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마지막으로 얼룩말 이미지 여러 개를 학습한 이후 모델이 얼룩말을 잘 분류하는 것을 </a:t>
            </a:r>
            <a:r>
              <a:rPr lang="ko-KR" altLang="en-US" b="1" dirty="0" err="1"/>
              <a:t>퓨샷</a:t>
            </a:r>
            <a:r>
              <a:rPr lang="ko-KR" altLang="en-US" b="1" dirty="0"/>
              <a:t> 러닝</a:t>
            </a:r>
            <a:r>
              <a:rPr lang="ko-KR" altLang="en-US" dirty="0"/>
              <a:t>이라고 함</a:t>
            </a:r>
            <a:endParaRPr lang="en-US" altLang="ko-KR" b="1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02.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활용하기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23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1" y="6595534"/>
            <a:ext cx="2167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랭체인으로</a:t>
            </a:r>
            <a:r>
              <a:rPr lang="ko-KR" altLang="en-US" sz="700" dirty="0">
                <a:latin typeface="+mn-ea"/>
              </a:rPr>
              <a:t> </a:t>
            </a:r>
            <a:r>
              <a:rPr lang="en-US" altLang="ko-KR" sz="700" dirty="0">
                <a:latin typeface="+mn-ea"/>
              </a:rPr>
              <a:t>LLM</a:t>
            </a:r>
            <a:r>
              <a:rPr lang="ko-KR" altLang="en-US" sz="700" dirty="0">
                <a:latin typeface="+mn-ea"/>
              </a:rPr>
              <a:t>기반의 </a:t>
            </a:r>
            <a:r>
              <a:rPr lang="en-US" altLang="ko-KR" sz="700" dirty="0">
                <a:latin typeface="+mn-ea"/>
              </a:rPr>
              <a:t>AI</a:t>
            </a:r>
            <a:r>
              <a:rPr lang="ko-KR" altLang="en-US" sz="700" dirty="0">
                <a:latin typeface="+mn-ea"/>
              </a:rPr>
              <a:t> 서비스 개발하기</a:t>
            </a:r>
            <a:r>
              <a:rPr lang="en-US" altLang="ko-KR" sz="700" dirty="0">
                <a:latin typeface="+mn-ea"/>
              </a:rPr>
              <a:t>. 50p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620" y="2626254"/>
            <a:ext cx="3933825" cy="14192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425" y="4729162"/>
            <a:ext cx="38671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52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0419AB2A-7993-4F68-8526-087CD9AD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349" y="2130412"/>
            <a:ext cx="6241571" cy="424732"/>
          </a:xfrm>
        </p:spPr>
        <p:txBody>
          <a:bodyPr/>
          <a:lstStyle/>
          <a:p>
            <a:r>
              <a:rPr lang="en-US" altLang="ko-KR" dirty="0"/>
              <a:t>RAG </a:t>
            </a:r>
            <a:r>
              <a:rPr lang="ko-KR" altLang="en-US" dirty="0"/>
              <a:t>훑어보기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414E94A8-ACCC-8AAA-D50F-97AA9F32BA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981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RAG </a:t>
            </a:r>
            <a:r>
              <a:rPr lang="ko-KR" altLang="en-US" dirty="0"/>
              <a:t>개념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dirty="0"/>
              <a:t>RAG(Retrieval-Augmented Generation)</a:t>
            </a:r>
            <a:r>
              <a:rPr lang="ko-KR" altLang="en-US" dirty="0"/>
              <a:t>는 </a:t>
            </a:r>
            <a:r>
              <a:rPr lang="en-US" altLang="ko-KR" dirty="0"/>
              <a:t>LLM</a:t>
            </a:r>
            <a:r>
              <a:rPr lang="ko-KR" altLang="en-US" dirty="0"/>
              <a:t>이 텍스트를 생성할 때 관련 정보를 찾아보고</a:t>
            </a:r>
            <a:r>
              <a:rPr lang="en-US" altLang="ko-KR" dirty="0"/>
              <a:t>(retrieval), </a:t>
            </a:r>
            <a:r>
              <a:rPr lang="ko-KR" altLang="en-US" dirty="0"/>
              <a:t>그 정보를 활용하여 새로운 텍스트를 만드는</a:t>
            </a:r>
            <a:r>
              <a:rPr lang="en-US" altLang="ko-KR" dirty="0"/>
              <a:t>(generation) </a:t>
            </a:r>
            <a:r>
              <a:rPr lang="ko-KR" altLang="en-US" dirty="0"/>
              <a:t>기술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이 방식은 </a:t>
            </a:r>
            <a:r>
              <a:rPr lang="en-US" altLang="ko-KR" dirty="0"/>
              <a:t>LLM</a:t>
            </a:r>
            <a:r>
              <a:rPr lang="ko-KR" altLang="en-US" dirty="0"/>
              <a:t>이 더 정확하고 신뢰할 수 있는 내용을 생성하도록 도와줌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endParaRPr lang="en-US" altLang="ko-KR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RAG </a:t>
            </a:r>
            <a:r>
              <a:rPr lang="ko-KR" altLang="en-US" dirty="0"/>
              <a:t>훑어보기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25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1" y="6595534"/>
            <a:ext cx="2167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랭체인으로</a:t>
            </a:r>
            <a:r>
              <a:rPr lang="ko-KR" altLang="en-US" sz="700" dirty="0">
                <a:latin typeface="+mn-ea"/>
              </a:rPr>
              <a:t> </a:t>
            </a:r>
            <a:r>
              <a:rPr lang="en-US" altLang="ko-KR" sz="700" dirty="0">
                <a:latin typeface="+mn-ea"/>
              </a:rPr>
              <a:t>LLM</a:t>
            </a:r>
            <a:r>
              <a:rPr lang="ko-KR" altLang="en-US" sz="700" dirty="0">
                <a:latin typeface="+mn-ea"/>
              </a:rPr>
              <a:t>기반의 </a:t>
            </a:r>
            <a:r>
              <a:rPr lang="en-US" altLang="ko-KR" sz="700" dirty="0">
                <a:latin typeface="+mn-ea"/>
              </a:rPr>
              <a:t>AI</a:t>
            </a:r>
            <a:r>
              <a:rPr lang="ko-KR" altLang="en-US" sz="700" dirty="0">
                <a:latin typeface="+mn-ea"/>
              </a:rPr>
              <a:t> 서비스 개발하기</a:t>
            </a:r>
            <a:r>
              <a:rPr lang="en-US" altLang="ko-KR" sz="700" dirty="0">
                <a:latin typeface="+mn-ea"/>
              </a:rPr>
              <a:t>. 60p</a:t>
            </a:r>
            <a:endParaRPr lang="ko-KR" altLang="en-US" sz="700" dirty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636" y="2816754"/>
            <a:ext cx="4718729" cy="29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124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RAG </a:t>
            </a:r>
            <a:r>
              <a:rPr lang="ko-KR" altLang="en-US" dirty="0"/>
              <a:t>구현 과정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b="1" dirty="0"/>
              <a:t>정보 검색</a:t>
            </a:r>
            <a:r>
              <a:rPr lang="ko-KR" altLang="en-US" dirty="0"/>
              <a:t>과 </a:t>
            </a:r>
            <a:r>
              <a:rPr lang="ko-KR" altLang="en-US" b="1" dirty="0"/>
              <a:t>텍스트 생성</a:t>
            </a:r>
            <a:r>
              <a:rPr lang="ko-KR" altLang="en-US" dirty="0"/>
              <a:t> 두 가지 주요 단계를 결합한 기술인데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정보 검색 </a:t>
            </a:r>
            <a:endParaRPr lang="en-US" altLang="ko-KR" dirty="0"/>
          </a:p>
          <a:p>
            <a:pPr marL="7143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질문 입력</a:t>
            </a:r>
            <a:r>
              <a:rPr lang="en-US" altLang="ko-KR" dirty="0"/>
              <a:t> : </a:t>
            </a:r>
            <a:r>
              <a:rPr lang="ko-KR" altLang="en-US" dirty="0"/>
              <a:t>질문</a:t>
            </a:r>
            <a:r>
              <a:rPr lang="en-US" altLang="ko-KR" dirty="0"/>
              <a:t>/</a:t>
            </a:r>
            <a:r>
              <a:rPr lang="ko-KR" altLang="en-US" dirty="0"/>
              <a:t>키워드 입력</a:t>
            </a:r>
            <a:r>
              <a:rPr lang="en-US" altLang="ko-KR" dirty="0"/>
              <a:t>(</a:t>
            </a:r>
            <a:r>
              <a:rPr lang="ko-KR" altLang="en-US" dirty="0"/>
              <a:t>쿼리</a:t>
            </a:r>
            <a:r>
              <a:rPr lang="en-US" altLang="ko-KR" dirty="0"/>
              <a:t>)</a:t>
            </a:r>
          </a:p>
          <a:p>
            <a:pPr marL="7143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검색</a:t>
            </a:r>
            <a:r>
              <a:rPr lang="en-US" altLang="ko-KR" dirty="0"/>
              <a:t> : </a:t>
            </a:r>
            <a:r>
              <a:rPr lang="ko-KR" altLang="en-US" dirty="0"/>
              <a:t>정보를 데이터베이스나 인터넷에서 찾음</a:t>
            </a:r>
            <a:endParaRPr lang="en-US" altLang="ko-KR" dirty="0"/>
          </a:p>
          <a:p>
            <a:pPr marL="7143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유사도 검색 </a:t>
            </a:r>
            <a:r>
              <a:rPr lang="en-US" altLang="ko-KR" dirty="0"/>
              <a:t>: </a:t>
            </a:r>
            <a:r>
              <a:rPr lang="ko-KR" altLang="en-US" dirty="0"/>
              <a:t>검색 엔진은 쿼리와 데이터베이스</a:t>
            </a:r>
            <a:r>
              <a:rPr lang="en-US" altLang="ko-KR" dirty="0"/>
              <a:t>(</a:t>
            </a:r>
            <a:r>
              <a:rPr lang="ko-KR" altLang="en-US" dirty="0"/>
              <a:t>혹은 인터넷</a:t>
            </a:r>
            <a:r>
              <a:rPr lang="en-US" altLang="ko-KR" dirty="0"/>
              <a:t>)</a:t>
            </a:r>
            <a:r>
              <a:rPr lang="ko-KR" altLang="en-US" dirty="0"/>
              <a:t>에 있는 문서들 사이의 </a:t>
            </a:r>
            <a:r>
              <a:rPr lang="ko-KR" altLang="en-US" dirty="0" err="1"/>
              <a:t>유사도를</a:t>
            </a:r>
            <a:r>
              <a:rPr lang="ko-KR" altLang="en-US" dirty="0"/>
              <a:t> 계산</a:t>
            </a:r>
            <a:r>
              <a:rPr lang="en-US" altLang="ko-KR" dirty="0"/>
              <a:t>. </a:t>
            </a:r>
            <a:r>
              <a:rPr lang="ko-KR" altLang="en-US" dirty="0"/>
              <a:t>이 과정은 키워드 검색과 </a:t>
            </a:r>
            <a:r>
              <a:rPr lang="ko-KR" altLang="en-US" dirty="0" err="1"/>
              <a:t>시맨틱</a:t>
            </a:r>
            <a:r>
              <a:rPr lang="ko-KR" altLang="en-US" dirty="0"/>
              <a:t> 검색</a:t>
            </a:r>
            <a:r>
              <a:rPr lang="en-US" altLang="ko-KR" dirty="0"/>
              <a:t>(</a:t>
            </a:r>
            <a:r>
              <a:rPr lang="ko-KR" altLang="en-US" dirty="0"/>
              <a:t>단어의 의미와 문맥을 이해하여 보다 관련성 높은 결과를 제공하는 기술</a:t>
            </a:r>
            <a:r>
              <a:rPr lang="en-US" altLang="ko-KR" dirty="0"/>
              <a:t>)</a:t>
            </a:r>
            <a:r>
              <a:rPr lang="ko-KR" altLang="en-US" dirty="0"/>
              <a:t>을 모두 포함함</a:t>
            </a:r>
            <a:endParaRPr lang="en-US" altLang="ko-KR" dirty="0"/>
          </a:p>
          <a:p>
            <a:pPr marL="7143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랭킹 처리 </a:t>
            </a:r>
            <a:r>
              <a:rPr lang="en-US" altLang="ko-KR" dirty="0"/>
              <a:t>: RAG </a:t>
            </a:r>
            <a:r>
              <a:rPr lang="ko-KR" altLang="en-US" dirty="0"/>
              <a:t>모델에서 랭킹 처리는 모델이 생성할 텍스트와 가장 관련이 높은 정보를 선택하는 과정</a:t>
            </a:r>
            <a:endParaRPr lang="en-US" altLang="ko-KR" dirty="0"/>
          </a:p>
          <a:p>
            <a:pPr marL="714375" lvl="2" indent="-3429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dirty="0"/>
              <a:t>유사도 계산 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텍스트 생성</a:t>
            </a:r>
            <a:endParaRPr lang="en-US" altLang="ko-KR" dirty="0"/>
          </a:p>
          <a:p>
            <a:pPr marL="714375" lvl="2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ko-KR" altLang="en-US" dirty="0"/>
              <a:t>결과 반환</a:t>
            </a:r>
            <a:r>
              <a:rPr lang="en-US" altLang="ko-KR" dirty="0"/>
              <a:t> : </a:t>
            </a:r>
            <a:r>
              <a:rPr lang="ko-KR" altLang="en-US" dirty="0"/>
              <a:t>랭킹이 매겨진 문서 리스트를 사용자에게 보여줌</a:t>
            </a:r>
            <a:endParaRPr lang="en-US" altLang="ko-KR" dirty="0"/>
          </a:p>
          <a:p>
            <a:pPr marL="714375" lvl="2" indent="-342900">
              <a:lnSpc>
                <a:spcPct val="150000"/>
              </a:lnSpc>
              <a:buFont typeface="+mj-ea"/>
              <a:buAutoNum type="circleNumDbPlain" startAt="5"/>
            </a:pPr>
            <a:r>
              <a:rPr lang="ko-KR" altLang="en-US" dirty="0"/>
              <a:t>텍스트 생성 </a:t>
            </a:r>
            <a:r>
              <a:rPr lang="en-US" altLang="ko-KR" dirty="0"/>
              <a:t>: </a:t>
            </a:r>
            <a:r>
              <a:rPr lang="ko-KR" altLang="en-US" dirty="0"/>
              <a:t>사용자의 질문과 검색 결과로 텍스트를 생성</a:t>
            </a:r>
            <a:endParaRPr lang="en-US" altLang="ko-KR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RAG </a:t>
            </a:r>
            <a:r>
              <a:rPr lang="ko-KR" altLang="en-US" dirty="0"/>
              <a:t>훑어보기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26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1" y="6595534"/>
            <a:ext cx="2167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랭체인으로</a:t>
            </a:r>
            <a:r>
              <a:rPr lang="ko-KR" altLang="en-US" sz="700" dirty="0">
                <a:latin typeface="+mn-ea"/>
              </a:rPr>
              <a:t> </a:t>
            </a:r>
            <a:r>
              <a:rPr lang="en-US" altLang="ko-KR" sz="700" dirty="0">
                <a:latin typeface="+mn-ea"/>
              </a:rPr>
              <a:t>LLM</a:t>
            </a:r>
            <a:r>
              <a:rPr lang="ko-KR" altLang="en-US" sz="700" dirty="0">
                <a:latin typeface="+mn-ea"/>
              </a:rPr>
              <a:t>기반의 </a:t>
            </a:r>
            <a:r>
              <a:rPr lang="en-US" altLang="ko-KR" sz="700" dirty="0">
                <a:latin typeface="+mn-ea"/>
              </a:rPr>
              <a:t>AI</a:t>
            </a:r>
            <a:r>
              <a:rPr lang="ko-KR" altLang="en-US" sz="700" dirty="0">
                <a:latin typeface="+mn-ea"/>
              </a:rPr>
              <a:t> 서비스 개발하기</a:t>
            </a:r>
            <a:r>
              <a:rPr lang="en-US" altLang="ko-KR" sz="700" dirty="0">
                <a:latin typeface="+mn-ea"/>
              </a:rPr>
              <a:t>. 60p</a:t>
            </a:r>
            <a:endParaRPr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6667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RAG </a:t>
            </a:r>
            <a:r>
              <a:rPr lang="ko-KR" altLang="en-US" dirty="0"/>
              <a:t>구현 시</a:t>
            </a:r>
            <a:r>
              <a:rPr lang="en-US" altLang="ko-KR" dirty="0"/>
              <a:t> </a:t>
            </a:r>
            <a:r>
              <a:rPr lang="ko-KR" altLang="en-US" dirty="0"/>
              <a:t>필요한 것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b="1" dirty="0"/>
              <a:t>데이터 </a:t>
            </a:r>
            <a:r>
              <a:rPr lang="en-US" altLang="ko-KR" dirty="0"/>
              <a:t>: CSV, JSON, PDF </a:t>
            </a:r>
            <a:r>
              <a:rPr lang="ko-KR" altLang="en-US" dirty="0"/>
              <a:t>등과 같은 파일 형식도 가능하고</a:t>
            </a:r>
            <a:r>
              <a:rPr lang="en-US" altLang="ko-KR" dirty="0"/>
              <a:t>, </a:t>
            </a:r>
            <a:r>
              <a:rPr lang="ko-KR" altLang="en-US" dirty="0"/>
              <a:t>오라클과 같은 데이터베이스도 가능</a:t>
            </a:r>
            <a:endParaRPr lang="en-US" altLang="ko-KR" dirty="0"/>
          </a:p>
          <a:p>
            <a:pPr marL="366712" lvl="2" indent="0">
              <a:lnSpc>
                <a:spcPct val="150000"/>
              </a:lnSpc>
              <a:buNone/>
            </a:pPr>
            <a:r>
              <a:rPr lang="en-US" altLang="ko-KR" dirty="0"/>
              <a:t>• </a:t>
            </a:r>
            <a:r>
              <a:rPr lang="ko-KR" altLang="en-US" dirty="0" err="1"/>
              <a:t>시맨틱</a:t>
            </a:r>
            <a:r>
              <a:rPr lang="ko-KR" altLang="en-US" dirty="0"/>
              <a:t> 검색</a:t>
            </a:r>
          </a:p>
          <a:p>
            <a:pPr marL="366712" lvl="2" indent="0">
              <a:lnSpc>
                <a:spcPct val="150000"/>
              </a:lnSpc>
              <a:buNone/>
            </a:pPr>
            <a:r>
              <a:rPr lang="en-US" altLang="ko-KR" dirty="0"/>
              <a:t>• </a:t>
            </a:r>
            <a:r>
              <a:rPr lang="ko-KR" altLang="en-US" dirty="0"/>
              <a:t>벡터 검색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b="1" dirty="0"/>
              <a:t>프레임워크</a:t>
            </a:r>
            <a:r>
              <a:rPr lang="en-US" altLang="ko-KR" b="1" dirty="0"/>
              <a:t>(</a:t>
            </a:r>
            <a:r>
              <a:rPr lang="ko-KR" altLang="en-US" b="1" dirty="0" err="1"/>
              <a:t>랭체인</a:t>
            </a:r>
            <a:r>
              <a:rPr lang="en-US" altLang="ko-KR" b="1" dirty="0"/>
              <a:t>) : </a:t>
            </a:r>
            <a:r>
              <a:rPr lang="ko-KR" altLang="en-US" dirty="0" err="1"/>
              <a:t>랭체인</a:t>
            </a:r>
            <a:r>
              <a:rPr lang="en-US" altLang="ko-KR" dirty="0"/>
              <a:t>(</a:t>
            </a:r>
            <a:r>
              <a:rPr lang="en-US" altLang="ko-KR" dirty="0" err="1"/>
              <a:t>LangChain</a:t>
            </a:r>
            <a:r>
              <a:rPr lang="en-US" altLang="ko-KR" dirty="0"/>
              <a:t>)</a:t>
            </a:r>
            <a:r>
              <a:rPr lang="ko-KR" altLang="en-US" dirty="0"/>
              <a:t>은 언어 모델을 위한 프레임워크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endParaRPr lang="en-US" altLang="ko-KR" b="1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03.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RAG </a:t>
            </a:r>
            <a:r>
              <a:rPr lang="ko-KR" altLang="en-US" dirty="0"/>
              <a:t>훑어보기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27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1" y="6595534"/>
            <a:ext cx="2167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랭체인으로</a:t>
            </a:r>
            <a:r>
              <a:rPr lang="ko-KR" altLang="en-US" sz="700" dirty="0">
                <a:latin typeface="+mn-ea"/>
              </a:rPr>
              <a:t> </a:t>
            </a:r>
            <a:r>
              <a:rPr lang="en-US" altLang="ko-KR" sz="700" dirty="0">
                <a:latin typeface="+mn-ea"/>
              </a:rPr>
              <a:t>LLM</a:t>
            </a:r>
            <a:r>
              <a:rPr lang="ko-KR" altLang="en-US" sz="700" dirty="0">
                <a:latin typeface="+mn-ea"/>
              </a:rPr>
              <a:t>기반의 </a:t>
            </a:r>
            <a:r>
              <a:rPr lang="en-US" altLang="ko-KR" sz="700" dirty="0">
                <a:latin typeface="+mn-ea"/>
              </a:rPr>
              <a:t>AI</a:t>
            </a:r>
            <a:r>
              <a:rPr lang="ko-KR" altLang="en-US" sz="700" dirty="0">
                <a:latin typeface="+mn-ea"/>
              </a:rPr>
              <a:t> 서비스 개발하기</a:t>
            </a:r>
            <a:r>
              <a:rPr lang="en-US" altLang="ko-KR" sz="700" dirty="0">
                <a:latin typeface="+mn-ea"/>
              </a:rPr>
              <a:t>. 60p</a:t>
            </a:r>
            <a:endParaRPr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0419AB2A-7993-4F68-8526-087CD9AD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349" y="2130412"/>
            <a:ext cx="6241571" cy="424732"/>
          </a:xfrm>
        </p:spPr>
        <p:txBody>
          <a:bodyPr/>
          <a:lstStyle/>
          <a:p>
            <a:r>
              <a:rPr lang="ko-KR" altLang="en-US" dirty="0" err="1"/>
              <a:t>랭체인</a:t>
            </a:r>
            <a:r>
              <a:rPr lang="ko-KR" altLang="en-US" dirty="0"/>
              <a:t> 익숙해지기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414E94A8-ACCC-8AAA-D50F-97AA9F32BA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458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RAG </a:t>
            </a:r>
            <a:r>
              <a:rPr lang="ko-KR" altLang="en-US" dirty="0"/>
              <a:t>구현 과정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b="1" dirty="0"/>
              <a:t>정보 검색</a:t>
            </a:r>
            <a:r>
              <a:rPr lang="ko-KR" altLang="en-US" dirty="0"/>
              <a:t>과 </a:t>
            </a:r>
            <a:r>
              <a:rPr lang="ko-KR" altLang="en-US" b="1" dirty="0"/>
              <a:t>텍스트 생성</a:t>
            </a:r>
            <a:r>
              <a:rPr lang="ko-KR" altLang="en-US" dirty="0"/>
              <a:t> 두 가지 주요 단계를 결합한 기술인데</a:t>
            </a:r>
            <a:endParaRPr lang="en-US" altLang="ko-KR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/>
              <a:t>04.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랭체인</a:t>
            </a:r>
            <a:r>
              <a:rPr lang="ko-KR" altLang="en-US" dirty="0"/>
              <a:t> 익숙해지기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29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48401" y="6595534"/>
            <a:ext cx="21674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err="1">
                <a:latin typeface="+mn-ea"/>
              </a:rPr>
              <a:t>랭체인으로</a:t>
            </a:r>
            <a:r>
              <a:rPr lang="ko-KR" altLang="en-US" sz="700" dirty="0">
                <a:latin typeface="+mn-ea"/>
              </a:rPr>
              <a:t> </a:t>
            </a:r>
            <a:r>
              <a:rPr lang="en-US" altLang="ko-KR" sz="700" dirty="0">
                <a:latin typeface="+mn-ea"/>
              </a:rPr>
              <a:t>LLM</a:t>
            </a:r>
            <a:r>
              <a:rPr lang="ko-KR" altLang="en-US" sz="700" dirty="0">
                <a:latin typeface="+mn-ea"/>
              </a:rPr>
              <a:t>기반의 </a:t>
            </a:r>
            <a:r>
              <a:rPr lang="en-US" altLang="ko-KR" sz="700" dirty="0">
                <a:latin typeface="+mn-ea"/>
              </a:rPr>
              <a:t>AI</a:t>
            </a:r>
            <a:r>
              <a:rPr lang="ko-KR" altLang="en-US" sz="700" dirty="0">
                <a:latin typeface="+mn-ea"/>
              </a:rPr>
              <a:t> 서비스 개발하기</a:t>
            </a:r>
            <a:r>
              <a:rPr lang="en-US" altLang="ko-KR" sz="700" dirty="0">
                <a:latin typeface="+mn-ea"/>
              </a:rPr>
              <a:t>. 60p</a:t>
            </a:r>
            <a:endParaRPr lang="ko-KR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1754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0419AB2A-7993-4F68-8526-087CD9AD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349" y="2130412"/>
            <a:ext cx="6241571" cy="757130"/>
          </a:xfrm>
        </p:spPr>
        <p:txBody>
          <a:bodyPr/>
          <a:lstStyle/>
          <a:p>
            <a:r>
              <a:rPr lang="en-US" altLang="ko-KR" dirty="0"/>
              <a:t>LLM </a:t>
            </a:r>
            <a:r>
              <a:rPr lang="ko-KR" altLang="en-US" dirty="0"/>
              <a:t>훑어보기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414E94A8-ACCC-8AAA-D50F-97AA9F32BA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25815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0419AB2A-7993-4F68-8526-087CD9AD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349" y="2130412"/>
            <a:ext cx="6241571" cy="424732"/>
          </a:xfrm>
        </p:spPr>
        <p:txBody>
          <a:bodyPr/>
          <a:lstStyle/>
          <a:p>
            <a:r>
              <a:rPr lang="ko-KR" altLang="en-US" dirty="0" err="1"/>
              <a:t>랭체인으로</a:t>
            </a:r>
            <a:r>
              <a:rPr lang="ko-KR" altLang="en-US" dirty="0"/>
              <a:t> </a:t>
            </a:r>
            <a:r>
              <a:rPr lang="en-US" altLang="ko-KR" dirty="0"/>
              <a:t>RAG </a:t>
            </a:r>
            <a:r>
              <a:rPr lang="ko-KR" altLang="en-US" dirty="0"/>
              <a:t>구현하기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414E94A8-ACCC-8AAA-D50F-97AA9F32BA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05.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177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21">
            <a:extLst>
              <a:ext uri="{FF2B5EF4-FFF2-40B4-BE49-F238E27FC236}">
                <a16:creationId xmlns:a16="http://schemas.microsoft.com/office/drawing/2014/main" id="{0419AB2A-7993-4F68-8526-087CD9AD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9349" y="2130412"/>
            <a:ext cx="6241571" cy="424732"/>
          </a:xfrm>
        </p:spPr>
        <p:txBody>
          <a:bodyPr/>
          <a:lstStyle/>
          <a:p>
            <a:r>
              <a:rPr lang="en-US" altLang="ko-KR" dirty="0"/>
              <a:t>LLM</a:t>
            </a:r>
            <a:r>
              <a:rPr lang="ko-KR" altLang="en-US" dirty="0"/>
              <a:t>을 이용한 서비스 알아보기</a:t>
            </a:r>
          </a:p>
        </p:txBody>
      </p:sp>
      <p:sp>
        <p:nvSpPr>
          <p:cNvPr id="23" name="텍스트 개체 틀 22">
            <a:extLst>
              <a:ext uri="{FF2B5EF4-FFF2-40B4-BE49-F238E27FC236}">
                <a16:creationId xmlns:a16="http://schemas.microsoft.com/office/drawing/2014/main" id="{414E94A8-ACCC-8AAA-D50F-97AA9F32BA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06.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605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515F373-A842-41DF-DB53-AF3E2A25DC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83563" y="74613"/>
            <a:ext cx="960437" cy="365125"/>
          </a:xfrm>
        </p:spPr>
        <p:txBody>
          <a:bodyPr/>
          <a:lstStyle/>
          <a:p>
            <a:pPr algn="r"/>
            <a:fld id="{95FE71DE-1360-4108-B375-48FC6006E8BF}" type="slidenum">
              <a:rPr lang="en-US" altLang="ko-KR" smtClean="0"/>
              <a:pPr algn="r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3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LLM</a:t>
            </a:r>
            <a:r>
              <a:rPr lang="ko-KR" altLang="en-US" dirty="0"/>
              <a:t>이란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b="1" dirty="0"/>
              <a:t>‘Large Language Model’</a:t>
            </a:r>
            <a:r>
              <a:rPr lang="ko-KR" altLang="en-US" dirty="0"/>
              <a:t>의 약자로</a:t>
            </a:r>
            <a:r>
              <a:rPr lang="en-US" altLang="ko-KR" dirty="0"/>
              <a:t>, </a:t>
            </a:r>
            <a:r>
              <a:rPr lang="ko-KR" altLang="en-US" dirty="0"/>
              <a:t>인간의 언어를 처리하는 모델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언어 모델</a:t>
            </a:r>
            <a:r>
              <a:rPr lang="en-US" altLang="ko-KR" dirty="0"/>
              <a:t>(Language Model)</a:t>
            </a:r>
            <a:r>
              <a:rPr lang="ko-KR" altLang="en-US" dirty="0"/>
              <a:t>는 글을 배우는 어린 아이에게 글을 가르치듯이 컴퓨터에게 어떻게</a:t>
            </a:r>
            <a:r>
              <a:rPr lang="en-US" altLang="ko-KR" dirty="0"/>
              <a:t> </a:t>
            </a:r>
            <a:r>
              <a:rPr lang="ko-KR" altLang="en-US" dirty="0"/>
              <a:t>말을 하고 글을 쓰는지 가르치는 것과 같음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언어 모델은 갑자기 혜성처럼 등장한 기술이 아니라 수십 년 동안 진화해왔음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여기에는</a:t>
            </a:r>
            <a:r>
              <a:rPr lang="en-US" altLang="ko-KR" dirty="0"/>
              <a:t> </a:t>
            </a:r>
            <a:r>
              <a:rPr lang="ko-KR" altLang="en-US" dirty="0"/>
              <a:t>몇가지 변곡점이라고 할 만한 단계가 있음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훑어보기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39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</a:t>
            </a:r>
            <a:r>
              <a:rPr lang="ko-KR" altLang="en-US" dirty="0"/>
              <a:t>통계적 언어 모델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초기의 언어 모델은 통계적 방법에 기반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컴퓨터가 문장이나 단어를 얼마나 자연스럽게 표현할지를 수학적으로 계산하는 방법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dirty="0"/>
              <a:t>Ex) “</a:t>
            </a:r>
            <a:r>
              <a:rPr lang="ko-KR" altLang="en-US" dirty="0"/>
              <a:t>나는</a:t>
            </a:r>
            <a:r>
              <a:rPr lang="en-US" altLang="ko-KR" dirty="0"/>
              <a:t> </a:t>
            </a:r>
            <a:r>
              <a:rPr lang="ko-KR" altLang="en-US" dirty="0"/>
              <a:t>오늘 점심에</a:t>
            </a:r>
            <a:r>
              <a:rPr lang="en-US" altLang="ko-KR" dirty="0"/>
              <a:t>”</a:t>
            </a:r>
            <a:r>
              <a:rPr lang="ko-KR" altLang="en-US" dirty="0"/>
              <a:t>라는 말을 했을 때</a:t>
            </a:r>
            <a:r>
              <a:rPr lang="en-US" altLang="ko-KR" dirty="0"/>
              <a:t>, “</a:t>
            </a:r>
            <a:r>
              <a:rPr lang="ko-KR" altLang="en-US" dirty="0"/>
              <a:t>피자를 먹었다</a:t>
            </a:r>
            <a:r>
              <a:rPr lang="en-US" altLang="ko-KR" dirty="0"/>
              <a:t>”</a:t>
            </a:r>
            <a:r>
              <a:rPr lang="ko-KR" altLang="en-US" dirty="0"/>
              <a:t> 같은 문장을 완성할 수 있음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확률</a:t>
            </a:r>
            <a:r>
              <a:rPr lang="en-US" altLang="ko-KR" dirty="0"/>
              <a:t>/</a:t>
            </a:r>
            <a:r>
              <a:rPr lang="ko-KR" altLang="en-US" dirty="0"/>
              <a:t>통계적 방법으로 </a:t>
            </a:r>
            <a:r>
              <a:rPr lang="en-US" altLang="ko-KR" b="1" dirty="0"/>
              <a:t>n-gram</a:t>
            </a:r>
            <a:r>
              <a:rPr lang="ko-KR" altLang="en-US" dirty="0"/>
              <a:t>이 있는데</a:t>
            </a:r>
            <a:r>
              <a:rPr lang="en-US" altLang="ko-KR" dirty="0"/>
              <a:t>, </a:t>
            </a:r>
            <a:r>
              <a:rPr lang="ko-KR" altLang="en-US" dirty="0"/>
              <a:t>일련의 단어나 문자가 얼마나 자주 함께 나타나는지</a:t>
            </a:r>
            <a:r>
              <a:rPr lang="en-US" altLang="ko-KR" dirty="0"/>
              <a:t> </a:t>
            </a:r>
            <a:r>
              <a:rPr lang="ko-KR" altLang="en-US" dirty="0"/>
              <a:t>살펴보는 방법으로 </a:t>
            </a:r>
            <a:r>
              <a:rPr lang="en-US" altLang="ko-KR" dirty="0"/>
              <a:t>‘n’</a:t>
            </a:r>
            <a:r>
              <a:rPr lang="ko-KR" altLang="en-US" dirty="0"/>
              <a:t>은 연속적으로 고려되는 단어의 수를 의미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dirty="0"/>
              <a:t>Ex) “the cat sat on the mat” </a:t>
            </a:r>
            <a:r>
              <a:rPr lang="ko-KR" altLang="en-US" dirty="0"/>
              <a:t>이라는 문장이 있을 때</a:t>
            </a:r>
            <a:r>
              <a:rPr lang="en-US" altLang="ko-KR" dirty="0"/>
              <a:t>, n-gram</a:t>
            </a:r>
            <a:r>
              <a:rPr lang="ko-KR" altLang="en-US" dirty="0"/>
              <a:t>은 몇 개의 단어로 나누는지에 따라 </a:t>
            </a:r>
            <a:r>
              <a:rPr lang="en-US" altLang="ko-KR" dirty="0"/>
              <a:t>1-gram,2-gram,3-gram</a:t>
            </a:r>
            <a:r>
              <a:rPr lang="ko-KR" altLang="en-US" dirty="0"/>
              <a:t>이라고 한다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단어가 중복되어 분할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/>
              <a:t>1-gram(</a:t>
            </a:r>
            <a:r>
              <a:rPr lang="ko-KR" altLang="en-US" sz="1200" b="1" dirty="0" err="1"/>
              <a:t>유니그램</a:t>
            </a:r>
            <a:r>
              <a:rPr lang="en-US" altLang="ko-KR" sz="1200" b="1" dirty="0"/>
              <a:t>) :</a:t>
            </a:r>
            <a:r>
              <a:rPr lang="ko-KR" altLang="en-US" sz="1200" b="1" dirty="0"/>
              <a:t> </a:t>
            </a:r>
            <a:r>
              <a:rPr lang="en-US" altLang="ko-KR" sz="1200" dirty="0"/>
              <a:t>‘the’ ,’cat’, ‘sat’, ‘on’, ‘the’ ,’mat’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/>
              <a:t>2-gram(</a:t>
            </a:r>
            <a:r>
              <a:rPr lang="ko-KR" altLang="en-US" sz="1200" b="1" dirty="0" err="1"/>
              <a:t>바이그램</a:t>
            </a:r>
            <a:r>
              <a:rPr lang="en-US" altLang="ko-KR" sz="1200" b="1" dirty="0"/>
              <a:t>) : </a:t>
            </a:r>
            <a:r>
              <a:rPr lang="en-US" altLang="ko-KR" sz="1200" dirty="0"/>
              <a:t>‘the cat’, ‘cat sat’, ‘sat on’, ‘on the’, ‘the mat’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endParaRPr lang="en-US" altLang="ko-KR" sz="12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200" b="1" dirty="0"/>
              <a:t>3-gram(</a:t>
            </a:r>
            <a:r>
              <a:rPr lang="ko-KR" altLang="en-US" sz="1200" b="1" dirty="0" err="1"/>
              <a:t>트라이그램</a:t>
            </a:r>
            <a:r>
              <a:rPr lang="en-US" altLang="ko-KR" sz="1200" b="1" dirty="0"/>
              <a:t>) : </a:t>
            </a:r>
            <a:r>
              <a:rPr lang="en-US" altLang="ko-KR" sz="1200" dirty="0"/>
              <a:t>‘the cat sat’, ‘cat sat on’, ‘sat on the’, on the mat’</a:t>
            </a:r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하지만 이 방법은 가능한 모든 </a:t>
            </a:r>
            <a:r>
              <a:rPr lang="en-US" altLang="ko-KR" dirty="0"/>
              <a:t>n-gram</a:t>
            </a:r>
            <a:r>
              <a:rPr lang="ko-KR" altLang="en-US" dirty="0"/>
              <a:t>을 데이터베이스에 저장하고 있어야 하므로 데이터베이스를 사전에 만들어두어야 하는 번거로운 작업이 수반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또</a:t>
            </a:r>
            <a:r>
              <a:rPr lang="en-US" altLang="ko-KR" dirty="0"/>
              <a:t>, ‘n’</a:t>
            </a:r>
            <a:r>
              <a:rPr lang="ko-KR" altLang="en-US" dirty="0"/>
              <a:t>이 커질수록 문맥을 제대로 이해하지 못하는 경우가 많기 때문에 언어 모델로 활용하기에는 한계가 있음 </a:t>
            </a:r>
            <a:r>
              <a:rPr lang="en-US" altLang="ko-KR" dirty="0"/>
              <a:t>-&gt; </a:t>
            </a:r>
            <a:r>
              <a:rPr lang="ko-KR" altLang="en-US" b="1" dirty="0">
                <a:solidFill>
                  <a:srgbClr val="0070C0"/>
                </a:solidFill>
              </a:rPr>
              <a:t>신경망을 이용한 언어 모델 등장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훑어보기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19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ko-KR" altLang="en-US" dirty="0"/>
              <a:t> 신경망 언어 모델 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인간의 뇌에 있는 신경세포가 서로 연결되어 정보를 처리하는 방식을 본 따서 만들어진 신경망은 데이터에서 복잡한 패턴을 학습해 문제를 해결하는 데 활용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 err="1"/>
              <a:t>입력층</a:t>
            </a:r>
            <a:r>
              <a:rPr lang="en-US" altLang="ko-KR" dirty="0"/>
              <a:t>(Input layer), </a:t>
            </a:r>
            <a:r>
              <a:rPr lang="ko-KR" altLang="en-US" dirty="0"/>
              <a:t>하나 이상의 </a:t>
            </a:r>
            <a:r>
              <a:rPr lang="ko-KR" altLang="en-US" dirty="0" err="1"/>
              <a:t>은닉층</a:t>
            </a:r>
            <a:r>
              <a:rPr lang="en-US" altLang="ko-KR" dirty="0"/>
              <a:t>(Hidden layer), </a:t>
            </a:r>
            <a:r>
              <a:rPr lang="ko-KR" altLang="en-US" dirty="0" err="1"/>
              <a:t>출력층</a:t>
            </a:r>
            <a:r>
              <a:rPr lang="en-US" altLang="ko-KR" dirty="0"/>
              <a:t>(Output layer)</a:t>
            </a:r>
            <a:r>
              <a:rPr lang="ko-KR" altLang="en-US" dirty="0"/>
              <a:t>으로 구성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각 계층에는 여러 뉴런이 있으며</a:t>
            </a:r>
            <a:r>
              <a:rPr lang="en-US" altLang="ko-KR" dirty="0"/>
              <a:t>, </a:t>
            </a:r>
            <a:r>
              <a:rPr lang="ko-KR" altLang="en-US" dirty="0"/>
              <a:t>이들은 서로 연결되어 있음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 err="1"/>
              <a:t>입력층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외부로부터 데이터를 받아들이고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 err="1"/>
              <a:t>은닉층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데이터를 처리하여 다양한 특성과 패턴을 학습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 err="1"/>
              <a:t>출력층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최종 결과를 생성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 대표적인 신경망 언어 모델</a:t>
            </a:r>
            <a:endParaRPr lang="en-US" altLang="ko-KR" dirty="0"/>
          </a:p>
          <a:p>
            <a:pPr lvl="2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dirty="0"/>
              <a:t>RNN : </a:t>
            </a:r>
            <a:r>
              <a:rPr lang="ko-KR" altLang="en-US" dirty="0"/>
              <a:t>과거의 정보가 현재의 결정에 영향을 미치는</a:t>
            </a:r>
            <a:r>
              <a:rPr lang="en-US" altLang="ko-KR" dirty="0"/>
              <a:t>, </a:t>
            </a:r>
            <a:r>
              <a:rPr lang="ko-KR" altLang="en-US" dirty="0"/>
              <a:t>주식 가격</a:t>
            </a:r>
            <a:r>
              <a:rPr lang="en-US" altLang="ko-KR" dirty="0"/>
              <a:t>, </a:t>
            </a:r>
            <a:r>
              <a:rPr lang="ko-KR" altLang="en-US" dirty="0"/>
              <a:t>날씨 변화 등 시간에 따라 변화하는 데이터를 분석하여 미래를 예측</a:t>
            </a:r>
            <a:r>
              <a:rPr lang="en-US" altLang="ko-KR" dirty="0"/>
              <a:t>. </a:t>
            </a:r>
            <a:r>
              <a:rPr lang="ko-KR" altLang="en-US" dirty="0">
                <a:solidFill>
                  <a:srgbClr val="FF0000"/>
                </a:solidFill>
              </a:rPr>
              <a:t>데이터 저장 공간이 작기에 매우 긴 데이터 처리에는 한계</a:t>
            </a:r>
            <a:endParaRPr lang="en-US" altLang="ko-KR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dirty="0"/>
              <a:t>LSTM : RNN</a:t>
            </a:r>
            <a:r>
              <a:rPr lang="ko-KR" altLang="en-US" dirty="0"/>
              <a:t>의 한계점 극복하는 모델</a:t>
            </a:r>
            <a:r>
              <a:rPr lang="en-US" altLang="ko-KR" dirty="0"/>
              <a:t>, </a:t>
            </a:r>
            <a:r>
              <a:rPr lang="ko-KR" altLang="en-US" dirty="0"/>
              <a:t>긴 시퀀스 정보를 기억하고 필요에 따라 이를 삭제하거나 업데이트할 수 있는 메커니즘</a:t>
            </a: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훑어보기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127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</a:t>
            </a:r>
            <a:r>
              <a:rPr lang="ko-KR" altLang="en-US" dirty="0"/>
              <a:t>트랜스포머란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dirty="0"/>
              <a:t>2017</a:t>
            </a:r>
            <a:r>
              <a:rPr lang="ko-KR" altLang="en-US" dirty="0"/>
              <a:t>년 구글 브레인에서 발표한 논문</a:t>
            </a:r>
            <a:r>
              <a:rPr lang="en-US" altLang="ko-KR" dirty="0"/>
              <a:t> “Attention is All your need”</a:t>
            </a:r>
            <a:r>
              <a:rPr lang="ko-KR" altLang="en-US" dirty="0"/>
              <a:t>에서 트랜스포머 아키텍처가 도입되면서 언어 모델의 판도가 바뀜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이전의 언어 모델은 단어를 개별적으로 이해하고 처리하는 데 </a:t>
            </a:r>
            <a:r>
              <a:rPr lang="ko-KR" altLang="en-US" dirty="0" err="1"/>
              <a:t>중점이였다면</a:t>
            </a:r>
            <a:r>
              <a:rPr lang="ko-KR" altLang="en-US" dirty="0"/>
              <a:t> 트랜스포머는 문장과 단락 전체를 처리할 수 있음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이를 통해  </a:t>
            </a:r>
            <a:r>
              <a:rPr lang="en-US" altLang="ko-KR" dirty="0"/>
              <a:t>LLM</a:t>
            </a:r>
            <a:r>
              <a:rPr lang="ko-KR" altLang="en-US" dirty="0"/>
              <a:t>은 자연어에서 인간의 의도를 심층적이고 맥락에 맞게 이해할 수 있었으며</a:t>
            </a:r>
            <a:r>
              <a:rPr lang="en-US" altLang="ko-KR" dirty="0"/>
              <a:t>, </a:t>
            </a:r>
            <a:r>
              <a:rPr lang="ko-KR" altLang="en-US" dirty="0"/>
              <a:t>콘텐츠 생성</a:t>
            </a:r>
            <a:r>
              <a:rPr lang="en-US" altLang="ko-KR" dirty="0"/>
              <a:t>, </a:t>
            </a:r>
            <a:r>
              <a:rPr lang="ko-KR" altLang="en-US" dirty="0"/>
              <a:t>문장 요약 등 활용 범위가 넓어짐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b="1" dirty="0"/>
              <a:t>BERT : </a:t>
            </a:r>
            <a:r>
              <a:rPr lang="ko-KR" altLang="en-US" dirty="0"/>
              <a:t>텍스트를 양방향으로 분석하여 맥락을 이해하는 언어 모델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endParaRPr lang="en-US" altLang="ko-KR" b="1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endParaRPr lang="en-US" altLang="ko-KR" b="1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endParaRPr lang="en-US" altLang="ko-KR" b="1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endParaRPr lang="en-US" altLang="ko-KR" b="1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b="1" dirty="0"/>
              <a:t>GPT : </a:t>
            </a:r>
            <a:r>
              <a:rPr lang="ko-KR" altLang="en-US" dirty="0"/>
              <a:t>오픈 </a:t>
            </a:r>
            <a:r>
              <a:rPr lang="en-US" altLang="ko-KR" dirty="0"/>
              <a:t>AI</a:t>
            </a:r>
            <a:r>
              <a:rPr lang="ko-KR" altLang="en-US" dirty="0"/>
              <a:t>에 의해 개발된</a:t>
            </a:r>
            <a:r>
              <a:rPr lang="en-US" altLang="ko-KR" dirty="0"/>
              <a:t>, </a:t>
            </a:r>
            <a:r>
              <a:rPr lang="ko-KR" altLang="en-US" dirty="0"/>
              <a:t>인간의 언어를 처리하는 강력한 인공지능 언어 모델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다른 언어 모델에 비해 자연스러운 텍스트 생성 및 높은 수준의 대화</a:t>
            </a:r>
            <a:endParaRPr lang="en-US" altLang="ko-KR" b="1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endParaRPr lang="en-US" altLang="ko-KR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훑어보기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7</a:t>
            </a:fld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2916767" y="3894664"/>
            <a:ext cx="3395133" cy="1493111"/>
            <a:chOff x="2551018" y="4453466"/>
            <a:chExt cx="2697503" cy="1493111"/>
          </a:xfrm>
        </p:grpSpPr>
        <p:sp>
          <p:nvSpPr>
            <p:cNvPr id="2" name="TextBox 1"/>
            <p:cNvSpPr txBox="1"/>
            <p:nvPr/>
          </p:nvSpPr>
          <p:spPr>
            <a:xfrm>
              <a:off x="2624666" y="4453466"/>
              <a:ext cx="23198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cat sat on the mat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" name="직선 화살표 연결선 3"/>
            <p:cNvCxnSpPr/>
            <p:nvPr/>
          </p:nvCxnSpPr>
          <p:spPr>
            <a:xfrm>
              <a:off x="2959738" y="4953000"/>
              <a:ext cx="1178839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직선 화살표 연결선 5"/>
            <p:cNvCxnSpPr/>
            <p:nvPr/>
          </p:nvCxnSpPr>
          <p:spPr>
            <a:xfrm>
              <a:off x="3472609" y="5257800"/>
              <a:ext cx="1138592" cy="0"/>
            </a:xfrm>
            <a:prstGeom prst="straightConnector1">
              <a:avLst/>
            </a:prstGeom>
            <a:ln>
              <a:headEnd type="arrow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551018" y="5638800"/>
              <a:ext cx="26975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/>
                <a:t>양방향 학습으로 문맥을 심층적으로 이해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596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</a:t>
            </a:r>
            <a:r>
              <a:rPr lang="ko-KR" altLang="en-US" dirty="0"/>
              <a:t>거대 언어 모델이란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거대 언어 모델</a:t>
            </a:r>
            <a:r>
              <a:rPr lang="en-US" altLang="ko-KR" dirty="0"/>
              <a:t>(</a:t>
            </a:r>
            <a:r>
              <a:rPr lang="en-US" altLang="ko-KR" b="1" dirty="0"/>
              <a:t>‘</a:t>
            </a:r>
            <a:r>
              <a:rPr lang="en-US" altLang="ko-KR" dirty="0"/>
              <a:t>Large Language Model’)</a:t>
            </a:r>
            <a:r>
              <a:rPr lang="ko-KR" altLang="en-US" dirty="0"/>
              <a:t>은 대규모 데이터로 훈련된</a:t>
            </a:r>
            <a:r>
              <a:rPr lang="en-US" altLang="ko-KR" dirty="0"/>
              <a:t>, </a:t>
            </a:r>
            <a:r>
              <a:rPr lang="ko-KR" altLang="en-US" dirty="0"/>
              <a:t>매우 큰 규모의 인공지능 기반 언어 모델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dirty="0"/>
              <a:t>EX) </a:t>
            </a:r>
            <a:r>
              <a:rPr lang="ko-KR" altLang="en-US" dirty="0"/>
              <a:t>고화질 비디오 수천 시간</a:t>
            </a:r>
            <a:r>
              <a:rPr lang="en-US" altLang="ko-KR" dirty="0"/>
              <a:t>, </a:t>
            </a:r>
            <a:r>
              <a:rPr lang="ko-KR" altLang="en-US" dirty="0"/>
              <a:t>텍스트 페이지 수십억 장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많은 양의 데이터를 가지고 학습했다고 해서 모두 거대 언어 모델은 아니다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모델의 크기도 커야 하는데</a:t>
            </a:r>
            <a:r>
              <a:rPr lang="en-US" altLang="ko-KR" dirty="0"/>
              <a:t>, </a:t>
            </a:r>
            <a:r>
              <a:rPr lang="ko-KR" altLang="en-US" dirty="0"/>
              <a:t>거대 언어 모델의 크기는 주로 모델이 가지고 있는 </a:t>
            </a:r>
            <a:r>
              <a:rPr lang="ko-KR" altLang="en-US" dirty="0" err="1"/>
              <a:t>파라미터의</a:t>
            </a:r>
            <a:r>
              <a:rPr lang="ko-KR" altLang="en-US" dirty="0"/>
              <a:t> 수로 측정됨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en-US" altLang="ko-KR" dirty="0"/>
              <a:t>Ex) </a:t>
            </a:r>
            <a:r>
              <a:rPr lang="ko-KR" altLang="en-US" dirty="0"/>
              <a:t>오픈 </a:t>
            </a:r>
            <a:r>
              <a:rPr lang="en-US" altLang="ko-KR" dirty="0"/>
              <a:t>AI</a:t>
            </a:r>
            <a:r>
              <a:rPr lang="ko-KR" altLang="en-US" dirty="0"/>
              <a:t>의 </a:t>
            </a:r>
            <a:r>
              <a:rPr lang="en-US" altLang="ko-KR" dirty="0"/>
              <a:t>GPT</a:t>
            </a:r>
            <a:r>
              <a:rPr lang="ko-KR" altLang="en-US" dirty="0"/>
              <a:t>는 약 </a:t>
            </a:r>
            <a:r>
              <a:rPr lang="en-US" altLang="ko-KR" dirty="0"/>
              <a:t>1750</a:t>
            </a:r>
            <a:r>
              <a:rPr lang="ko-KR" altLang="en-US" dirty="0"/>
              <a:t>억 개의 </a:t>
            </a:r>
            <a:r>
              <a:rPr lang="ko-KR" altLang="en-US" dirty="0" err="1"/>
              <a:t>파라미터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모델이 진화할수록 </a:t>
            </a:r>
            <a:r>
              <a:rPr lang="ko-KR" altLang="en-US" dirty="0" err="1"/>
              <a:t>파라미터</a:t>
            </a:r>
            <a:r>
              <a:rPr lang="ko-KR" altLang="en-US" dirty="0"/>
              <a:t> 수가 기하급수적으로 증가했고</a:t>
            </a:r>
            <a:r>
              <a:rPr lang="en-US" altLang="ko-KR" dirty="0"/>
              <a:t>, </a:t>
            </a:r>
            <a:r>
              <a:rPr lang="ko-KR" altLang="en-US" dirty="0"/>
              <a:t>이는 모델의 이해력과 텍스트 생성 능력이 크게 향상되었다는 의미</a:t>
            </a:r>
            <a:endParaRPr lang="en-US" altLang="ko-KR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훑어보기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7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내용 개체 틀 19">
            <a:extLst>
              <a:ext uri="{FF2B5EF4-FFF2-40B4-BE49-F238E27FC236}">
                <a16:creationId xmlns:a16="http://schemas.microsoft.com/office/drawing/2014/main" id="{5E9CFBCA-C9EA-4062-2C4E-77B641DC8CB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맑은 고딕 Semilight" panose="020B0502040204020203" pitchFamily="50" charset="-127"/>
              <a:buChar char="▣"/>
            </a:pPr>
            <a:r>
              <a:rPr lang="en-US" altLang="ko-KR" dirty="0"/>
              <a:t> LLM</a:t>
            </a:r>
            <a:r>
              <a:rPr lang="ko-KR" altLang="en-US" dirty="0"/>
              <a:t>의 특징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첫째</a:t>
            </a:r>
            <a:r>
              <a:rPr lang="en-US" altLang="ko-KR" dirty="0"/>
              <a:t>, LLM</a:t>
            </a:r>
            <a:r>
              <a:rPr lang="ko-KR" altLang="en-US" dirty="0"/>
              <a:t>은 인터넷의 텍스트</a:t>
            </a:r>
            <a:r>
              <a:rPr lang="en-US" altLang="ko-KR" dirty="0"/>
              <a:t>, </a:t>
            </a:r>
            <a:r>
              <a:rPr lang="ko-KR" altLang="en-US" dirty="0"/>
              <a:t>책</a:t>
            </a:r>
            <a:r>
              <a:rPr lang="en-US" altLang="ko-KR" dirty="0"/>
              <a:t>, </a:t>
            </a:r>
            <a:r>
              <a:rPr lang="ko-KR" altLang="en-US" dirty="0"/>
              <a:t>논문</a:t>
            </a:r>
            <a:r>
              <a:rPr lang="en-US" altLang="ko-KR" dirty="0"/>
              <a:t> </a:t>
            </a:r>
            <a:r>
              <a:rPr lang="ko-KR" altLang="en-US" dirty="0"/>
              <a:t>등 다양하고 방대한 양의 텍스트 데이터로 부터 학습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둘째</a:t>
            </a:r>
            <a:r>
              <a:rPr lang="en-US" altLang="ko-KR" dirty="0"/>
              <a:t>, </a:t>
            </a:r>
            <a:r>
              <a:rPr lang="ko-KR" altLang="en-US" dirty="0"/>
              <a:t>언어를 이해하고 생성하는 데 특화</a:t>
            </a:r>
            <a:r>
              <a:rPr lang="en-US" altLang="ko-KR" dirty="0"/>
              <a:t>. </a:t>
            </a:r>
            <a:r>
              <a:rPr lang="ko-KR" altLang="en-US" dirty="0"/>
              <a:t>텍스트를 읽고</a:t>
            </a:r>
            <a:r>
              <a:rPr lang="en-US" altLang="ko-KR" dirty="0"/>
              <a:t>, </a:t>
            </a:r>
            <a:r>
              <a:rPr lang="ko-KR" altLang="en-US" dirty="0"/>
              <a:t>이해하며 답변하고 작성하는 </a:t>
            </a:r>
            <a:r>
              <a:rPr lang="ko-KR" altLang="en-US" dirty="0" err="1"/>
              <a:t>생성적</a:t>
            </a:r>
            <a:r>
              <a:rPr lang="ko-KR" altLang="en-US" dirty="0"/>
              <a:t> 작업도 수행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셋째</a:t>
            </a:r>
            <a:r>
              <a:rPr lang="en-US" altLang="ko-KR" dirty="0"/>
              <a:t>, </a:t>
            </a:r>
            <a:r>
              <a:rPr lang="ko-KR" altLang="en-US" dirty="0"/>
              <a:t>특정 작업을 위해 </a:t>
            </a:r>
            <a:r>
              <a:rPr lang="ko-KR" altLang="en-US" dirty="0" err="1"/>
              <a:t>파인튜닝을</a:t>
            </a:r>
            <a:r>
              <a:rPr lang="ko-KR" altLang="en-US" dirty="0"/>
              <a:t> 할 수 있음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파인튜닝이란 </a:t>
            </a:r>
            <a:r>
              <a:rPr lang="ko-KR" altLang="en-US" dirty="0" err="1"/>
              <a:t>챗</a:t>
            </a:r>
            <a:r>
              <a:rPr lang="en-US" altLang="ko-KR" dirty="0"/>
              <a:t>GPT</a:t>
            </a:r>
            <a:r>
              <a:rPr lang="ko-KR" altLang="en-US" dirty="0"/>
              <a:t>와 같은 언어 모델을 나의 데이터로 추가 학습을 시키는 과정으로</a:t>
            </a:r>
            <a:r>
              <a:rPr lang="en-US" altLang="ko-KR" dirty="0"/>
              <a:t>, </a:t>
            </a:r>
            <a:r>
              <a:rPr lang="ko-KR" altLang="en-US" dirty="0"/>
              <a:t>이를 통해 특화된 분야에 더욱 정교하게 사용될 수 있음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r>
              <a:rPr lang="ko-KR" altLang="en-US" dirty="0"/>
              <a:t>넷째</a:t>
            </a:r>
            <a:r>
              <a:rPr lang="en-US" altLang="ko-KR" dirty="0"/>
              <a:t>, LLM</a:t>
            </a:r>
            <a:r>
              <a:rPr lang="ko-KR" altLang="en-US" dirty="0"/>
              <a:t>을 훈련하고 운영하는 데는 상당한 컴퓨팅 자원</a:t>
            </a:r>
            <a:r>
              <a:rPr lang="en-US" altLang="ko-KR" dirty="0"/>
              <a:t>(GPU, TPU)</a:t>
            </a:r>
            <a:r>
              <a:rPr lang="ko-KR" altLang="en-US" dirty="0"/>
              <a:t>이 필요</a:t>
            </a:r>
            <a:endParaRPr lang="en-US" altLang="ko-KR" dirty="0"/>
          </a:p>
          <a:p>
            <a:pPr lvl="1">
              <a:lnSpc>
                <a:spcPct val="150000"/>
              </a:lnSpc>
              <a:buFont typeface="맑은 고딕 Semilight" panose="020B0502040204020203" pitchFamily="50" charset="-127"/>
              <a:buChar char="-"/>
            </a:pPr>
            <a:endParaRPr lang="en-US" altLang="ko-KR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64395513-8495-E25E-441B-3E537649F53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01.</a:t>
            </a:r>
            <a:endParaRPr lang="ko-KR" altLang="en-US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78541B24-06C8-9263-80EA-0AE799BB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LLM </a:t>
            </a:r>
            <a:r>
              <a:rPr lang="ko-KR" altLang="en-US" dirty="0"/>
              <a:t>훑어보기</a:t>
            </a:r>
          </a:p>
        </p:txBody>
      </p:sp>
      <p:sp>
        <p:nvSpPr>
          <p:cNvPr id="37" name="슬라이드 번호 개체 틀 36">
            <a:extLst>
              <a:ext uri="{FF2B5EF4-FFF2-40B4-BE49-F238E27FC236}">
                <a16:creationId xmlns:a16="http://schemas.microsoft.com/office/drawing/2014/main" id="{358B5258-B16F-097D-B617-9FD4B6517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5FE71DE-1360-4108-B375-48FC6006E8BF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33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4586</TotalTime>
  <Words>2599</Words>
  <Application>Microsoft Office PowerPoint</Application>
  <PresentationFormat>화면 슬라이드 쇼(4:3)</PresentationFormat>
  <Paragraphs>329</Paragraphs>
  <Slides>32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1" baseType="lpstr">
      <vt:lpstr>맑은 고딕</vt:lpstr>
      <vt:lpstr>맑은 고딕 Semilight</vt:lpstr>
      <vt:lpstr>Arial</vt:lpstr>
      <vt:lpstr>Arial Nova</vt:lpstr>
      <vt:lpstr>Calibri</vt:lpstr>
      <vt:lpstr>Impact</vt:lpstr>
      <vt:lpstr>Times New Roman</vt:lpstr>
      <vt:lpstr>Wingdings</vt:lpstr>
      <vt:lpstr>Office 테마</vt:lpstr>
      <vt:lpstr>랭체인으로 LLM 기반의 AI서비스 개발하기</vt:lpstr>
      <vt:lpstr>PowerPoint 프레젠테이션</vt:lpstr>
      <vt:lpstr>LLM 훑어보기 </vt:lpstr>
      <vt:lpstr>LLM 훑어보기</vt:lpstr>
      <vt:lpstr>LLM 훑어보기</vt:lpstr>
      <vt:lpstr>LLM 훑어보기</vt:lpstr>
      <vt:lpstr>LLM 훑어보기</vt:lpstr>
      <vt:lpstr>LLM 훑어보기</vt:lpstr>
      <vt:lpstr>LLM 훑어보기</vt:lpstr>
      <vt:lpstr>LLM 훑어보기</vt:lpstr>
      <vt:lpstr>LLM 훑어보기</vt:lpstr>
      <vt:lpstr>LLM 훑어보기</vt:lpstr>
      <vt:lpstr>LLM 훑어보기</vt:lpstr>
      <vt:lpstr>LLM 훑어보기</vt:lpstr>
      <vt:lpstr>LLM 활용하기</vt:lpstr>
      <vt:lpstr>LLM 활용하기</vt:lpstr>
      <vt:lpstr>LLM 활용하기</vt:lpstr>
      <vt:lpstr>LLM 활용하기</vt:lpstr>
      <vt:lpstr>LLM 활용하기</vt:lpstr>
      <vt:lpstr>LLM 활용하기</vt:lpstr>
      <vt:lpstr>LLM 활용하기</vt:lpstr>
      <vt:lpstr>LLM 활용하기</vt:lpstr>
      <vt:lpstr>LLM 활용하기</vt:lpstr>
      <vt:lpstr>RAG 훑어보기</vt:lpstr>
      <vt:lpstr>RAG 훑어보기</vt:lpstr>
      <vt:lpstr>RAG 훑어보기</vt:lpstr>
      <vt:lpstr>RAG 훑어보기</vt:lpstr>
      <vt:lpstr>랭체인 익숙해지기</vt:lpstr>
      <vt:lpstr>랭체인 익숙해지기</vt:lpstr>
      <vt:lpstr>랭체인으로 RAG 구현하기</vt:lpstr>
      <vt:lpstr>LLM을 이용한 서비스 알아보기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YET song</dc:creator>
  <cp:lastModifiedBy>백승희</cp:lastModifiedBy>
  <cp:revision>359</cp:revision>
  <dcterms:created xsi:type="dcterms:W3CDTF">2021-06-08T09:22:24Z</dcterms:created>
  <dcterms:modified xsi:type="dcterms:W3CDTF">2025-04-03T03:55:14Z</dcterms:modified>
</cp:coreProperties>
</file>