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1" r:id="rId1"/>
  </p:sldMasterIdLst>
  <p:sldIdLst>
    <p:sldId id="256" r:id="rId2"/>
    <p:sldId id="273" r:id="rId3"/>
    <p:sldId id="257" r:id="rId4"/>
    <p:sldId id="277" r:id="rId5"/>
    <p:sldId id="293" r:id="rId6"/>
    <p:sldId id="278" r:id="rId7"/>
    <p:sldId id="279" r:id="rId8"/>
    <p:sldId id="280" r:id="rId9"/>
    <p:sldId id="281" r:id="rId10"/>
    <p:sldId id="282" r:id="rId11"/>
    <p:sldId id="283" r:id="rId12"/>
    <p:sldId id="259" r:id="rId13"/>
    <p:sldId id="290" r:id="rId14"/>
    <p:sldId id="291" r:id="rId15"/>
    <p:sldId id="292" r:id="rId16"/>
    <p:sldId id="284" r:id="rId17"/>
    <p:sldId id="269" r:id="rId18"/>
    <p:sldId id="294" r:id="rId19"/>
    <p:sldId id="260" r:id="rId20"/>
    <p:sldId id="266" r:id="rId21"/>
    <p:sldId id="267" r:id="rId22"/>
    <p:sldId id="268" r:id="rId23"/>
    <p:sldId id="285" r:id="rId24"/>
    <p:sldId id="270" r:id="rId25"/>
    <p:sldId id="286" r:id="rId26"/>
    <p:sldId id="288" r:id="rId27"/>
    <p:sldId id="289" r:id="rId28"/>
    <p:sldId id="29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74"/>
    <p:restoredTop sz="94695"/>
  </p:normalViewPr>
  <p:slideViewPr>
    <p:cSldViewPr snapToGrid="0" snapToObjects="1">
      <p:cViewPr>
        <p:scale>
          <a:sx n="103" d="100"/>
          <a:sy n="103" d="100"/>
        </p:scale>
        <p:origin x="1000"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BBFD422-588D-EB4E-93CA-9303518A10A9}" type="datetimeFigureOut">
              <a:rPr lang="en-US" smtClean="0"/>
              <a:t>11/2/18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EAFE94A0-B09D-7F4C-A7E3-0DE5F283660C}" type="slidenum">
              <a:rPr lang="en-US" smtClean="0"/>
              <a:t>‹#›</a:t>
            </a:fld>
            <a:endParaRPr lang="en-US"/>
          </a:p>
        </p:txBody>
      </p:sp>
    </p:spTree>
    <p:extLst>
      <p:ext uri="{BB962C8B-B14F-4D97-AF65-F5344CB8AC3E}">
        <p14:creationId xmlns:p14="http://schemas.microsoft.com/office/powerpoint/2010/main" val="96940522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BFD422-588D-EB4E-93CA-9303518A10A9}" type="datetimeFigureOut">
              <a:rPr lang="en-US" smtClean="0"/>
              <a:t>11/2/18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E94A0-B09D-7F4C-A7E3-0DE5F283660C}" type="slidenum">
              <a:rPr lang="en-US" smtClean="0"/>
              <a:t>‹#›</a:t>
            </a:fld>
            <a:endParaRPr lang="en-US"/>
          </a:p>
        </p:txBody>
      </p:sp>
    </p:spTree>
    <p:extLst>
      <p:ext uri="{BB962C8B-B14F-4D97-AF65-F5344CB8AC3E}">
        <p14:creationId xmlns:p14="http://schemas.microsoft.com/office/powerpoint/2010/main" val="223001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BFD422-588D-EB4E-93CA-9303518A10A9}" type="datetimeFigureOut">
              <a:rPr lang="en-US" smtClean="0"/>
              <a:t>11/2/18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E94A0-B09D-7F4C-A7E3-0DE5F283660C}" type="slidenum">
              <a:rPr lang="en-US" smtClean="0"/>
              <a:t>‹#›</a:t>
            </a:fld>
            <a:endParaRPr lang="en-US"/>
          </a:p>
        </p:txBody>
      </p:sp>
    </p:spTree>
    <p:extLst>
      <p:ext uri="{BB962C8B-B14F-4D97-AF65-F5344CB8AC3E}">
        <p14:creationId xmlns:p14="http://schemas.microsoft.com/office/powerpoint/2010/main" val="625649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BFD422-588D-EB4E-93CA-9303518A10A9}" type="datetimeFigureOut">
              <a:rPr lang="en-US" smtClean="0"/>
              <a:t>11/2/18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E94A0-B09D-7F4C-A7E3-0DE5F283660C}" type="slidenum">
              <a:rPr lang="en-US" smtClean="0"/>
              <a:t>‹#›</a:t>
            </a:fld>
            <a:endParaRPr lang="en-US"/>
          </a:p>
        </p:txBody>
      </p:sp>
    </p:spTree>
    <p:extLst>
      <p:ext uri="{BB962C8B-B14F-4D97-AF65-F5344CB8AC3E}">
        <p14:creationId xmlns:p14="http://schemas.microsoft.com/office/powerpoint/2010/main" val="1982620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1BBFD422-588D-EB4E-93CA-9303518A10A9}" type="datetimeFigureOut">
              <a:rPr lang="en-US" smtClean="0"/>
              <a:t>11/2/18</a:t>
            </a:fld>
            <a:endParaRPr lang="en-US"/>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AFE94A0-B09D-7F4C-A7E3-0DE5F283660C}" type="slidenum">
              <a:rPr lang="en-US" smtClean="0"/>
              <a:t>‹#›</a:t>
            </a:fld>
            <a:endParaRPr lang="en-US"/>
          </a:p>
        </p:txBody>
      </p:sp>
    </p:spTree>
    <p:extLst>
      <p:ext uri="{BB962C8B-B14F-4D97-AF65-F5344CB8AC3E}">
        <p14:creationId xmlns:p14="http://schemas.microsoft.com/office/powerpoint/2010/main" val="1538274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BFD422-588D-EB4E-93CA-9303518A10A9}" type="datetimeFigureOut">
              <a:rPr lang="en-US" smtClean="0"/>
              <a:t>11/2/18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FE94A0-B09D-7F4C-A7E3-0DE5F283660C}" type="slidenum">
              <a:rPr lang="en-US" smtClean="0"/>
              <a:t>‹#›</a:t>
            </a:fld>
            <a:endParaRPr lang="en-US"/>
          </a:p>
        </p:txBody>
      </p:sp>
    </p:spTree>
    <p:extLst>
      <p:ext uri="{BB962C8B-B14F-4D97-AF65-F5344CB8AC3E}">
        <p14:creationId xmlns:p14="http://schemas.microsoft.com/office/powerpoint/2010/main" val="229475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BFD422-588D-EB4E-93CA-9303518A10A9}" type="datetimeFigureOut">
              <a:rPr lang="en-US" smtClean="0"/>
              <a:t>11/2/18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FE94A0-B09D-7F4C-A7E3-0DE5F283660C}"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056388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BBFD422-588D-EB4E-93CA-9303518A10A9}" type="datetimeFigureOut">
              <a:rPr lang="en-US" smtClean="0"/>
              <a:t>11/2/18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FE94A0-B09D-7F4C-A7E3-0DE5F283660C}"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4276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BFD422-588D-EB4E-93CA-9303518A10A9}" type="datetimeFigureOut">
              <a:rPr lang="en-US" smtClean="0"/>
              <a:t>11/2/18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FE94A0-B09D-7F4C-A7E3-0DE5F283660C}" type="slidenum">
              <a:rPr lang="en-US" smtClean="0"/>
              <a:t>‹#›</a:t>
            </a:fld>
            <a:endParaRPr lang="en-US"/>
          </a:p>
        </p:txBody>
      </p:sp>
    </p:spTree>
    <p:extLst>
      <p:ext uri="{BB962C8B-B14F-4D97-AF65-F5344CB8AC3E}">
        <p14:creationId xmlns:p14="http://schemas.microsoft.com/office/powerpoint/2010/main" val="135575321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BFD422-588D-EB4E-93CA-9303518A10A9}" type="datetimeFigureOut">
              <a:rPr lang="en-US" smtClean="0"/>
              <a:t>11/2/18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EAFE94A0-B09D-7F4C-A7E3-0DE5F283660C}" type="slidenum">
              <a:rPr lang="en-US" smtClean="0"/>
              <a:t>‹#›</a:t>
            </a:fld>
            <a:endParaRPr lang="en-US"/>
          </a:p>
        </p:txBody>
      </p:sp>
    </p:spTree>
    <p:extLst>
      <p:ext uri="{BB962C8B-B14F-4D97-AF65-F5344CB8AC3E}">
        <p14:creationId xmlns:p14="http://schemas.microsoft.com/office/powerpoint/2010/main" val="13428402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1BBFD422-588D-EB4E-93CA-9303518A10A9}" type="datetimeFigureOut">
              <a:rPr lang="en-US" smtClean="0"/>
              <a:t>11/2/18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EAFE94A0-B09D-7F4C-A7E3-0DE5F283660C}" type="slidenum">
              <a:rPr lang="en-US" smtClean="0"/>
              <a:t>‹#›</a:t>
            </a:fld>
            <a:endParaRPr lang="en-US"/>
          </a:p>
        </p:txBody>
      </p:sp>
    </p:spTree>
    <p:extLst>
      <p:ext uri="{BB962C8B-B14F-4D97-AF65-F5344CB8AC3E}">
        <p14:creationId xmlns:p14="http://schemas.microsoft.com/office/powerpoint/2010/main" val="12105362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1BBFD422-588D-EB4E-93CA-9303518A10A9}" type="datetimeFigureOut">
              <a:rPr lang="en-US" smtClean="0"/>
              <a:t>11/2/18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AFE94A0-B09D-7F4C-A7E3-0DE5F283660C}" type="slidenum">
              <a:rPr lang="en-US" smtClean="0"/>
              <a:t>‹#›</a:t>
            </a:fld>
            <a:endParaRPr lang="en-US"/>
          </a:p>
        </p:txBody>
      </p:sp>
    </p:spTree>
    <p:extLst>
      <p:ext uri="{BB962C8B-B14F-4D97-AF65-F5344CB8AC3E}">
        <p14:creationId xmlns:p14="http://schemas.microsoft.com/office/powerpoint/2010/main" val="699232458"/>
      </p:ext>
    </p:extLst>
  </p:cSld>
  <p:clrMap bg1="lt1" tx1="dk1" bg2="lt2" tx2="dk2" accent1="accent1" accent2="accent2" accent3="accent3" accent4="accent4" accent5="accent5" accent6="accent6" hlink="hlink" folHlink="folHlink"/>
  <p:sldLayoutIdLst>
    <p:sldLayoutId id="2147484182" r:id="rId1"/>
    <p:sldLayoutId id="2147484183" r:id="rId2"/>
    <p:sldLayoutId id="2147484184" r:id="rId3"/>
    <p:sldLayoutId id="2147484185" r:id="rId4"/>
    <p:sldLayoutId id="2147484186" r:id="rId5"/>
    <p:sldLayoutId id="2147484187" r:id="rId6"/>
    <p:sldLayoutId id="2147484188" r:id="rId7"/>
    <p:sldLayoutId id="2147484189" r:id="rId8"/>
    <p:sldLayoutId id="2147484190" r:id="rId9"/>
    <p:sldLayoutId id="2147484191" r:id="rId10"/>
    <p:sldLayoutId id="2147484192"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LevPasha/Instagram-API-python.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21</a:t>
            </a:r>
            <a:r>
              <a:rPr lang="en-US" baseline="30000" dirty="0" smtClean="0"/>
              <a:t>st</a:t>
            </a:r>
            <a:r>
              <a:rPr lang="en-US" dirty="0" smtClean="0"/>
              <a:t> Century Oil Mine: Big Data</a:t>
            </a:r>
            <a:endParaRPr lang="en-US" dirty="0"/>
          </a:p>
        </p:txBody>
      </p:sp>
      <p:sp>
        <p:nvSpPr>
          <p:cNvPr id="3" name="Subtitle 2"/>
          <p:cNvSpPr>
            <a:spLocks noGrp="1"/>
          </p:cNvSpPr>
          <p:nvPr>
            <p:ph type="subTitle" idx="1"/>
          </p:nvPr>
        </p:nvSpPr>
        <p:spPr/>
        <p:txBody>
          <a:bodyPr/>
          <a:lstStyle/>
          <a:p>
            <a:r>
              <a:rPr lang="en-US" dirty="0" smtClean="0"/>
              <a:t>Choirudin Emcha</a:t>
            </a:r>
            <a:endParaRPr lang="en-US" dirty="0"/>
          </a:p>
        </p:txBody>
      </p:sp>
    </p:spTree>
    <p:extLst>
      <p:ext uri="{BB962C8B-B14F-4D97-AF65-F5344CB8AC3E}">
        <p14:creationId xmlns:p14="http://schemas.microsoft.com/office/powerpoint/2010/main" val="1467376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Semi-structured</a:t>
            </a:r>
            <a:endParaRPr lang="en-US" dirty="0"/>
          </a:p>
        </p:txBody>
      </p:sp>
      <p:sp>
        <p:nvSpPr>
          <p:cNvPr id="3" name="Content Placeholder 2"/>
          <p:cNvSpPr>
            <a:spLocks noGrp="1"/>
          </p:cNvSpPr>
          <p:nvPr>
            <p:ph idx="1"/>
          </p:nvPr>
        </p:nvSpPr>
        <p:spPr/>
        <p:txBody>
          <a:bodyPr/>
          <a:lstStyle/>
          <a:p>
            <a:r>
              <a:rPr lang="en-US" dirty="0" smtClean="0"/>
              <a:t>Semi-structured data can contain both the forms of data.</a:t>
            </a:r>
          </a:p>
          <a:p>
            <a:r>
              <a:rPr lang="en-US" dirty="0" smtClean="0"/>
              <a:t>We can see semi-structured data as a </a:t>
            </a:r>
            <a:r>
              <a:rPr lang="en-US" dirty="0" smtClean="0"/>
              <a:t>structured </a:t>
            </a:r>
            <a:r>
              <a:rPr lang="en-US" dirty="0" smtClean="0"/>
              <a:t>in form but it is actually not defined with e.g. a table definition in relational DBMS.</a:t>
            </a:r>
            <a:endParaRPr lang="en-US" dirty="0"/>
          </a:p>
        </p:txBody>
      </p:sp>
    </p:spTree>
    <p:extLst>
      <p:ext uri="{BB962C8B-B14F-4D97-AF65-F5344CB8AC3E}">
        <p14:creationId xmlns:p14="http://schemas.microsoft.com/office/powerpoint/2010/main" val="416548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Semi-structured Data</a:t>
            </a:r>
            <a:endParaRPr lang="en-US" dirty="0"/>
          </a:p>
        </p:txBody>
      </p:sp>
      <p:sp>
        <p:nvSpPr>
          <p:cNvPr id="3" name="Content Placeholder 2"/>
          <p:cNvSpPr>
            <a:spLocks noGrp="1"/>
          </p:cNvSpPr>
          <p:nvPr>
            <p:ph idx="1"/>
          </p:nvPr>
        </p:nvSpPr>
        <p:spPr/>
        <p:txBody>
          <a:bodyPr>
            <a:normAutofit/>
          </a:bodyPr>
          <a:lstStyle/>
          <a:p>
            <a:r>
              <a:rPr lang="en-US" dirty="0" smtClean="0"/>
              <a:t>Personal data stored in a XML file-</a:t>
            </a:r>
          </a:p>
          <a:p>
            <a:endParaRPr lang="en-US" dirty="0"/>
          </a:p>
          <a:p>
            <a:pPr marL="0" indent="0">
              <a:buNone/>
            </a:pPr>
            <a:r>
              <a:rPr lang="en-US" sz="2000" dirty="0"/>
              <a:t>&lt;rec&gt;&lt;name&gt;Prashant Rao&lt;/name&gt;&lt;sex&gt;Male&lt;/sex&gt;&lt;age&gt;35&lt;/age&gt;&lt;/rec&gt;</a:t>
            </a:r>
          </a:p>
          <a:p>
            <a:pPr marL="0" indent="0">
              <a:buNone/>
            </a:pPr>
            <a:r>
              <a:rPr lang="en-US" sz="2000" dirty="0"/>
              <a:t>&lt;rec&gt;&lt;name&gt;Seema R.&lt;/name&gt;&lt;sex&gt;Female&lt;/sex&gt;&lt;age&gt;41&lt;/age&gt;&lt;/rec&gt;</a:t>
            </a:r>
          </a:p>
          <a:p>
            <a:pPr marL="0" indent="0">
              <a:buNone/>
            </a:pPr>
            <a:r>
              <a:rPr lang="en-US" sz="2000" dirty="0"/>
              <a:t>&lt;rec&gt;&lt;name&gt;Satish Mane&lt;/name&gt;&lt;sex&gt;Male&lt;/sex&gt;&lt;age&gt;29&lt;/age&gt;&lt;/rec&gt;</a:t>
            </a:r>
          </a:p>
          <a:p>
            <a:pPr marL="0" indent="0">
              <a:buNone/>
            </a:pPr>
            <a:r>
              <a:rPr lang="en-US" sz="2000" dirty="0"/>
              <a:t>&lt;rec&gt;&lt;name&gt;</a:t>
            </a:r>
            <a:r>
              <a:rPr lang="en-US" sz="2000" dirty="0" err="1"/>
              <a:t>Subrato</a:t>
            </a:r>
            <a:r>
              <a:rPr lang="en-US" sz="2000" dirty="0"/>
              <a:t> Roy&lt;/name&gt;&lt;sex&gt;Male&lt;/sex&gt;&lt;age&gt;26&lt;/age&gt;&lt;/rec&gt;</a:t>
            </a:r>
          </a:p>
          <a:p>
            <a:pPr marL="0" indent="0">
              <a:buNone/>
            </a:pPr>
            <a:r>
              <a:rPr lang="en-US" sz="2000" dirty="0"/>
              <a:t>&lt;rec&gt;&lt;name&gt;Jeremiah J.&lt;/name&gt;&lt;sex&gt;Male&lt;/sex&gt;&lt;age&gt;35&lt;/age&gt;&lt;/rec&gt;</a:t>
            </a:r>
          </a:p>
        </p:txBody>
      </p:sp>
    </p:spTree>
    <p:extLst>
      <p:ext uri="{BB962C8B-B14F-4D97-AF65-F5344CB8AC3E}">
        <p14:creationId xmlns:p14="http://schemas.microsoft.com/office/powerpoint/2010/main" val="138857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Big </a:t>
            </a:r>
            <a:r>
              <a:rPr lang="en-US" dirty="0" smtClean="0"/>
              <a:t>Data </a:t>
            </a:r>
            <a:r>
              <a:rPr lang="en-US" dirty="0" smtClean="0"/>
              <a:t>is New Oil </a:t>
            </a:r>
            <a:r>
              <a:rPr lang="en-US" dirty="0" smtClean="0"/>
              <a:t>Mine?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2"/>
          <a:srcRect t="30205"/>
          <a:stretch/>
        </p:blipFill>
        <p:spPr>
          <a:xfrm>
            <a:off x="2500281" y="2071824"/>
            <a:ext cx="7197534" cy="4100376"/>
          </a:xfrm>
          <a:prstGeom prst="rect">
            <a:avLst/>
          </a:prstGeom>
        </p:spPr>
      </p:pic>
    </p:spTree>
    <p:extLst>
      <p:ext uri="{BB962C8B-B14F-4D97-AF65-F5344CB8AC3E}">
        <p14:creationId xmlns:p14="http://schemas.microsoft.com/office/powerpoint/2010/main" val="1287978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Examples Of 'Big Data'</a:t>
            </a:r>
            <a:endParaRPr lang="en-US" dirty="0"/>
          </a:p>
        </p:txBody>
      </p:sp>
      <p:sp>
        <p:nvSpPr>
          <p:cNvPr id="3" name="Content Placeholder 2"/>
          <p:cNvSpPr>
            <a:spLocks noGrp="1"/>
          </p:cNvSpPr>
          <p:nvPr>
            <p:ph idx="1"/>
          </p:nvPr>
        </p:nvSpPr>
        <p:spPr>
          <a:xfrm>
            <a:off x="1981200" y="1600201"/>
            <a:ext cx="3505200" cy="4525963"/>
          </a:xfrm>
        </p:spPr>
        <p:txBody>
          <a:bodyPr/>
          <a:lstStyle/>
          <a:p>
            <a:r>
              <a:rPr lang="en-US" dirty="0" smtClean="0"/>
              <a:t>The New York Stock Exchange generates about one terabyte of new trade data per day.</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676400"/>
            <a:ext cx="480060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3771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Examples Of 'Big Data'</a:t>
            </a:r>
            <a:endParaRPr lang="en-US" dirty="0"/>
          </a:p>
        </p:txBody>
      </p:sp>
      <p:sp>
        <p:nvSpPr>
          <p:cNvPr id="3" name="Content Placeholder 2"/>
          <p:cNvSpPr>
            <a:spLocks noGrp="1"/>
          </p:cNvSpPr>
          <p:nvPr>
            <p:ph idx="1"/>
          </p:nvPr>
        </p:nvSpPr>
        <p:spPr>
          <a:xfrm>
            <a:off x="1981200" y="1600201"/>
            <a:ext cx="3886200" cy="4525963"/>
          </a:xfrm>
        </p:spPr>
        <p:txBody>
          <a:bodyPr>
            <a:normAutofit/>
          </a:bodyPr>
          <a:lstStyle/>
          <a:p>
            <a:r>
              <a:rPr lang="en-US" dirty="0" smtClean="0"/>
              <a:t>Social Media Impact</a:t>
            </a:r>
          </a:p>
          <a:p>
            <a:endParaRPr lang="en-US" dirty="0" smtClean="0"/>
          </a:p>
          <a:p>
            <a:r>
              <a:rPr lang="en-US" dirty="0" smtClean="0"/>
              <a:t>Statistic shows that 500+terabytes of new data gets ingested into the databases of social media site Facebook, every day. This data is mainly generated in terms of photo and video uploads, message exchanges, putting comments etc.</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9854" y="2286000"/>
            <a:ext cx="4085492"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58814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Examples Of 'Big Data'</a:t>
            </a:r>
            <a:endParaRPr lang="en-US" dirty="0"/>
          </a:p>
        </p:txBody>
      </p:sp>
      <p:sp>
        <p:nvSpPr>
          <p:cNvPr id="3" name="Content Placeholder 2"/>
          <p:cNvSpPr>
            <a:spLocks noGrp="1"/>
          </p:cNvSpPr>
          <p:nvPr>
            <p:ph idx="1"/>
          </p:nvPr>
        </p:nvSpPr>
        <p:spPr>
          <a:xfrm>
            <a:off x="1981200" y="1600201"/>
            <a:ext cx="3886200" cy="4525963"/>
          </a:xfrm>
        </p:spPr>
        <p:txBody>
          <a:bodyPr>
            <a:normAutofit/>
          </a:bodyPr>
          <a:lstStyle/>
          <a:p>
            <a:r>
              <a:rPr lang="en-US" dirty="0" smtClean="0"/>
              <a:t>Single Jet engine can generate 10+terabytes of data in 30 minutes of a flight time. With many thousand flights per day, generation of data reaches up to many Petabytes.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962150"/>
            <a:ext cx="4572000"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01580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Big Data Processing</a:t>
            </a:r>
            <a:endParaRPr lang="en-US" dirty="0"/>
          </a:p>
        </p:txBody>
      </p:sp>
      <p:sp>
        <p:nvSpPr>
          <p:cNvPr id="3" name="Content Placeholder 2"/>
          <p:cNvSpPr>
            <a:spLocks noGrp="1"/>
          </p:cNvSpPr>
          <p:nvPr>
            <p:ph idx="1"/>
          </p:nvPr>
        </p:nvSpPr>
        <p:spPr/>
        <p:txBody>
          <a:bodyPr/>
          <a:lstStyle/>
          <a:p>
            <a:r>
              <a:rPr lang="en-US" dirty="0" smtClean="0"/>
              <a:t>Businesses can utilize outside intelligence while taking decisions.</a:t>
            </a:r>
          </a:p>
          <a:p>
            <a:r>
              <a:rPr lang="en-US" dirty="0" smtClean="0"/>
              <a:t>Improved customer service.</a:t>
            </a:r>
          </a:p>
          <a:p>
            <a:r>
              <a:rPr lang="en-US" dirty="0" smtClean="0"/>
              <a:t>Early identification of risk to the product/services, if any.</a:t>
            </a:r>
          </a:p>
          <a:p>
            <a:r>
              <a:rPr lang="en-US" dirty="0" smtClean="0"/>
              <a:t>Better operational efficiency.</a:t>
            </a:r>
          </a:p>
          <a:p>
            <a:endParaRPr lang="en-US" dirty="0"/>
          </a:p>
        </p:txBody>
      </p:sp>
    </p:spTree>
    <p:extLst>
      <p:ext uri="{BB962C8B-B14F-4D97-AF65-F5344CB8AC3E}">
        <p14:creationId xmlns:p14="http://schemas.microsoft.com/office/powerpoint/2010/main" val="1492787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Data Collection</a:t>
            </a:r>
          </a:p>
          <a:p>
            <a:pPr lvl="1"/>
            <a:r>
              <a:rPr lang="en-US" dirty="0" smtClean="0"/>
              <a:t>Is the process of gathering data and measuring information on targeted variable</a:t>
            </a:r>
          </a:p>
          <a:p>
            <a:r>
              <a:rPr lang="en-US" dirty="0" smtClean="0"/>
              <a:t>Data Analysis</a:t>
            </a:r>
          </a:p>
          <a:p>
            <a:pPr lvl="1"/>
            <a:r>
              <a:rPr lang="en-US" dirty="0" smtClean="0"/>
              <a:t>Is a process of inspecting, cleansing, transforming and modeling data with the goal of discovering useful information</a:t>
            </a:r>
          </a:p>
          <a:p>
            <a:r>
              <a:rPr lang="en-US" dirty="0" smtClean="0"/>
              <a:t>Data Visualization</a:t>
            </a:r>
          </a:p>
          <a:p>
            <a:pPr lvl="1"/>
            <a:r>
              <a:rPr lang="en-US" dirty="0"/>
              <a:t>Is a process of visualize the data with graph or other</a:t>
            </a:r>
          </a:p>
        </p:txBody>
      </p:sp>
    </p:spTree>
    <p:extLst>
      <p:ext uri="{BB962C8B-B14F-4D97-AF65-F5344CB8AC3E}">
        <p14:creationId xmlns:p14="http://schemas.microsoft.com/office/powerpoint/2010/main" val="6144042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Scrapping Instagram</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899845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Collecting Data</a:t>
            </a:r>
            <a:endParaRPr lang="en-US" dirty="0"/>
          </a:p>
        </p:txBody>
      </p:sp>
      <p:sp>
        <p:nvSpPr>
          <p:cNvPr id="3" name="Content Placeholder 2"/>
          <p:cNvSpPr>
            <a:spLocks noGrp="1"/>
          </p:cNvSpPr>
          <p:nvPr>
            <p:ph idx="1"/>
          </p:nvPr>
        </p:nvSpPr>
        <p:spPr/>
        <p:txBody>
          <a:bodyPr/>
          <a:lstStyle/>
          <a:p>
            <a:r>
              <a:rPr lang="en-US" dirty="0" smtClean="0"/>
              <a:t>Install </a:t>
            </a:r>
            <a:r>
              <a:rPr lang="en-US" dirty="0" err="1" smtClean="0"/>
              <a:t>Pyhton</a:t>
            </a:r>
            <a:endParaRPr lang="en-US" dirty="0" smtClean="0"/>
          </a:p>
          <a:p>
            <a:r>
              <a:rPr lang="en-US" dirty="0"/>
              <a:t>Install via PIP</a:t>
            </a:r>
          </a:p>
          <a:p>
            <a:pPr lvl="1"/>
            <a:r>
              <a:rPr lang="en-US" dirty="0">
                <a:latin typeface="Consolas" charset="0"/>
                <a:ea typeface="Consolas" charset="0"/>
                <a:cs typeface="Consolas" charset="0"/>
              </a:rPr>
              <a:t>pip install </a:t>
            </a:r>
            <a:r>
              <a:rPr lang="en-US" dirty="0" err="1">
                <a:latin typeface="Consolas" charset="0"/>
                <a:ea typeface="Consolas" charset="0"/>
                <a:cs typeface="Consolas" charset="0"/>
              </a:rPr>
              <a:t>InstagramApi</a:t>
            </a:r>
            <a:endParaRPr lang="en-US" dirty="0">
              <a:latin typeface="Consolas" charset="0"/>
              <a:ea typeface="Consolas" charset="0"/>
              <a:cs typeface="Consolas" charset="0"/>
            </a:endParaRPr>
          </a:p>
          <a:p>
            <a:r>
              <a:rPr lang="en-US" dirty="0"/>
              <a:t>Or Download Repository</a:t>
            </a:r>
          </a:p>
          <a:p>
            <a:pPr lvl="1">
              <a:buFont typeface="Courier New" charset="0"/>
              <a:buChar char="o"/>
            </a:pPr>
            <a:r>
              <a:rPr lang="en-US" dirty="0"/>
              <a:t> Download repository</a:t>
            </a:r>
          </a:p>
          <a:p>
            <a:pPr lvl="2">
              <a:buFont typeface="Courier New" charset="0"/>
              <a:buChar char="o"/>
            </a:pPr>
            <a:r>
              <a:rPr lang="en-US" sz="1900" dirty="0">
                <a:latin typeface="Consolas" charset="0"/>
                <a:ea typeface="Consolas" charset="0"/>
                <a:cs typeface="Consolas" charset="0"/>
                <a:hlinkClick r:id="rId2"/>
              </a:rPr>
              <a:t>https://github.com/LevPasha/Instagram-API-python.git</a:t>
            </a:r>
            <a:endParaRPr lang="en-US" sz="1900" dirty="0">
              <a:latin typeface="Consolas" charset="0"/>
              <a:ea typeface="Consolas" charset="0"/>
              <a:cs typeface="Consolas" charset="0"/>
            </a:endParaRPr>
          </a:p>
          <a:p>
            <a:pPr lvl="1">
              <a:buFont typeface="Courier New" charset="0"/>
              <a:buChar char="o"/>
            </a:pPr>
            <a:r>
              <a:rPr lang="en-US" dirty="0"/>
              <a:t> Navigate to Instagram-API-python</a:t>
            </a:r>
          </a:p>
          <a:p>
            <a:pPr lvl="2">
              <a:buFont typeface="Courier New" charset="0"/>
              <a:buChar char="o"/>
            </a:pPr>
            <a:r>
              <a:rPr lang="en-US" sz="1900" dirty="0">
                <a:latin typeface="Consolas" charset="0"/>
                <a:ea typeface="Consolas" charset="0"/>
                <a:cs typeface="Consolas" charset="0"/>
              </a:rPr>
              <a:t>cd Instagram-API-python</a:t>
            </a:r>
          </a:p>
          <a:p>
            <a:pPr lvl="1">
              <a:buFont typeface="Courier New" charset="0"/>
              <a:buChar char="o"/>
            </a:pPr>
            <a:r>
              <a:rPr lang="en-US" dirty="0"/>
              <a:t> Install the dependencies</a:t>
            </a:r>
          </a:p>
          <a:p>
            <a:pPr lvl="2">
              <a:buFont typeface="Courier New" charset="0"/>
              <a:buChar char="o"/>
            </a:pPr>
            <a:r>
              <a:rPr lang="en-US" sz="1900" dirty="0">
                <a:latin typeface="Consolas" charset="0"/>
                <a:ea typeface="Consolas" charset="0"/>
                <a:cs typeface="Consolas" charset="0"/>
              </a:rPr>
              <a:t>pip install -r </a:t>
            </a:r>
            <a:r>
              <a:rPr lang="en-US" sz="1900" dirty="0" err="1">
                <a:latin typeface="Consolas" charset="0"/>
                <a:ea typeface="Consolas" charset="0"/>
                <a:cs typeface="Consolas" charset="0"/>
              </a:rPr>
              <a:t>requirements.txt</a:t>
            </a:r>
            <a:endParaRPr lang="en-US" sz="1900" dirty="0">
              <a:latin typeface="Consolas" charset="0"/>
              <a:ea typeface="Consolas" charset="0"/>
              <a:cs typeface="Consolas" charset="0"/>
            </a:endParaRPr>
          </a:p>
          <a:p>
            <a:endParaRPr lang="en-US" dirty="0"/>
          </a:p>
        </p:txBody>
      </p:sp>
    </p:spTree>
    <p:extLst>
      <p:ext uri="{BB962C8B-B14F-4D97-AF65-F5344CB8AC3E}">
        <p14:creationId xmlns:p14="http://schemas.microsoft.com/office/powerpoint/2010/main" val="163142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Data</a:t>
            </a:r>
          </a:p>
          <a:p>
            <a:pPr marL="457200" lvl="1" indent="0">
              <a:buNone/>
            </a:pPr>
            <a:r>
              <a:rPr lang="en-US" dirty="0" smtClean="0"/>
              <a:t>"The </a:t>
            </a:r>
            <a:r>
              <a:rPr lang="en-US" dirty="0"/>
              <a:t>quantities, characters, or symbols on which operations are performed by a computer, which may be stored and transmitted in the form of electrical signals and recorded on magnetic, optical, or mechanical recording media. </a:t>
            </a:r>
            <a:r>
              <a:rPr lang="en-US" dirty="0" smtClean="0"/>
              <a:t>”, </a:t>
            </a:r>
            <a:r>
              <a:rPr lang="en-US" dirty="0"/>
              <a:t>Oxford dictionary</a:t>
            </a:r>
            <a:endParaRPr lang="en-US" dirty="0" smtClean="0"/>
          </a:p>
          <a:p>
            <a:r>
              <a:rPr lang="en-US" dirty="0" smtClean="0"/>
              <a:t>Information</a:t>
            </a:r>
          </a:p>
          <a:p>
            <a:r>
              <a:rPr lang="en-US" dirty="0" smtClean="0"/>
              <a:t>Knowledge</a:t>
            </a:r>
          </a:p>
          <a:p>
            <a:endParaRPr lang="en-US" dirty="0"/>
          </a:p>
        </p:txBody>
      </p:sp>
    </p:spTree>
    <p:extLst>
      <p:ext uri="{BB962C8B-B14F-4D97-AF65-F5344CB8AC3E}">
        <p14:creationId xmlns:p14="http://schemas.microsoft.com/office/powerpoint/2010/main" val="16384720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Example</a:t>
            </a:r>
            <a:endParaRPr lang="en-US" dirty="0"/>
          </a:p>
        </p:txBody>
      </p:sp>
      <p:sp>
        <p:nvSpPr>
          <p:cNvPr id="3" name="Content Placeholder 2"/>
          <p:cNvSpPr>
            <a:spLocks noGrp="1"/>
          </p:cNvSpPr>
          <p:nvPr>
            <p:ph idx="1"/>
          </p:nvPr>
        </p:nvSpPr>
        <p:spPr/>
        <p:txBody>
          <a:bodyPr>
            <a:normAutofit/>
          </a:bodyPr>
          <a:lstStyle/>
          <a:p>
            <a:r>
              <a:rPr lang="en-US" dirty="0" err="1" smtClean="0"/>
              <a:t>test.py</a:t>
            </a:r>
            <a:endParaRPr lang="en-US" dirty="0" smtClean="0"/>
          </a:p>
          <a:p>
            <a:pPr marL="457200" lvl="1" indent="0">
              <a:buNone/>
            </a:pPr>
            <a:r>
              <a:rPr lang="en-US" sz="1800" dirty="0" smtClean="0">
                <a:latin typeface="Consolas" charset="0"/>
                <a:ea typeface="Consolas" charset="0"/>
                <a:cs typeface="Consolas" charset="0"/>
              </a:rPr>
              <a:t>from </a:t>
            </a:r>
            <a:r>
              <a:rPr lang="en-US" sz="1800" dirty="0" err="1" smtClean="0">
                <a:latin typeface="Consolas" charset="0"/>
                <a:ea typeface="Consolas" charset="0"/>
                <a:cs typeface="Consolas" charset="0"/>
              </a:rPr>
              <a:t>InstagramAPI</a:t>
            </a:r>
            <a:r>
              <a:rPr lang="en-US" sz="1800" dirty="0" smtClean="0">
                <a:latin typeface="Consolas" charset="0"/>
                <a:ea typeface="Consolas" charset="0"/>
                <a:cs typeface="Consolas" charset="0"/>
              </a:rPr>
              <a:t> import </a:t>
            </a:r>
            <a:r>
              <a:rPr lang="en-US" sz="1800" dirty="0" err="1" smtClean="0">
                <a:latin typeface="Consolas" charset="0"/>
                <a:ea typeface="Consolas" charset="0"/>
                <a:cs typeface="Consolas" charset="0"/>
              </a:rPr>
              <a:t>InstagramAPI</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API = </a:t>
            </a:r>
            <a:r>
              <a:rPr lang="en-US" sz="1800" dirty="0" err="1" smtClean="0">
                <a:latin typeface="Consolas" charset="0"/>
                <a:ea typeface="Consolas" charset="0"/>
                <a:cs typeface="Consolas" charset="0"/>
              </a:rPr>
              <a:t>InstagramAPI</a:t>
            </a:r>
            <a:r>
              <a:rPr lang="en-US" sz="1800" dirty="0" smtClean="0">
                <a:latin typeface="Consolas" charset="0"/>
                <a:ea typeface="Consolas" charset="0"/>
                <a:cs typeface="Consolas" charset="0"/>
              </a:rPr>
              <a:t>(USERNAME, PASSWORD)</a:t>
            </a:r>
            <a:br>
              <a:rPr lang="en-US" sz="1800" dirty="0" smtClean="0">
                <a:latin typeface="Consolas" charset="0"/>
                <a:ea typeface="Consolas" charset="0"/>
                <a:cs typeface="Consolas" charset="0"/>
              </a:rPr>
            </a:br>
            <a:r>
              <a:rPr lang="en-US" sz="1800" dirty="0" err="1" smtClean="0">
                <a:latin typeface="Consolas" charset="0"/>
                <a:ea typeface="Consolas" charset="0"/>
                <a:cs typeface="Consolas" charset="0"/>
              </a:rPr>
              <a:t>API.login</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en-US" sz="1800" dirty="0" err="1" smtClean="0">
                <a:latin typeface="Consolas" charset="0"/>
                <a:ea typeface="Consolas" charset="0"/>
                <a:cs typeface="Consolas" charset="0"/>
              </a:rPr>
              <a:t>API.getTimeline</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result = </a:t>
            </a:r>
            <a:r>
              <a:rPr lang="en-US" sz="1800" dirty="0" err="1" smtClean="0">
                <a:latin typeface="Consolas" charset="0"/>
                <a:ea typeface="Consolas" charset="0"/>
                <a:cs typeface="Consolas" charset="0"/>
              </a:rPr>
              <a:t>API.LastJson</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print(result)</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en-US" sz="1800" dirty="0" err="1" smtClean="0">
                <a:latin typeface="Consolas" charset="0"/>
                <a:ea typeface="Consolas" charset="0"/>
                <a:cs typeface="Consolas" charset="0"/>
              </a:rPr>
              <a:t>API.logout</a:t>
            </a:r>
            <a:r>
              <a:rPr lang="en-US" sz="1800" dirty="0" smtClean="0">
                <a:latin typeface="Consolas" charset="0"/>
                <a:ea typeface="Consolas" charset="0"/>
                <a:cs typeface="Consolas" charset="0"/>
              </a:rPr>
              <a:t>()</a:t>
            </a:r>
          </a:p>
          <a:p>
            <a:endParaRPr lang="en-US" dirty="0" smtClean="0"/>
          </a:p>
        </p:txBody>
      </p:sp>
    </p:spTree>
    <p:extLst>
      <p:ext uri="{BB962C8B-B14F-4D97-AF65-F5344CB8AC3E}">
        <p14:creationId xmlns:p14="http://schemas.microsoft.com/office/powerpoint/2010/main" val="17782235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RetrieveTagfeed.py</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1200" dirty="0" smtClean="0">
                <a:latin typeface="Consolas" charset="0"/>
                <a:ea typeface="Consolas" charset="0"/>
                <a:cs typeface="Consolas" charset="0"/>
              </a:rPr>
              <a:t>import time</a:t>
            </a:r>
            <a:br>
              <a:rPr lang="en-US" sz="1200" dirty="0" smtClean="0">
                <a:latin typeface="Consolas" charset="0"/>
                <a:ea typeface="Consolas" charset="0"/>
                <a:cs typeface="Consolas" charset="0"/>
              </a:rPr>
            </a:br>
            <a:r>
              <a:rPr lang="en-US" sz="1200" dirty="0" smtClean="0">
                <a:latin typeface="Consolas" charset="0"/>
                <a:ea typeface="Consolas" charset="0"/>
                <a:cs typeface="Consolas" charset="0"/>
              </a:rPr>
              <a:t>import </a:t>
            </a:r>
            <a:r>
              <a:rPr lang="en-US" sz="1200" dirty="0" err="1" smtClean="0">
                <a:latin typeface="Consolas" charset="0"/>
                <a:ea typeface="Consolas" charset="0"/>
                <a:cs typeface="Consolas" charset="0"/>
              </a:rPr>
              <a:t>json</a:t>
            </a:r>
            <a:r>
              <a:rPr lang="en-US" sz="1200" dirty="0" smtClean="0">
                <a:latin typeface="Consolas" charset="0"/>
                <a:ea typeface="Consolas" charset="0"/>
                <a:cs typeface="Consolas" charset="0"/>
              </a:rPr>
              <a:t/>
            </a:r>
            <a:br>
              <a:rPr lang="en-US" sz="1200" dirty="0" smtClean="0">
                <a:latin typeface="Consolas" charset="0"/>
                <a:ea typeface="Consolas" charset="0"/>
                <a:cs typeface="Consolas" charset="0"/>
              </a:rPr>
            </a:br>
            <a:r>
              <a:rPr lang="en-US" sz="1200" dirty="0" smtClean="0">
                <a:latin typeface="Consolas" charset="0"/>
                <a:ea typeface="Consolas" charset="0"/>
                <a:cs typeface="Consolas" charset="0"/>
              </a:rPr>
              <a:t>import random</a:t>
            </a:r>
            <a:br>
              <a:rPr lang="en-US" sz="1200" dirty="0" smtClean="0">
                <a:latin typeface="Consolas" charset="0"/>
                <a:ea typeface="Consolas" charset="0"/>
                <a:cs typeface="Consolas" charset="0"/>
              </a:rPr>
            </a:br>
            <a:r>
              <a:rPr lang="en-US" sz="1200" dirty="0" smtClean="0">
                <a:latin typeface="Consolas" charset="0"/>
                <a:ea typeface="Consolas" charset="0"/>
                <a:cs typeface="Consolas" charset="0"/>
              </a:rPr>
              <a:t>from </a:t>
            </a:r>
            <a:r>
              <a:rPr lang="en-US" sz="1200" dirty="0" err="1" smtClean="0">
                <a:latin typeface="Consolas" charset="0"/>
                <a:ea typeface="Consolas" charset="0"/>
                <a:cs typeface="Consolas" charset="0"/>
              </a:rPr>
              <a:t>datetime</a:t>
            </a:r>
            <a:r>
              <a:rPr lang="en-US" sz="1200" dirty="0" smtClean="0">
                <a:latin typeface="Consolas" charset="0"/>
                <a:ea typeface="Consolas" charset="0"/>
                <a:cs typeface="Consolas" charset="0"/>
              </a:rPr>
              <a:t> import </a:t>
            </a:r>
            <a:r>
              <a:rPr lang="en-US" sz="1200" dirty="0" err="1" smtClean="0">
                <a:latin typeface="Consolas" charset="0"/>
                <a:ea typeface="Consolas" charset="0"/>
                <a:cs typeface="Consolas" charset="0"/>
              </a:rPr>
              <a:t>datetime</a:t>
            </a:r>
            <a:r>
              <a:rPr lang="en-US" sz="1200" dirty="0" smtClean="0">
                <a:latin typeface="Consolas" charset="0"/>
                <a:ea typeface="Consolas" charset="0"/>
                <a:cs typeface="Consolas" charset="0"/>
              </a:rPr>
              <a:t/>
            </a:r>
            <a:br>
              <a:rPr lang="en-US" sz="1200" dirty="0" smtClean="0">
                <a:latin typeface="Consolas" charset="0"/>
                <a:ea typeface="Consolas" charset="0"/>
                <a:cs typeface="Consolas" charset="0"/>
              </a:rPr>
            </a:br>
            <a:r>
              <a:rPr lang="en-US" sz="1200" dirty="0" smtClean="0">
                <a:latin typeface="Consolas" charset="0"/>
                <a:ea typeface="Consolas" charset="0"/>
                <a:cs typeface="Consolas" charset="0"/>
              </a:rPr>
              <a:t>from </a:t>
            </a:r>
            <a:r>
              <a:rPr lang="en-US" sz="1200" dirty="0" err="1" smtClean="0">
                <a:latin typeface="Consolas" charset="0"/>
                <a:ea typeface="Consolas" charset="0"/>
                <a:cs typeface="Consolas" charset="0"/>
              </a:rPr>
              <a:t>InstagramAPI</a:t>
            </a:r>
            <a:r>
              <a:rPr lang="en-US" sz="1200" dirty="0" smtClean="0">
                <a:latin typeface="Consolas" charset="0"/>
                <a:ea typeface="Consolas" charset="0"/>
                <a:cs typeface="Consolas" charset="0"/>
              </a:rPr>
              <a:t> import </a:t>
            </a:r>
            <a:r>
              <a:rPr lang="en-US" sz="1200" dirty="0" err="1" smtClean="0">
                <a:latin typeface="Consolas" charset="0"/>
                <a:ea typeface="Consolas" charset="0"/>
                <a:cs typeface="Consolas" charset="0"/>
              </a:rPr>
              <a:t>InstagramAPI</a:t>
            </a:r>
            <a:r>
              <a:rPr lang="en-US" sz="1200" dirty="0" smtClean="0">
                <a:latin typeface="Consolas" charset="0"/>
                <a:ea typeface="Consolas" charset="0"/>
                <a:cs typeface="Consolas" charset="0"/>
              </a:rPr>
              <a:t/>
            </a:r>
            <a:br>
              <a:rPr lang="en-US" sz="1200" dirty="0" smtClean="0">
                <a:latin typeface="Consolas" charset="0"/>
                <a:ea typeface="Consolas" charset="0"/>
                <a:cs typeface="Consolas" charset="0"/>
              </a:rPr>
            </a:br>
            <a:r>
              <a:rPr lang="en-US" sz="1200" dirty="0" smtClean="0">
                <a:latin typeface="Consolas" charset="0"/>
                <a:ea typeface="Consolas" charset="0"/>
                <a:cs typeface="Consolas" charset="0"/>
              </a:rPr>
              <a:t>tag = '</a:t>
            </a:r>
            <a:r>
              <a:rPr lang="en-US" sz="1200" dirty="0" err="1" smtClean="0">
                <a:latin typeface="Consolas" charset="0"/>
                <a:ea typeface="Consolas" charset="0"/>
                <a:cs typeface="Consolas" charset="0"/>
              </a:rPr>
              <a:t>ugm</a:t>
            </a:r>
            <a:r>
              <a:rPr lang="en-US" sz="1200" dirty="0" smtClean="0">
                <a:latin typeface="Consolas" charset="0"/>
                <a:ea typeface="Consolas" charset="0"/>
                <a:cs typeface="Consolas" charset="0"/>
              </a:rPr>
              <a:t>’</a:t>
            </a:r>
            <a:br>
              <a:rPr lang="en-US" sz="1200" dirty="0" smtClean="0">
                <a:latin typeface="Consolas" charset="0"/>
                <a:ea typeface="Consolas" charset="0"/>
                <a:cs typeface="Consolas" charset="0"/>
              </a:rPr>
            </a:br>
            <a:r>
              <a:rPr lang="en-US" sz="1200" dirty="0" smtClean="0">
                <a:latin typeface="Consolas" charset="0"/>
                <a:ea typeface="Consolas" charset="0"/>
                <a:cs typeface="Consolas" charset="0"/>
              </a:rPr>
              <a:t>username = '’</a:t>
            </a:r>
            <a:br>
              <a:rPr lang="en-US" sz="1200" dirty="0" smtClean="0">
                <a:latin typeface="Consolas" charset="0"/>
                <a:ea typeface="Consolas" charset="0"/>
                <a:cs typeface="Consolas" charset="0"/>
              </a:rPr>
            </a:br>
            <a:r>
              <a:rPr lang="en-US" sz="1200" dirty="0" err="1" smtClean="0">
                <a:latin typeface="Consolas" charset="0"/>
                <a:ea typeface="Consolas" charset="0"/>
                <a:cs typeface="Consolas" charset="0"/>
              </a:rPr>
              <a:t>pwd</a:t>
            </a:r>
            <a:r>
              <a:rPr lang="en-US" sz="1200" dirty="0" smtClean="0">
                <a:latin typeface="Consolas" charset="0"/>
                <a:ea typeface="Consolas" charset="0"/>
                <a:cs typeface="Consolas" charset="0"/>
              </a:rPr>
              <a:t> = '’</a:t>
            </a:r>
            <a:br>
              <a:rPr lang="en-US" sz="1200" dirty="0" smtClean="0">
                <a:latin typeface="Consolas" charset="0"/>
                <a:ea typeface="Consolas" charset="0"/>
                <a:cs typeface="Consolas" charset="0"/>
              </a:rPr>
            </a:br>
            <a:r>
              <a:rPr lang="en-US" sz="1200" dirty="0" smtClean="0">
                <a:latin typeface="Consolas" charset="0"/>
                <a:ea typeface="Consolas" charset="0"/>
                <a:cs typeface="Consolas" charset="0"/>
              </a:rPr>
              <a:t>API = </a:t>
            </a:r>
            <a:r>
              <a:rPr lang="en-US" sz="1200" dirty="0" err="1" smtClean="0">
                <a:latin typeface="Consolas" charset="0"/>
                <a:ea typeface="Consolas" charset="0"/>
                <a:cs typeface="Consolas" charset="0"/>
              </a:rPr>
              <a:t>InstagramAPI</a:t>
            </a:r>
            <a:r>
              <a:rPr lang="en-US" sz="1200" dirty="0" smtClean="0">
                <a:latin typeface="Consolas" charset="0"/>
                <a:ea typeface="Consolas" charset="0"/>
                <a:cs typeface="Consolas" charset="0"/>
              </a:rPr>
              <a:t>(USERNAME, PASSWORD)</a:t>
            </a:r>
            <a:br>
              <a:rPr lang="en-US" sz="1200" dirty="0" smtClean="0">
                <a:latin typeface="Consolas" charset="0"/>
                <a:ea typeface="Consolas" charset="0"/>
                <a:cs typeface="Consolas" charset="0"/>
              </a:rPr>
            </a:br>
            <a:r>
              <a:rPr lang="en-US" sz="1200" dirty="0" err="1" smtClean="0">
                <a:latin typeface="Consolas" charset="0"/>
                <a:ea typeface="Consolas" charset="0"/>
                <a:cs typeface="Consolas" charset="0"/>
              </a:rPr>
              <a:t>API.login</a:t>
            </a:r>
            <a:r>
              <a:rPr lang="en-US" sz="1200" dirty="0" smtClean="0">
                <a:latin typeface="Consolas" charset="0"/>
                <a:ea typeface="Consolas" charset="0"/>
                <a:cs typeface="Consolas" charset="0"/>
              </a:rPr>
              <a:t>()</a:t>
            </a:r>
            <a:br>
              <a:rPr lang="en-US" sz="1200" dirty="0" smtClean="0">
                <a:latin typeface="Consolas" charset="0"/>
                <a:ea typeface="Consolas" charset="0"/>
                <a:cs typeface="Consolas" charset="0"/>
              </a:rPr>
            </a:br>
            <a:r>
              <a:rPr lang="en-US" sz="1200" dirty="0" smtClean="0">
                <a:latin typeface="Consolas" charset="0"/>
                <a:ea typeface="Consolas" charset="0"/>
                <a:cs typeface="Consolas" charset="0"/>
              </a:rPr>
              <a:t>page = 1</a:t>
            </a:r>
            <a:br>
              <a:rPr lang="en-US" sz="1200" dirty="0" smtClean="0">
                <a:latin typeface="Consolas" charset="0"/>
                <a:ea typeface="Consolas" charset="0"/>
                <a:cs typeface="Consolas" charset="0"/>
              </a:rPr>
            </a:br>
            <a:r>
              <a:rPr lang="en-US" sz="1200" dirty="0" err="1" smtClean="0">
                <a:latin typeface="Consolas" charset="0"/>
                <a:ea typeface="Consolas" charset="0"/>
                <a:cs typeface="Consolas" charset="0"/>
              </a:rPr>
              <a:t>more_available</a:t>
            </a:r>
            <a:r>
              <a:rPr lang="en-US" sz="1200" dirty="0" smtClean="0">
                <a:latin typeface="Consolas" charset="0"/>
                <a:ea typeface="Consolas" charset="0"/>
                <a:cs typeface="Consolas" charset="0"/>
              </a:rPr>
              <a:t> = True</a:t>
            </a:r>
            <a:br>
              <a:rPr lang="en-US" sz="1200" dirty="0" smtClean="0">
                <a:latin typeface="Consolas" charset="0"/>
                <a:ea typeface="Consolas" charset="0"/>
                <a:cs typeface="Consolas" charset="0"/>
              </a:rPr>
            </a:br>
            <a:r>
              <a:rPr lang="en-US" sz="1200" dirty="0" smtClean="0">
                <a:latin typeface="Consolas" charset="0"/>
                <a:ea typeface="Consolas" charset="0"/>
                <a:cs typeface="Consolas" charset="0"/>
              </a:rPr>
              <a:t>data = []</a:t>
            </a:r>
            <a:br>
              <a:rPr lang="en-US" sz="1200" dirty="0" smtClean="0">
                <a:latin typeface="Consolas" charset="0"/>
                <a:ea typeface="Consolas" charset="0"/>
                <a:cs typeface="Consolas" charset="0"/>
              </a:rPr>
            </a:br>
            <a:r>
              <a:rPr lang="en-US" sz="1200" dirty="0" smtClean="0">
                <a:latin typeface="Consolas" charset="0"/>
                <a:ea typeface="Consolas" charset="0"/>
                <a:cs typeface="Consolas" charset="0"/>
              </a:rPr>
              <a:t>while </a:t>
            </a:r>
            <a:r>
              <a:rPr lang="en-US" sz="1200" dirty="0" err="1" smtClean="0">
                <a:latin typeface="Consolas" charset="0"/>
                <a:ea typeface="Consolas" charset="0"/>
                <a:cs typeface="Consolas" charset="0"/>
              </a:rPr>
              <a:t>more_available</a:t>
            </a:r>
            <a:r>
              <a:rPr lang="en-US" sz="1200" dirty="0" smtClean="0">
                <a:latin typeface="Consolas" charset="0"/>
                <a:ea typeface="Consolas" charset="0"/>
                <a:cs typeface="Consolas" charset="0"/>
              </a:rPr>
              <a:t>:	</a:t>
            </a:r>
            <a:br>
              <a:rPr lang="en-US" sz="1200" dirty="0" smtClean="0">
                <a:latin typeface="Consolas" charset="0"/>
                <a:ea typeface="Consolas" charset="0"/>
                <a:cs typeface="Consolas" charset="0"/>
              </a:rPr>
            </a:br>
            <a:r>
              <a:rPr lang="en-US" sz="1200" dirty="0" smtClean="0">
                <a:latin typeface="Consolas" charset="0"/>
                <a:ea typeface="Consolas" charset="0"/>
                <a:cs typeface="Consolas" charset="0"/>
              </a:rPr>
              <a:t>	try:		</a:t>
            </a:r>
            <a:br>
              <a:rPr lang="en-US" sz="1200" dirty="0" smtClean="0">
                <a:latin typeface="Consolas" charset="0"/>
                <a:ea typeface="Consolas" charset="0"/>
                <a:cs typeface="Consolas" charset="0"/>
              </a:rPr>
            </a:br>
            <a:r>
              <a:rPr lang="en-US" sz="1200" dirty="0" smtClean="0">
                <a:latin typeface="Consolas" charset="0"/>
                <a:ea typeface="Consolas" charset="0"/>
                <a:cs typeface="Consolas" charset="0"/>
              </a:rPr>
              <a:t>		</a:t>
            </a:r>
            <a:r>
              <a:rPr lang="en-US" sz="1200" dirty="0" err="1" smtClean="0">
                <a:latin typeface="Consolas" charset="0"/>
                <a:ea typeface="Consolas" charset="0"/>
                <a:cs typeface="Consolas" charset="0"/>
              </a:rPr>
              <a:t>API.tagFeed</a:t>
            </a:r>
            <a:r>
              <a:rPr lang="en-US" sz="1200" dirty="0" smtClean="0">
                <a:latin typeface="Consolas" charset="0"/>
                <a:ea typeface="Consolas" charset="0"/>
                <a:cs typeface="Consolas" charset="0"/>
              </a:rPr>
              <a:t>(tag)		</a:t>
            </a:r>
            <a:br>
              <a:rPr lang="en-US" sz="1200" dirty="0" smtClean="0">
                <a:latin typeface="Consolas" charset="0"/>
                <a:ea typeface="Consolas" charset="0"/>
                <a:cs typeface="Consolas" charset="0"/>
              </a:rPr>
            </a:br>
            <a:r>
              <a:rPr lang="en-US" sz="1200" dirty="0" smtClean="0">
                <a:latin typeface="Consolas" charset="0"/>
                <a:ea typeface="Consolas" charset="0"/>
                <a:cs typeface="Consolas" charset="0"/>
              </a:rPr>
              <a:t>		datum = </a:t>
            </a:r>
            <a:r>
              <a:rPr lang="en-US" sz="1200" dirty="0" err="1" smtClean="0">
                <a:latin typeface="Consolas" charset="0"/>
                <a:ea typeface="Consolas" charset="0"/>
                <a:cs typeface="Consolas" charset="0"/>
              </a:rPr>
              <a:t>API.LastJson</a:t>
            </a:r>
            <a:r>
              <a:rPr lang="en-US" sz="1200" dirty="0" smtClean="0">
                <a:latin typeface="Consolas" charset="0"/>
                <a:ea typeface="Consolas" charset="0"/>
                <a:cs typeface="Consolas" charset="0"/>
              </a:rPr>
              <a:t>			</a:t>
            </a:r>
            <a:br>
              <a:rPr lang="en-US" sz="1200" dirty="0" smtClean="0">
                <a:latin typeface="Consolas" charset="0"/>
                <a:ea typeface="Consolas" charset="0"/>
                <a:cs typeface="Consolas" charset="0"/>
              </a:rPr>
            </a:br>
            <a:r>
              <a:rPr lang="en-US" sz="1200" dirty="0" smtClean="0">
                <a:latin typeface="Consolas" charset="0"/>
                <a:ea typeface="Consolas" charset="0"/>
                <a:cs typeface="Consolas" charset="0"/>
              </a:rPr>
              <a:t/>
            </a:r>
            <a:br>
              <a:rPr lang="en-US" sz="1200" dirty="0" smtClean="0">
                <a:latin typeface="Consolas" charset="0"/>
                <a:ea typeface="Consolas" charset="0"/>
                <a:cs typeface="Consolas" charset="0"/>
              </a:rPr>
            </a:br>
            <a:r>
              <a:rPr lang="en-US" sz="1200" dirty="0" smtClean="0">
                <a:latin typeface="Consolas" charset="0"/>
                <a:ea typeface="Consolas" charset="0"/>
                <a:cs typeface="Consolas" charset="0"/>
              </a:rPr>
              <a:t>		if not datum['</a:t>
            </a:r>
            <a:r>
              <a:rPr lang="en-US" sz="1200" dirty="0" err="1" smtClean="0">
                <a:latin typeface="Consolas" charset="0"/>
                <a:ea typeface="Consolas" charset="0"/>
                <a:cs typeface="Consolas" charset="0"/>
              </a:rPr>
              <a:t>more_available</a:t>
            </a:r>
            <a:r>
              <a:rPr lang="en-US" sz="1200" dirty="0" smtClean="0">
                <a:latin typeface="Consolas" charset="0"/>
                <a:ea typeface="Consolas" charset="0"/>
                <a:cs typeface="Consolas" charset="0"/>
              </a:rPr>
              <a:t>']:			</a:t>
            </a:r>
            <a:br>
              <a:rPr lang="en-US" sz="1200" dirty="0" smtClean="0">
                <a:latin typeface="Consolas" charset="0"/>
                <a:ea typeface="Consolas" charset="0"/>
                <a:cs typeface="Consolas" charset="0"/>
              </a:rPr>
            </a:br>
            <a:r>
              <a:rPr lang="en-US" sz="1200" dirty="0" smtClean="0">
                <a:latin typeface="Consolas" charset="0"/>
                <a:ea typeface="Consolas" charset="0"/>
                <a:cs typeface="Consolas" charset="0"/>
              </a:rPr>
              <a:t>			</a:t>
            </a:r>
            <a:r>
              <a:rPr lang="en-US" sz="1200" dirty="0" err="1" smtClean="0">
                <a:latin typeface="Consolas" charset="0"/>
                <a:ea typeface="Consolas" charset="0"/>
                <a:cs typeface="Consolas" charset="0"/>
              </a:rPr>
              <a:t>more_available</a:t>
            </a:r>
            <a:r>
              <a:rPr lang="en-US" sz="1200" dirty="0" smtClean="0">
                <a:latin typeface="Consolas" charset="0"/>
                <a:ea typeface="Consolas" charset="0"/>
                <a:cs typeface="Consolas" charset="0"/>
              </a:rPr>
              <a:t> = False		</a:t>
            </a:r>
            <a:br>
              <a:rPr lang="en-US" sz="1200" dirty="0" smtClean="0">
                <a:latin typeface="Consolas" charset="0"/>
                <a:ea typeface="Consolas" charset="0"/>
                <a:cs typeface="Consolas" charset="0"/>
              </a:rPr>
            </a:br>
            <a:r>
              <a:rPr lang="en-US" sz="1200" dirty="0" smtClean="0">
                <a:latin typeface="Consolas" charset="0"/>
                <a:ea typeface="Consolas" charset="0"/>
                <a:cs typeface="Consolas" charset="0"/>
              </a:rPr>
              <a:t/>
            </a:r>
            <a:br>
              <a:rPr lang="en-US" sz="1200" dirty="0" smtClean="0">
                <a:latin typeface="Consolas" charset="0"/>
                <a:ea typeface="Consolas" charset="0"/>
                <a:cs typeface="Consolas" charset="0"/>
              </a:rPr>
            </a:br>
            <a:r>
              <a:rPr lang="en-US" sz="1200" dirty="0" smtClean="0">
                <a:latin typeface="Consolas" charset="0"/>
                <a:ea typeface="Consolas" charset="0"/>
                <a:cs typeface="Consolas" charset="0"/>
              </a:rPr>
              <a:t>		</a:t>
            </a:r>
            <a:r>
              <a:rPr lang="en-US" sz="1200" dirty="0" err="1" smtClean="0">
                <a:latin typeface="Consolas" charset="0"/>
                <a:ea typeface="Consolas" charset="0"/>
                <a:cs typeface="Consolas" charset="0"/>
              </a:rPr>
              <a:t>data.append</a:t>
            </a:r>
            <a:r>
              <a:rPr lang="en-US" sz="1200" dirty="0" smtClean="0">
                <a:latin typeface="Consolas" charset="0"/>
                <a:ea typeface="Consolas" charset="0"/>
                <a:cs typeface="Consolas" charset="0"/>
              </a:rPr>
              <a:t>([datum])		</a:t>
            </a:r>
            <a:br>
              <a:rPr lang="en-US" sz="1200" dirty="0" smtClean="0">
                <a:latin typeface="Consolas" charset="0"/>
                <a:ea typeface="Consolas" charset="0"/>
                <a:cs typeface="Consolas" charset="0"/>
              </a:rPr>
            </a:br>
            <a:r>
              <a:rPr lang="en-US" sz="1200" dirty="0" smtClean="0">
                <a:latin typeface="Consolas" charset="0"/>
                <a:ea typeface="Consolas" charset="0"/>
                <a:cs typeface="Consolas" charset="0"/>
              </a:rPr>
              <a:t>		print(</a:t>
            </a:r>
            <a:r>
              <a:rPr lang="en-US" sz="1200" dirty="0" err="1" smtClean="0">
                <a:latin typeface="Consolas" charset="0"/>
                <a:ea typeface="Consolas" charset="0"/>
                <a:cs typeface="Consolas" charset="0"/>
              </a:rPr>
              <a:t>str</a:t>
            </a:r>
            <a:r>
              <a:rPr lang="en-US" sz="1200" dirty="0" smtClean="0">
                <a:latin typeface="Consolas" charset="0"/>
                <a:ea typeface="Consolas" charset="0"/>
                <a:cs typeface="Consolas" charset="0"/>
              </a:rPr>
              <a:t>(page))		</a:t>
            </a:r>
            <a:br>
              <a:rPr lang="en-US" sz="1200" dirty="0" smtClean="0">
                <a:latin typeface="Consolas" charset="0"/>
                <a:ea typeface="Consolas" charset="0"/>
                <a:cs typeface="Consolas" charset="0"/>
              </a:rPr>
            </a:br>
            <a:r>
              <a:rPr lang="en-US" sz="1200" dirty="0" smtClean="0">
                <a:latin typeface="Consolas" charset="0"/>
                <a:ea typeface="Consolas" charset="0"/>
                <a:cs typeface="Consolas" charset="0"/>
              </a:rPr>
              <a:t>		page += 1		</a:t>
            </a:r>
            <a:br>
              <a:rPr lang="en-US" sz="1200" dirty="0" smtClean="0">
                <a:latin typeface="Consolas" charset="0"/>
                <a:ea typeface="Consolas" charset="0"/>
                <a:cs typeface="Consolas" charset="0"/>
              </a:rPr>
            </a:br>
            <a:r>
              <a:rPr lang="en-US" sz="1200" dirty="0" smtClean="0">
                <a:latin typeface="Consolas" charset="0"/>
                <a:ea typeface="Consolas" charset="0"/>
                <a:cs typeface="Consolas" charset="0"/>
              </a:rPr>
              <a:t>		</a:t>
            </a:r>
            <a:r>
              <a:rPr lang="en-US" sz="1200" dirty="0" err="1" smtClean="0">
                <a:latin typeface="Consolas" charset="0"/>
                <a:ea typeface="Consolas" charset="0"/>
                <a:cs typeface="Consolas" charset="0"/>
              </a:rPr>
              <a:t>time.sleep</a:t>
            </a:r>
            <a:r>
              <a:rPr lang="en-US" sz="1200" dirty="0" smtClean="0">
                <a:latin typeface="Consolas" charset="0"/>
                <a:ea typeface="Consolas" charset="0"/>
                <a:cs typeface="Consolas" charset="0"/>
              </a:rPr>
              <a:t>(5 * </a:t>
            </a:r>
            <a:r>
              <a:rPr lang="en-US" sz="1200" dirty="0" err="1" smtClean="0">
                <a:latin typeface="Consolas" charset="0"/>
                <a:ea typeface="Consolas" charset="0"/>
                <a:cs typeface="Consolas" charset="0"/>
              </a:rPr>
              <a:t>random.random</a:t>
            </a:r>
            <a:r>
              <a:rPr lang="en-US" sz="1200" dirty="0" smtClean="0">
                <a:latin typeface="Consolas" charset="0"/>
                <a:ea typeface="Consolas" charset="0"/>
                <a:cs typeface="Consolas" charset="0"/>
              </a:rPr>
              <a:t>())		</a:t>
            </a:r>
            <a:br>
              <a:rPr lang="en-US" sz="1200" dirty="0" smtClean="0">
                <a:latin typeface="Consolas" charset="0"/>
                <a:ea typeface="Consolas" charset="0"/>
                <a:cs typeface="Consolas" charset="0"/>
              </a:rPr>
            </a:br>
            <a:r>
              <a:rPr lang="en-US" sz="1200" dirty="0" smtClean="0">
                <a:latin typeface="Consolas" charset="0"/>
                <a:ea typeface="Consolas" charset="0"/>
                <a:cs typeface="Consolas" charset="0"/>
              </a:rPr>
              <a:t/>
            </a:r>
            <a:br>
              <a:rPr lang="en-US" sz="1200" dirty="0" smtClean="0">
                <a:latin typeface="Consolas" charset="0"/>
                <a:ea typeface="Consolas" charset="0"/>
                <a:cs typeface="Consolas" charset="0"/>
              </a:rPr>
            </a:br>
            <a:r>
              <a:rPr lang="en-US" sz="1200" dirty="0" smtClean="0">
                <a:latin typeface="Consolas" charset="0"/>
                <a:ea typeface="Consolas" charset="0"/>
                <a:cs typeface="Consolas" charset="0"/>
              </a:rPr>
              <a:t>		if page &gt;= </a:t>
            </a:r>
            <a:r>
              <a:rPr lang="en-US" sz="1200" dirty="0">
                <a:latin typeface="Consolas" charset="0"/>
                <a:ea typeface="Consolas" charset="0"/>
                <a:cs typeface="Consolas" charset="0"/>
              </a:rPr>
              <a:t>1</a:t>
            </a:r>
            <a:r>
              <a:rPr lang="en-US" sz="1200" dirty="0" smtClean="0">
                <a:latin typeface="Consolas" charset="0"/>
                <a:ea typeface="Consolas" charset="0"/>
                <a:cs typeface="Consolas" charset="0"/>
              </a:rPr>
              <a:t>:</a:t>
            </a:r>
            <a:br>
              <a:rPr lang="en-US" sz="1200" dirty="0" smtClean="0">
                <a:latin typeface="Consolas" charset="0"/>
                <a:ea typeface="Consolas" charset="0"/>
                <a:cs typeface="Consolas" charset="0"/>
              </a:rPr>
            </a:br>
            <a:r>
              <a:rPr lang="en-US" sz="1200" dirty="0" smtClean="0">
                <a:latin typeface="Consolas" charset="0"/>
                <a:ea typeface="Consolas" charset="0"/>
                <a:cs typeface="Consolas" charset="0"/>
              </a:rPr>
              <a:t>			</a:t>
            </a:r>
            <a:r>
              <a:rPr lang="en-US" sz="1200" dirty="0" err="1" smtClean="0">
                <a:latin typeface="Consolas" charset="0"/>
                <a:ea typeface="Consolas" charset="0"/>
                <a:cs typeface="Consolas" charset="0"/>
              </a:rPr>
              <a:t>more_available</a:t>
            </a:r>
            <a:r>
              <a:rPr lang="en-US" sz="1200" dirty="0" smtClean="0">
                <a:latin typeface="Consolas" charset="0"/>
                <a:ea typeface="Consolas" charset="0"/>
                <a:cs typeface="Consolas" charset="0"/>
              </a:rPr>
              <a:t> = False	</a:t>
            </a:r>
            <a:br>
              <a:rPr lang="en-US" sz="1200" dirty="0" smtClean="0">
                <a:latin typeface="Consolas" charset="0"/>
                <a:ea typeface="Consolas" charset="0"/>
                <a:cs typeface="Consolas" charset="0"/>
              </a:rPr>
            </a:br>
            <a:r>
              <a:rPr lang="en-US" sz="1200" dirty="0" smtClean="0">
                <a:latin typeface="Consolas" charset="0"/>
                <a:ea typeface="Consolas" charset="0"/>
                <a:cs typeface="Consolas" charset="0"/>
              </a:rPr>
              <a:t/>
            </a:r>
            <a:br>
              <a:rPr lang="en-US" sz="1200" dirty="0" smtClean="0">
                <a:latin typeface="Consolas" charset="0"/>
                <a:ea typeface="Consolas" charset="0"/>
                <a:cs typeface="Consolas" charset="0"/>
              </a:rPr>
            </a:br>
            <a:r>
              <a:rPr lang="en-US" sz="1200" dirty="0" smtClean="0">
                <a:latin typeface="Consolas" charset="0"/>
                <a:ea typeface="Consolas" charset="0"/>
                <a:cs typeface="Consolas" charset="0"/>
              </a:rPr>
              <a:t>	except:		</a:t>
            </a:r>
            <a:br>
              <a:rPr lang="en-US" sz="1200" dirty="0" smtClean="0">
                <a:latin typeface="Consolas" charset="0"/>
                <a:ea typeface="Consolas" charset="0"/>
                <a:cs typeface="Consolas" charset="0"/>
              </a:rPr>
            </a:br>
            <a:r>
              <a:rPr lang="en-US" sz="1200" dirty="0" smtClean="0">
                <a:latin typeface="Consolas" charset="0"/>
                <a:ea typeface="Consolas" charset="0"/>
                <a:cs typeface="Consolas" charset="0"/>
              </a:rPr>
              <a:t>		</a:t>
            </a:r>
            <a:r>
              <a:rPr lang="en-US" sz="1200" dirty="0" err="1" smtClean="0">
                <a:latin typeface="Consolas" charset="0"/>
                <a:ea typeface="Consolas" charset="0"/>
                <a:cs typeface="Consolas" charset="0"/>
              </a:rPr>
              <a:t>more_available</a:t>
            </a:r>
            <a:r>
              <a:rPr lang="en-US" sz="1200" dirty="0" smtClean="0">
                <a:latin typeface="Consolas" charset="0"/>
                <a:ea typeface="Consolas" charset="0"/>
                <a:cs typeface="Consolas" charset="0"/>
              </a:rPr>
              <a:t> = False</a:t>
            </a:r>
            <a:br>
              <a:rPr lang="en-US" sz="1200" dirty="0" smtClean="0">
                <a:latin typeface="Consolas" charset="0"/>
                <a:ea typeface="Consolas" charset="0"/>
                <a:cs typeface="Consolas" charset="0"/>
              </a:rPr>
            </a:br>
            <a:r>
              <a:rPr lang="en-US" sz="1200" dirty="0" smtClean="0">
                <a:latin typeface="Consolas" charset="0"/>
                <a:ea typeface="Consolas" charset="0"/>
                <a:cs typeface="Consolas" charset="0"/>
              </a:rPr>
              <a:t/>
            </a:r>
            <a:br>
              <a:rPr lang="en-US" sz="1200" dirty="0" smtClean="0">
                <a:latin typeface="Consolas" charset="0"/>
                <a:ea typeface="Consolas" charset="0"/>
                <a:cs typeface="Consolas" charset="0"/>
              </a:rPr>
            </a:br>
            <a:r>
              <a:rPr lang="en-US" sz="1200" dirty="0" smtClean="0">
                <a:latin typeface="Consolas" charset="0"/>
                <a:ea typeface="Consolas" charset="0"/>
                <a:cs typeface="Consolas" charset="0"/>
              </a:rPr>
              <a:t>with open(tag+'.</a:t>
            </a:r>
            <a:r>
              <a:rPr lang="en-US" sz="1200" dirty="0" err="1" smtClean="0">
                <a:latin typeface="Consolas" charset="0"/>
                <a:ea typeface="Consolas" charset="0"/>
                <a:cs typeface="Consolas" charset="0"/>
              </a:rPr>
              <a:t>json</a:t>
            </a:r>
            <a:r>
              <a:rPr lang="en-US" sz="1200" dirty="0" smtClean="0">
                <a:latin typeface="Consolas" charset="0"/>
                <a:ea typeface="Consolas" charset="0"/>
                <a:cs typeface="Consolas" charset="0"/>
              </a:rPr>
              <a:t>', 'w') as </a:t>
            </a:r>
            <a:r>
              <a:rPr lang="en-US" sz="1200" dirty="0" err="1" smtClean="0">
                <a:latin typeface="Consolas" charset="0"/>
                <a:ea typeface="Consolas" charset="0"/>
                <a:cs typeface="Consolas" charset="0"/>
              </a:rPr>
              <a:t>outfile</a:t>
            </a:r>
            <a:r>
              <a:rPr lang="en-US" sz="1200" dirty="0" smtClean="0">
                <a:latin typeface="Consolas" charset="0"/>
                <a:ea typeface="Consolas" charset="0"/>
                <a:cs typeface="Consolas" charset="0"/>
              </a:rPr>
              <a:t>:	</a:t>
            </a:r>
            <a:br>
              <a:rPr lang="en-US" sz="1200" dirty="0" smtClean="0">
                <a:latin typeface="Consolas" charset="0"/>
                <a:ea typeface="Consolas" charset="0"/>
                <a:cs typeface="Consolas" charset="0"/>
              </a:rPr>
            </a:br>
            <a:r>
              <a:rPr lang="en-US" sz="1200" dirty="0" smtClean="0">
                <a:latin typeface="Consolas" charset="0"/>
                <a:ea typeface="Consolas" charset="0"/>
                <a:cs typeface="Consolas" charset="0"/>
              </a:rPr>
              <a:t>	</a:t>
            </a:r>
            <a:r>
              <a:rPr lang="en-US" sz="1200" dirty="0" err="1" smtClean="0">
                <a:latin typeface="Consolas" charset="0"/>
                <a:ea typeface="Consolas" charset="0"/>
                <a:cs typeface="Consolas" charset="0"/>
              </a:rPr>
              <a:t>json.dump</a:t>
            </a:r>
            <a:r>
              <a:rPr lang="en-US" sz="1200" dirty="0" smtClean="0">
                <a:latin typeface="Consolas" charset="0"/>
                <a:ea typeface="Consolas" charset="0"/>
                <a:cs typeface="Consolas" charset="0"/>
              </a:rPr>
              <a:t>(data, </a:t>
            </a:r>
            <a:r>
              <a:rPr lang="en-US" sz="1200" dirty="0" err="1" smtClean="0">
                <a:latin typeface="Consolas" charset="0"/>
                <a:ea typeface="Consolas" charset="0"/>
                <a:cs typeface="Consolas" charset="0"/>
              </a:rPr>
              <a:t>outfile</a:t>
            </a:r>
            <a:r>
              <a:rPr lang="en-US" sz="1200" dirty="0" smtClean="0">
                <a:latin typeface="Consolas" charset="0"/>
                <a:ea typeface="Consolas" charset="0"/>
                <a:cs typeface="Consolas" charset="0"/>
              </a:rPr>
              <a:t>, indent=4)	</a:t>
            </a:r>
            <a:br>
              <a:rPr lang="en-US" sz="1200" dirty="0" smtClean="0">
                <a:latin typeface="Consolas" charset="0"/>
                <a:ea typeface="Consolas" charset="0"/>
                <a:cs typeface="Consolas" charset="0"/>
              </a:rPr>
            </a:br>
            <a:r>
              <a:rPr lang="en-US" sz="1200" dirty="0" smtClean="0">
                <a:latin typeface="Consolas" charset="0"/>
                <a:ea typeface="Consolas" charset="0"/>
                <a:cs typeface="Consolas" charset="0"/>
              </a:rPr>
              <a:t/>
            </a:r>
            <a:br>
              <a:rPr lang="en-US" sz="1200" dirty="0" smtClean="0">
                <a:latin typeface="Consolas" charset="0"/>
                <a:ea typeface="Consolas" charset="0"/>
                <a:cs typeface="Consolas" charset="0"/>
              </a:rPr>
            </a:br>
            <a:r>
              <a:rPr lang="en-US" sz="1200" dirty="0" err="1" smtClean="0">
                <a:latin typeface="Consolas" charset="0"/>
                <a:ea typeface="Consolas" charset="0"/>
                <a:cs typeface="Consolas" charset="0"/>
              </a:rPr>
              <a:t>API.logout</a:t>
            </a:r>
            <a:r>
              <a:rPr lang="en-US" sz="1200" dirty="0" smtClean="0">
                <a:latin typeface="Consolas" charset="0"/>
                <a:ea typeface="Consolas" charset="0"/>
                <a:cs typeface="Consolas" charset="0"/>
              </a:rPr>
              <a:t>()</a:t>
            </a:r>
            <a:endParaRPr lang="en-US" sz="1200" dirty="0">
              <a:latin typeface="Consolas" charset="0"/>
              <a:ea typeface="Consolas" charset="0"/>
              <a:cs typeface="Consolas" charset="0"/>
            </a:endParaRPr>
          </a:p>
        </p:txBody>
      </p:sp>
    </p:spTree>
    <p:extLst>
      <p:ext uri="{BB962C8B-B14F-4D97-AF65-F5344CB8AC3E}">
        <p14:creationId xmlns:p14="http://schemas.microsoft.com/office/powerpoint/2010/main" val="1115053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0" y="18038"/>
            <a:ext cx="12192000" cy="6821923"/>
          </a:xfrm>
          <a:prstGeom prst="rect">
            <a:avLst/>
          </a:prstGeom>
        </p:spPr>
      </p:pic>
    </p:spTree>
    <p:extLst>
      <p:ext uri="{BB962C8B-B14F-4D97-AF65-F5344CB8AC3E}">
        <p14:creationId xmlns:p14="http://schemas.microsoft.com/office/powerpoint/2010/main" val="17654055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ELK</a:t>
            </a:r>
            <a:endParaRPr lang="en-US" dirty="0"/>
          </a:p>
        </p:txBody>
      </p:sp>
      <p:sp>
        <p:nvSpPr>
          <p:cNvPr id="3" name="Content Placeholder 2"/>
          <p:cNvSpPr>
            <a:spLocks noGrp="1"/>
          </p:cNvSpPr>
          <p:nvPr>
            <p:ph idx="1"/>
          </p:nvPr>
        </p:nvSpPr>
        <p:spPr/>
        <p:txBody>
          <a:bodyPr/>
          <a:lstStyle/>
          <a:p>
            <a:r>
              <a:rPr lang="en-US" dirty="0" smtClean="0"/>
              <a:t>Insert </a:t>
            </a:r>
            <a:r>
              <a:rPr lang="en-US" dirty="0" err="1" smtClean="0"/>
              <a:t>ke</a:t>
            </a:r>
            <a:r>
              <a:rPr lang="en-US" dirty="0" smtClean="0"/>
              <a:t> ELK</a:t>
            </a:r>
            <a:endParaRPr lang="en-US" dirty="0"/>
          </a:p>
        </p:txBody>
      </p:sp>
    </p:spTree>
    <p:extLst>
      <p:ext uri="{BB962C8B-B14F-4D97-AF65-F5344CB8AC3E}">
        <p14:creationId xmlns:p14="http://schemas.microsoft.com/office/powerpoint/2010/main" val="4664353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US" dirty="0"/>
          </a:p>
        </p:txBody>
      </p:sp>
      <p:sp>
        <p:nvSpPr>
          <p:cNvPr id="3" name="Content Placeholder 2"/>
          <p:cNvSpPr>
            <a:spLocks noGrp="1"/>
          </p:cNvSpPr>
          <p:nvPr>
            <p:ph idx="1"/>
          </p:nvPr>
        </p:nvSpPr>
        <p:spPr/>
        <p:txBody>
          <a:bodyPr/>
          <a:lstStyle/>
          <a:p>
            <a:r>
              <a:rPr lang="en-US" dirty="0" err="1" smtClean="0"/>
              <a:t>Pake</a:t>
            </a:r>
            <a:r>
              <a:rPr lang="en-US" dirty="0" smtClean="0"/>
              <a:t> </a:t>
            </a:r>
            <a:r>
              <a:rPr lang="en-US" dirty="0" err="1" smtClean="0"/>
              <a:t>kibana</a:t>
            </a:r>
            <a:endParaRPr lang="en-US" dirty="0"/>
          </a:p>
        </p:txBody>
      </p:sp>
    </p:spTree>
    <p:extLst>
      <p:ext uri="{BB962C8B-B14F-4D97-AF65-F5344CB8AC3E}">
        <p14:creationId xmlns:p14="http://schemas.microsoft.com/office/powerpoint/2010/main" val="18890143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1825625"/>
            <a:ext cx="9253733" cy="4649978"/>
          </a:xfrm>
          <a:prstGeom prst="rect">
            <a:avLst/>
          </a:prstGeom>
        </p:spPr>
      </p:pic>
      <p:pic>
        <p:nvPicPr>
          <p:cNvPr id="5" name="Picture 4"/>
          <p:cNvPicPr>
            <a:picLocks noChangeAspect="1"/>
          </p:cNvPicPr>
          <p:nvPr/>
        </p:nvPicPr>
        <p:blipFill>
          <a:blip r:embed="rId3"/>
          <a:stretch>
            <a:fillRect/>
          </a:stretch>
        </p:blipFill>
        <p:spPr>
          <a:xfrm>
            <a:off x="9059645" y="2415378"/>
            <a:ext cx="2294155" cy="2313433"/>
          </a:xfrm>
          <a:prstGeom prst="rect">
            <a:avLst/>
          </a:prstGeom>
        </p:spPr>
      </p:pic>
    </p:spTree>
    <p:extLst>
      <p:ext uri="{BB962C8B-B14F-4D97-AF65-F5344CB8AC3E}">
        <p14:creationId xmlns:p14="http://schemas.microsoft.com/office/powerpoint/2010/main" val="6395084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22500" y="1504950"/>
            <a:ext cx="7747000" cy="3848100"/>
          </a:xfrm>
          <a:prstGeom prst="rect">
            <a:avLst/>
          </a:prstGeom>
        </p:spPr>
      </p:pic>
    </p:spTree>
    <p:extLst>
      <p:ext uri="{BB962C8B-B14F-4D97-AF65-F5344CB8AC3E}">
        <p14:creationId xmlns:p14="http://schemas.microsoft.com/office/powerpoint/2010/main" val="3914609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
            <a:ext cx="12192000" cy="7229829"/>
          </a:xfrm>
          <a:prstGeom prst="rect">
            <a:avLst/>
          </a:prstGeom>
        </p:spPr>
      </p:pic>
    </p:spTree>
    <p:extLst>
      <p:ext uri="{BB962C8B-B14F-4D97-AF65-F5344CB8AC3E}">
        <p14:creationId xmlns:p14="http://schemas.microsoft.com/office/powerpoint/2010/main" val="13642301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549640" y="2576385"/>
            <a:ext cx="3200400" cy="360000"/>
          </a:xfrm>
        </p:spPr>
        <p:txBody>
          <a:bodyPr>
            <a:normAutofit fontScale="90000"/>
          </a:bodyPr>
          <a:lstStyle/>
          <a:p>
            <a:pPr algn="ctr"/>
            <a:r>
              <a:rPr lang="en-US" sz="2400" dirty="0" smtClean="0"/>
              <a:t>@</a:t>
            </a:r>
            <a:r>
              <a:rPr lang="en-US" sz="2400" dirty="0" err="1" smtClean="0"/>
              <a:t>choirudinemcha</a:t>
            </a:r>
            <a:endParaRPr lang="en-US" sz="2400" dirty="0"/>
          </a:p>
        </p:txBody>
      </p:sp>
      <p:sp>
        <p:nvSpPr>
          <p:cNvPr id="7" name="Content Placeholder 6"/>
          <p:cNvSpPr>
            <a:spLocks noGrp="1"/>
          </p:cNvSpPr>
          <p:nvPr>
            <p:ph idx="1"/>
          </p:nvPr>
        </p:nvSpPr>
        <p:spPr>
          <a:xfrm>
            <a:off x="813486" y="2036385"/>
            <a:ext cx="6711696" cy="1440000"/>
          </a:xfrm>
        </p:spPr>
        <p:txBody>
          <a:bodyPr>
            <a:normAutofit/>
          </a:bodyPr>
          <a:lstStyle/>
          <a:p>
            <a:pPr marL="0" indent="0" algn="ctr">
              <a:buNone/>
            </a:pPr>
            <a:r>
              <a:rPr lang="en-US" sz="9600" dirty="0" smtClean="0"/>
              <a:t>Thank You</a:t>
            </a:r>
            <a:endParaRPr lang="en-US" sz="96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0814" y="665454"/>
            <a:ext cx="1778051" cy="1778051"/>
          </a:xfrm>
          <a:prstGeom prst="ellipse">
            <a:avLst/>
          </a:prstGeom>
        </p:spPr>
      </p:pic>
    </p:spTree>
    <p:extLst>
      <p:ext uri="{BB962C8B-B14F-4D97-AF65-F5344CB8AC3E}">
        <p14:creationId xmlns:p14="http://schemas.microsoft.com/office/powerpoint/2010/main" val="1729311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a:t>
            </a:r>
            <a:endParaRPr lang="en-US" dirty="0"/>
          </a:p>
        </p:txBody>
      </p:sp>
      <p:sp>
        <p:nvSpPr>
          <p:cNvPr id="3" name="Content Placeholder 2"/>
          <p:cNvSpPr>
            <a:spLocks noGrp="1"/>
          </p:cNvSpPr>
          <p:nvPr>
            <p:ph idx="1"/>
          </p:nvPr>
        </p:nvSpPr>
        <p:spPr/>
        <p:txBody>
          <a:bodyPr/>
          <a:lstStyle/>
          <a:p>
            <a:r>
              <a:rPr lang="en-US" dirty="0"/>
              <a:t>'Big Data' is a term used to describe collection of data that is huge in size and yet growing exponentially with time. In short, such a data is so large and complex that none of the traditional data management tools are able to store it or process it efficiently</a:t>
            </a:r>
            <a:r>
              <a:rPr lang="en-US" dirty="0" smtClean="0"/>
              <a:t>.</a:t>
            </a:r>
            <a:endParaRPr lang="en-US" dirty="0"/>
          </a:p>
        </p:txBody>
      </p:sp>
    </p:spTree>
    <p:extLst>
      <p:ext uri="{BB962C8B-B14F-4D97-AF65-F5344CB8AC3E}">
        <p14:creationId xmlns:p14="http://schemas.microsoft.com/office/powerpoint/2010/main" val="219081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a:t>
            </a:r>
            <a:r>
              <a:rPr lang="en-US" dirty="0"/>
              <a:t>of </a:t>
            </a:r>
            <a:r>
              <a:rPr lang="en-US" dirty="0" smtClean="0"/>
              <a:t>'Big Data'</a:t>
            </a:r>
            <a:endParaRPr lang="en-US" dirty="0"/>
          </a:p>
        </p:txBody>
      </p:sp>
      <p:sp>
        <p:nvSpPr>
          <p:cNvPr id="3" name="Content Placeholder 2"/>
          <p:cNvSpPr>
            <a:spLocks noGrp="1"/>
          </p:cNvSpPr>
          <p:nvPr>
            <p:ph idx="1"/>
          </p:nvPr>
        </p:nvSpPr>
        <p:spPr/>
        <p:txBody>
          <a:bodyPr/>
          <a:lstStyle/>
          <a:p>
            <a:pPr marL="0" indent="0">
              <a:buNone/>
            </a:pPr>
            <a:r>
              <a:rPr lang="en-US" dirty="0" smtClean="0"/>
              <a:t>Big data' could be found in three </a:t>
            </a:r>
            <a:r>
              <a:rPr lang="en-US" dirty="0" smtClean="0"/>
              <a:t>:</a:t>
            </a:r>
            <a:endParaRPr lang="en-US" dirty="0" smtClean="0"/>
          </a:p>
          <a:p>
            <a:endParaRPr lang="en-US" dirty="0" smtClean="0"/>
          </a:p>
          <a:p>
            <a:r>
              <a:rPr lang="en-US" dirty="0" smtClean="0"/>
              <a:t>Volume</a:t>
            </a:r>
          </a:p>
          <a:p>
            <a:r>
              <a:rPr lang="en-US" dirty="0" smtClean="0"/>
              <a:t>Velocity</a:t>
            </a:r>
          </a:p>
          <a:p>
            <a:r>
              <a:rPr lang="en-US" dirty="0" smtClean="0"/>
              <a:t>Variety</a:t>
            </a:r>
            <a:endParaRPr lang="en-US" dirty="0"/>
          </a:p>
        </p:txBody>
      </p:sp>
    </p:spTree>
    <p:extLst>
      <p:ext uri="{BB962C8B-B14F-4D97-AF65-F5344CB8AC3E}">
        <p14:creationId xmlns:p14="http://schemas.microsoft.com/office/powerpoint/2010/main" val="869754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a:t>
            </a:r>
            <a:r>
              <a:rPr lang="en-US" dirty="0" smtClean="0"/>
              <a:t>'Big Data'</a:t>
            </a:r>
            <a:endParaRPr lang="en-US" dirty="0"/>
          </a:p>
        </p:txBody>
      </p:sp>
      <p:sp>
        <p:nvSpPr>
          <p:cNvPr id="3" name="Content Placeholder 2"/>
          <p:cNvSpPr>
            <a:spLocks noGrp="1"/>
          </p:cNvSpPr>
          <p:nvPr>
            <p:ph idx="1"/>
          </p:nvPr>
        </p:nvSpPr>
        <p:spPr/>
        <p:txBody>
          <a:bodyPr/>
          <a:lstStyle/>
          <a:p>
            <a:pPr marL="0" indent="0">
              <a:buNone/>
            </a:pPr>
            <a:r>
              <a:rPr lang="en-US" dirty="0" smtClean="0"/>
              <a:t>Big data' could be found in three forms:</a:t>
            </a:r>
          </a:p>
          <a:p>
            <a:endParaRPr lang="en-US" dirty="0" smtClean="0"/>
          </a:p>
          <a:p>
            <a:r>
              <a:rPr lang="en-US" dirty="0" smtClean="0"/>
              <a:t>Structured</a:t>
            </a:r>
          </a:p>
          <a:p>
            <a:r>
              <a:rPr lang="en-US" dirty="0" smtClean="0"/>
              <a:t>Un-structured</a:t>
            </a:r>
          </a:p>
          <a:p>
            <a:r>
              <a:rPr lang="en-US" dirty="0" smtClean="0"/>
              <a:t>Semi-structured</a:t>
            </a:r>
            <a:endParaRPr lang="en-US" dirty="0"/>
          </a:p>
        </p:txBody>
      </p:sp>
    </p:spTree>
    <p:extLst>
      <p:ext uri="{BB962C8B-B14F-4D97-AF65-F5344CB8AC3E}">
        <p14:creationId xmlns:p14="http://schemas.microsoft.com/office/powerpoint/2010/main" val="13908485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a:t>
            </a:r>
            <a:endParaRPr lang="en-US" dirty="0"/>
          </a:p>
        </p:txBody>
      </p:sp>
      <p:sp>
        <p:nvSpPr>
          <p:cNvPr id="3" name="Content Placeholder 2"/>
          <p:cNvSpPr>
            <a:spLocks noGrp="1"/>
          </p:cNvSpPr>
          <p:nvPr>
            <p:ph idx="1"/>
          </p:nvPr>
        </p:nvSpPr>
        <p:spPr/>
        <p:txBody>
          <a:bodyPr/>
          <a:lstStyle/>
          <a:p>
            <a:r>
              <a:rPr lang="en-US" dirty="0" smtClean="0"/>
              <a:t>Any data that can be stored, accessed and processed in the form of fixed format is termed as a 'structured' data</a:t>
            </a:r>
          </a:p>
          <a:p>
            <a:r>
              <a:rPr lang="en-US" dirty="0" smtClean="0"/>
              <a:t>Do you know? Data stored in a relational database management system is one example of a 'structured' data.</a:t>
            </a:r>
            <a:endParaRPr lang="en-US" dirty="0"/>
          </a:p>
        </p:txBody>
      </p:sp>
    </p:spTree>
    <p:extLst>
      <p:ext uri="{BB962C8B-B14F-4D97-AF65-F5344CB8AC3E}">
        <p14:creationId xmlns:p14="http://schemas.microsoft.com/office/powerpoint/2010/main" val="432005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Structured Data</a:t>
            </a:r>
            <a:endParaRPr lang="en-US" dirty="0"/>
          </a:p>
        </p:txBody>
      </p:sp>
      <p:sp>
        <p:nvSpPr>
          <p:cNvPr id="3" name="Content Placeholder 2"/>
          <p:cNvSpPr>
            <a:spLocks noGrp="1"/>
          </p:cNvSpPr>
          <p:nvPr>
            <p:ph idx="1"/>
          </p:nvPr>
        </p:nvSpPr>
        <p:spPr/>
        <p:txBody>
          <a:bodyPr/>
          <a:lstStyle/>
          <a:p>
            <a:r>
              <a:rPr lang="en-US" dirty="0" smtClean="0"/>
              <a:t>An 'Employee' table in a database is an example of Structured Data</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7864" y="3048001"/>
            <a:ext cx="8296275" cy="211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692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Un-structured</a:t>
            </a:r>
            <a:endParaRPr lang="en-US" dirty="0"/>
          </a:p>
        </p:txBody>
      </p:sp>
      <p:sp>
        <p:nvSpPr>
          <p:cNvPr id="3" name="Content Placeholder 2"/>
          <p:cNvSpPr>
            <a:spLocks noGrp="1"/>
          </p:cNvSpPr>
          <p:nvPr>
            <p:ph idx="1"/>
          </p:nvPr>
        </p:nvSpPr>
        <p:spPr/>
        <p:txBody>
          <a:bodyPr/>
          <a:lstStyle/>
          <a:p>
            <a:r>
              <a:rPr lang="en-US" dirty="0" smtClean="0"/>
              <a:t>Any data with unknown form or the structure is classified as unstructured data.</a:t>
            </a:r>
          </a:p>
          <a:p>
            <a:r>
              <a:rPr lang="en-US" dirty="0"/>
              <a:t>Typical example of unstructured data is, a heterogeneous data source containing a combination of simple text files, images, videos etc.</a:t>
            </a:r>
          </a:p>
        </p:txBody>
      </p:sp>
    </p:spTree>
    <p:extLst>
      <p:ext uri="{BB962C8B-B14F-4D97-AF65-F5344CB8AC3E}">
        <p14:creationId xmlns:p14="http://schemas.microsoft.com/office/powerpoint/2010/main" val="1987533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Un-structured Data</a:t>
            </a:r>
            <a:endParaRPr lang="en-US" dirty="0"/>
          </a:p>
        </p:txBody>
      </p:sp>
      <p:sp>
        <p:nvSpPr>
          <p:cNvPr id="3" name="Content Placeholder 2"/>
          <p:cNvSpPr>
            <a:spLocks noGrp="1"/>
          </p:cNvSpPr>
          <p:nvPr>
            <p:ph idx="1"/>
          </p:nvPr>
        </p:nvSpPr>
        <p:spPr/>
        <p:txBody>
          <a:bodyPr/>
          <a:lstStyle/>
          <a:p>
            <a:r>
              <a:rPr lang="en-US" dirty="0" smtClean="0"/>
              <a:t>Output returned by 'Google Search'</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410691"/>
            <a:ext cx="774057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4223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Wood Type</Template>
  <TotalTime>3521</TotalTime>
  <Words>652</Words>
  <Application>Microsoft Macintosh PowerPoint</Application>
  <PresentationFormat>Widescreen</PresentationFormat>
  <Paragraphs>86</Paragraphs>
  <Slides>28</Slides>
  <Notes>0</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Bookman Old Style</vt:lpstr>
      <vt:lpstr>Calibri</vt:lpstr>
      <vt:lpstr>Century Gothic</vt:lpstr>
      <vt:lpstr>Consolas</vt:lpstr>
      <vt:lpstr>Courier New</vt:lpstr>
      <vt:lpstr>Rockwell Extra Bold</vt:lpstr>
      <vt:lpstr>Wingdings</vt:lpstr>
      <vt:lpstr>Wood Type</vt:lpstr>
      <vt:lpstr>21st Century Oil Mine: Big Data</vt:lpstr>
      <vt:lpstr>Data</vt:lpstr>
      <vt:lpstr>'Big Data'</vt:lpstr>
      <vt:lpstr>Characteristics of 'Big Data'</vt:lpstr>
      <vt:lpstr>Categories of 'Big Data'</vt:lpstr>
      <vt:lpstr>Structured</vt:lpstr>
      <vt:lpstr>Examples Of Structured Data</vt:lpstr>
      <vt:lpstr>Un-structured</vt:lpstr>
      <vt:lpstr>Examples Of Un-structured Data</vt:lpstr>
      <vt:lpstr>Semi-structured</vt:lpstr>
      <vt:lpstr>Examples Of Semi-structured Data</vt:lpstr>
      <vt:lpstr>Why Big Data is New Oil Mine?</vt:lpstr>
      <vt:lpstr>Examples Of 'Big Data'</vt:lpstr>
      <vt:lpstr>Examples Of 'Big Data'</vt:lpstr>
      <vt:lpstr>Examples Of 'Big Data'</vt:lpstr>
      <vt:lpstr>Advantages Of Big Data Processing</vt:lpstr>
      <vt:lpstr>PowerPoint Presentation</vt:lpstr>
      <vt:lpstr>Scrapping Instagram</vt:lpstr>
      <vt:lpstr>Collecting Data</vt:lpstr>
      <vt:lpstr>Create Example</vt:lpstr>
      <vt:lpstr>RetrieveTagfeed.py</vt:lpstr>
      <vt:lpstr>PowerPoint Presentation</vt:lpstr>
      <vt:lpstr>ELK</vt:lpstr>
      <vt:lpstr>Data Visualization</vt:lpstr>
      <vt:lpstr>Sentiment</vt:lpstr>
      <vt:lpstr>PowerPoint Presentation</vt:lpstr>
      <vt:lpstr>PowerPoint Presentation</vt:lpstr>
      <vt:lpstr>@choirudinemcha</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48</cp:revision>
  <dcterms:created xsi:type="dcterms:W3CDTF">2018-10-30T13:22:16Z</dcterms:created>
  <dcterms:modified xsi:type="dcterms:W3CDTF">2018-11-03T05:18:56Z</dcterms:modified>
</cp:coreProperties>
</file>