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74" r:id="rId3"/>
    <p:sldId id="264" r:id="rId4"/>
    <p:sldId id="266" r:id="rId5"/>
    <p:sldId id="277" r:id="rId6"/>
    <p:sldId id="271" r:id="rId7"/>
    <p:sldId id="278" r:id="rId8"/>
    <p:sldId id="279" r:id="rId9"/>
    <p:sldId id="282" r:id="rId10"/>
    <p:sldId id="281" r:id="rId11"/>
    <p:sldId id="280" r:id="rId12"/>
    <p:sldId id="276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67" r:id="rId21"/>
    <p:sldId id="272" r:id="rId22"/>
    <p:sldId id="292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9F0"/>
    <a:srgbClr val="F7F7F7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oy" userId="90492fdf2bf6730e" providerId="LiveId" clId="{D1CE4BA5-5345-4324-85DC-705A811E1699}"/>
    <pc:docChg chg="custSel modSld">
      <pc:chgData name="Choi Soy" userId="90492fdf2bf6730e" providerId="LiveId" clId="{D1CE4BA5-5345-4324-85DC-705A811E1699}" dt="2020-03-18T00:45:09.447" v="43" actId="6549"/>
      <pc:docMkLst>
        <pc:docMk/>
      </pc:docMkLst>
      <pc:sldChg chg="modSp mod">
        <pc:chgData name="Choi Soy" userId="90492fdf2bf6730e" providerId="LiveId" clId="{D1CE4BA5-5345-4324-85DC-705A811E1699}" dt="2020-03-18T00:45:09.447" v="43" actId="6549"/>
        <pc:sldMkLst>
          <pc:docMk/>
          <pc:sldMk cId="3364259065" sldId="267"/>
        </pc:sldMkLst>
        <pc:spChg chg="mod">
          <ac:chgData name="Choi Soy" userId="90492fdf2bf6730e" providerId="LiveId" clId="{D1CE4BA5-5345-4324-85DC-705A811E1699}" dt="2020-03-18T00:45:09.447" v="43" actId="6549"/>
          <ac:spMkLst>
            <pc:docMk/>
            <pc:sldMk cId="3364259065" sldId="267"/>
            <ac:spMk id="4" creationId="{68E2D98D-6264-4F46-9EB3-0A8A6CE5CA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5385D6D2-6E3D-4125-B5E3-01A46E3ADA85}" type="datetimeFigureOut">
              <a:rPr lang="ko-KR" altLang="en-US" smtClean="0"/>
              <a:pPr/>
              <a:t>2020-03-18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A7A87B7-6032-4631-9469-7FA7A89C86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17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21836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500" b="1" kern="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Titanic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i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Machine Learning from Disaster</a:t>
            </a:r>
            <a:endParaRPr lang="ko-KR" altLang="en-US" sz="1000" i="1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5400" kern="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02247" y="3242846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최서윤</a:t>
            </a:r>
            <a:r>
              <a:rPr lang="ko-KR" altLang="en-US" sz="1000" kern="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성별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en-US" altLang="ko-KR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상관관계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687ACED-0959-4D55-8CDA-1CEFB87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" y="1767840"/>
            <a:ext cx="6821488" cy="4571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7BE66-BA63-4C3C-97DC-6F73A11892F5}"/>
              </a:ext>
            </a:extLst>
          </p:cNvPr>
          <p:cNvSpPr txBox="1"/>
          <p:nvPr/>
        </p:nvSpPr>
        <p:spPr>
          <a:xfrm>
            <a:off x="7288941" y="3453372"/>
            <a:ext cx="353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여성 생존율 ▲</a:t>
            </a: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여성 생존율 ▼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남성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1,3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생존율 ▲</a:t>
            </a: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1B7A2D-0C14-435F-AC95-394F1E411271}"/>
              </a:ext>
            </a:extLst>
          </p:cNvPr>
          <p:cNvSpPr/>
          <p:nvPr/>
        </p:nvSpPr>
        <p:spPr>
          <a:xfrm>
            <a:off x="6991220" y="2417227"/>
            <a:ext cx="4129660" cy="3424773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A93CC6-1E52-49EC-81F5-C31475F810D7}"/>
              </a:ext>
            </a:extLst>
          </p:cNvPr>
          <p:cNvGrpSpPr/>
          <p:nvPr/>
        </p:nvGrpSpPr>
        <p:grpSpPr>
          <a:xfrm>
            <a:off x="194637" y="1534160"/>
            <a:ext cx="11463962" cy="3934242"/>
            <a:chOff x="194637" y="1868289"/>
            <a:chExt cx="11463962" cy="39342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CCC979-6D4A-4175-AA1C-09CD3D08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338" y="1868289"/>
              <a:ext cx="5736261" cy="382417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ACB14F-E859-460F-86DB-106992DF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637" y="1868289"/>
              <a:ext cx="5901363" cy="3934242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항구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&amp;</a:t>
              </a:r>
              <a:r>
                <a:rPr lang="en-US" altLang="ko-KR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상관관계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99ED35-1881-4A69-9E78-2D4A4FFFE19C}"/>
              </a:ext>
            </a:extLst>
          </p:cNvPr>
          <p:cNvGrpSpPr/>
          <p:nvPr/>
        </p:nvGrpSpPr>
        <p:grpSpPr>
          <a:xfrm>
            <a:off x="912660" y="5501918"/>
            <a:ext cx="10208220" cy="1340118"/>
            <a:chOff x="912660" y="5501918"/>
            <a:chExt cx="10208220" cy="13401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229A15-7BAC-445A-9745-DAB9FEF3264B}"/>
                </a:ext>
              </a:extLst>
            </p:cNvPr>
            <p:cNvSpPr txBox="1"/>
            <p:nvPr/>
          </p:nvSpPr>
          <p:spPr>
            <a:xfrm>
              <a:off x="3670742" y="5641707"/>
              <a:ext cx="7450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항구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 </a:t>
              </a:r>
              <a:r>
                <a:rPr lang="ko-KR" altLang="en-US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탑승율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▲</a:t>
              </a:r>
              <a:endPara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항구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Q :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 </a:t>
              </a:r>
              <a:r>
                <a:rPr lang="ko-KR" altLang="en-US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탑승율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▲ </a:t>
              </a:r>
              <a:endPara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항구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    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탑승자 생존율 ▲</a:t>
              </a:r>
            </a:p>
            <a:p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BEB596-AE3F-4AD7-8ABF-1C049DC6DAF4}"/>
                </a:ext>
              </a:extLst>
            </p:cNvPr>
            <p:cNvSpPr/>
            <p:nvPr/>
          </p:nvSpPr>
          <p:spPr>
            <a:xfrm>
              <a:off x="912660" y="5501918"/>
              <a:ext cx="10208220" cy="1200329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79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확인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4C18837-C3B1-4EF3-8571-15EB9734114B}"/>
              </a:ext>
            </a:extLst>
          </p:cNvPr>
          <p:cNvCxnSpPr/>
          <p:nvPr/>
        </p:nvCxnSpPr>
        <p:spPr>
          <a:xfrm>
            <a:off x="5566299" y="1540748"/>
            <a:ext cx="0" cy="4653338"/>
          </a:xfrm>
          <a:prstGeom prst="line">
            <a:avLst/>
          </a:prstGeom>
          <a:ln>
            <a:solidFill>
              <a:srgbClr val="70A9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B1B0D8-5118-44F6-8BCC-A5DFCEDF3091}"/>
              </a:ext>
            </a:extLst>
          </p:cNvPr>
          <p:cNvGrpSpPr/>
          <p:nvPr/>
        </p:nvGrpSpPr>
        <p:grpSpPr>
          <a:xfrm>
            <a:off x="6222956" y="2367488"/>
            <a:ext cx="4712946" cy="2718971"/>
            <a:chOff x="6222956" y="2367488"/>
            <a:chExt cx="4712946" cy="27189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EDEAED-D909-4768-92B2-98054E57B6BC}"/>
                </a:ext>
              </a:extLst>
            </p:cNvPr>
            <p:cNvSpPr txBox="1"/>
            <p:nvPr/>
          </p:nvSpPr>
          <p:spPr>
            <a:xfrm>
              <a:off x="6222956" y="2671294"/>
              <a:ext cx="466859" cy="1300428"/>
            </a:xfrm>
            <a:prstGeom prst="rect">
              <a:avLst/>
            </a:prstGeom>
            <a:noFill/>
          </p:spPr>
          <p:txBody>
            <a:bodyPr vert="wordArtVertRtl" wrap="square" rtlCol="0">
              <a:spAutoFit/>
            </a:bodyPr>
            <a:lstStyle/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TEST</a:t>
              </a:r>
              <a:endPara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1E5FEF3-9318-4952-BB1F-6CB4AC81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406" y="2367488"/>
              <a:ext cx="3088496" cy="2718971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E8B5AB-F2E1-4D4F-8C17-1CEDB5B7013F}"/>
              </a:ext>
            </a:extLst>
          </p:cNvPr>
          <p:cNvGrpSpPr/>
          <p:nvPr/>
        </p:nvGrpSpPr>
        <p:grpSpPr>
          <a:xfrm>
            <a:off x="1428351" y="2367489"/>
            <a:ext cx="3477209" cy="2718994"/>
            <a:chOff x="1428351" y="2367489"/>
            <a:chExt cx="3477209" cy="27189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EA2E1B-D21C-4BCC-AE9B-59EF8DCCE637}"/>
                </a:ext>
              </a:extLst>
            </p:cNvPr>
            <p:cNvSpPr txBox="1"/>
            <p:nvPr/>
          </p:nvSpPr>
          <p:spPr>
            <a:xfrm>
              <a:off x="1428351" y="2686407"/>
              <a:ext cx="466859" cy="1600952"/>
            </a:xfrm>
            <a:prstGeom prst="rect">
              <a:avLst/>
            </a:prstGeom>
            <a:noFill/>
          </p:spPr>
          <p:txBody>
            <a:bodyPr vert="wordArtVertRtl" wrap="square" rtlCol="0">
              <a:spAutoFit/>
            </a:bodyPr>
            <a:lstStyle/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TRAIN</a:t>
              </a:r>
              <a:endPara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BDA2CD9-3496-4781-9E0B-7ABCD562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819" y="2367489"/>
              <a:ext cx="2682741" cy="271899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96CCC67-DAC7-45B8-9561-DCE8AD2685A0}"/>
              </a:ext>
            </a:extLst>
          </p:cNvPr>
          <p:cNvSpPr txBox="1"/>
          <p:nvPr/>
        </p:nvSpPr>
        <p:spPr>
          <a:xfrm>
            <a:off x="547527" y="5362966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Age :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177 , Cabin : 687 , Embarked: 2</a:t>
            </a:r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23834-D012-4059-B53A-477DF9DE0C6B}"/>
              </a:ext>
            </a:extLst>
          </p:cNvPr>
          <p:cNvSpPr txBox="1"/>
          <p:nvPr/>
        </p:nvSpPr>
        <p:spPr>
          <a:xfrm>
            <a:off x="6747567" y="5303849"/>
            <a:ext cx="392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Age :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86 , Fare : 1 , Cabin: 327</a:t>
            </a:r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3EB755-3C72-4CB6-BCA6-0D329BA48B2B}"/>
              </a:ext>
            </a:extLst>
          </p:cNvPr>
          <p:cNvSpPr/>
          <p:nvPr/>
        </p:nvSpPr>
        <p:spPr>
          <a:xfrm>
            <a:off x="3609581" y="5900498"/>
            <a:ext cx="1700787" cy="339714"/>
          </a:xfrm>
          <a:prstGeom prst="rect">
            <a:avLst/>
          </a:prstGeom>
          <a:noFill/>
          <a:ln w="28575">
            <a:solidFill>
              <a:srgbClr val="70A9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EF9197-76C5-464F-AAE9-E58EEE975A10}"/>
              </a:ext>
            </a:extLst>
          </p:cNvPr>
          <p:cNvSpPr/>
          <p:nvPr/>
        </p:nvSpPr>
        <p:spPr>
          <a:xfrm>
            <a:off x="8072439" y="5856048"/>
            <a:ext cx="1014412" cy="371131"/>
          </a:xfrm>
          <a:prstGeom prst="rect">
            <a:avLst/>
          </a:prstGeom>
          <a:noFill/>
          <a:ln w="28575">
            <a:solidFill>
              <a:srgbClr val="70A9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70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항구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01C8A6-62EC-41A0-83B0-CC1DB29FF89F}"/>
              </a:ext>
            </a:extLst>
          </p:cNvPr>
          <p:cNvGrpSpPr/>
          <p:nvPr/>
        </p:nvGrpSpPr>
        <p:grpSpPr>
          <a:xfrm>
            <a:off x="392509" y="2052319"/>
            <a:ext cx="6811565" cy="2033895"/>
            <a:chOff x="392509" y="2052319"/>
            <a:chExt cx="6811565" cy="203389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4C3EA69-27AE-4FC7-B86C-26536113C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849" y="2052319"/>
              <a:ext cx="6753225" cy="203389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C06760-8918-412E-B476-56CA8899FE5B}"/>
                </a:ext>
              </a:extLst>
            </p:cNvPr>
            <p:cNvSpPr/>
            <p:nvPr/>
          </p:nvSpPr>
          <p:spPr>
            <a:xfrm>
              <a:off x="392509" y="2162272"/>
              <a:ext cx="802482" cy="5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FBCB69-21A2-44A1-BA61-0321A49E6907}"/>
              </a:ext>
            </a:extLst>
          </p:cNvPr>
          <p:cNvGrpSpPr/>
          <p:nvPr/>
        </p:nvGrpSpPr>
        <p:grpSpPr>
          <a:xfrm>
            <a:off x="7204074" y="1849034"/>
            <a:ext cx="4800600" cy="3213185"/>
            <a:chOff x="7204074" y="1849034"/>
            <a:chExt cx="4800600" cy="32131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008FC9-0656-4786-9F4C-AE508333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074" y="2052319"/>
              <a:ext cx="4800600" cy="30099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AE7FCC-5616-43B8-85A6-A62744AB17AA}"/>
                </a:ext>
              </a:extLst>
            </p:cNvPr>
            <p:cNvSpPr/>
            <p:nvPr/>
          </p:nvSpPr>
          <p:spPr>
            <a:xfrm>
              <a:off x="7810498" y="1896232"/>
              <a:ext cx="4194176" cy="233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38A9151-5A2B-4AD9-97E3-D9C0AEE31A59}"/>
                </a:ext>
              </a:extLst>
            </p:cNvPr>
            <p:cNvSpPr/>
            <p:nvPr/>
          </p:nvSpPr>
          <p:spPr>
            <a:xfrm>
              <a:off x="7204074" y="1849034"/>
              <a:ext cx="842963" cy="626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85D29B-6A8D-44F5-8C9F-1A4056A01932}"/>
              </a:ext>
            </a:extLst>
          </p:cNvPr>
          <p:cNvGrpSpPr/>
          <p:nvPr/>
        </p:nvGrpSpPr>
        <p:grpSpPr>
          <a:xfrm>
            <a:off x="416917" y="1849034"/>
            <a:ext cx="11612165" cy="3213185"/>
            <a:chOff x="416917" y="1849034"/>
            <a:chExt cx="11612165" cy="321318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CF0F311-0138-43E7-9B71-80DDFFA51D68}"/>
                </a:ext>
              </a:extLst>
            </p:cNvPr>
            <p:cNvGrpSpPr/>
            <p:nvPr/>
          </p:nvGrpSpPr>
          <p:grpSpPr>
            <a:xfrm>
              <a:off x="416917" y="2052319"/>
              <a:ext cx="6811565" cy="2033895"/>
              <a:chOff x="392509" y="2052319"/>
              <a:chExt cx="6811565" cy="203389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8A18915-E827-4196-AD9A-4C1D1D9DD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0849" y="2052319"/>
                <a:ext cx="6753225" cy="2033895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51D08C1-AB34-431E-92BC-0076EB100701}"/>
                  </a:ext>
                </a:extLst>
              </p:cNvPr>
              <p:cNvSpPr/>
              <p:nvPr/>
            </p:nvSpPr>
            <p:spPr>
              <a:xfrm>
                <a:off x="392509" y="2162272"/>
                <a:ext cx="802482" cy="5674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A0A2C2-9D47-46AE-8E9E-108CB5FBD1A2}"/>
                </a:ext>
              </a:extLst>
            </p:cNvPr>
            <p:cNvGrpSpPr/>
            <p:nvPr/>
          </p:nvGrpSpPr>
          <p:grpSpPr>
            <a:xfrm>
              <a:off x="7228482" y="1849034"/>
              <a:ext cx="4800600" cy="3213185"/>
              <a:chOff x="7204074" y="1849034"/>
              <a:chExt cx="4800600" cy="3213185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18B66E2-E17E-4E95-9A60-9482952EF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4074" y="2052319"/>
                <a:ext cx="4800600" cy="300990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2A06208-DD8C-4948-87C6-AEF816A5803E}"/>
                  </a:ext>
                </a:extLst>
              </p:cNvPr>
              <p:cNvSpPr/>
              <p:nvPr/>
            </p:nvSpPr>
            <p:spPr>
              <a:xfrm>
                <a:off x="7810498" y="1896232"/>
                <a:ext cx="4194176" cy="233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3CFBAE2-615A-4DD8-8179-40586029C3B1}"/>
                  </a:ext>
                </a:extLst>
              </p:cNvPr>
              <p:cNvSpPr/>
              <p:nvPr/>
            </p:nvSpPr>
            <p:spPr>
              <a:xfrm>
                <a:off x="7204074" y="1849034"/>
                <a:ext cx="842963" cy="6264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E54B7-2636-44F9-96B8-C36062E47AED}"/>
              </a:ext>
            </a:extLst>
          </p:cNvPr>
          <p:cNvSpPr/>
          <p:nvPr/>
        </p:nvSpPr>
        <p:spPr>
          <a:xfrm>
            <a:off x="871366" y="1896232"/>
            <a:ext cx="10015709" cy="3390135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0C3E4-F0BB-4352-8550-9EB65588F8A3}"/>
              </a:ext>
            </a:extLst>
          </p:cNvPr>
          <p:cNvGrpSpPr/>
          <p:nvPr/>
        </p:nvGrpSpPr>
        <p:grpSpPr>
          <a:xfrm>
            <a:off x="871365" y="5364438"/>
            <a:ext cx="10015710" cy="1583326"/>
            <a:chOff x="871365" y="5364438"/>
            <a:chExt cx="10015710" cy="1583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BD68CE-378E-406E-BC49-5C36B293B5EC}"/>
                </a:ext>
              </a:extLst>
            </p:cNvPr>
            <p:cNvSpPr txBox="1"/>
            <p:nvPr/>
          </p:nvSpPr>
          <p:spPr>
            <a:xfrm>
              <a:off x="2712885" y="5470436"/>
              <a:ext cx="81741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SibSp,Parch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sym typeface="Wingdings" panose="05000000000000000000" pitchFamily="2" charset="2"/>
                </a:rPr>
                <a:t>0</a:t>
              </a:r>
              <a:endPara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나이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 38, 62</a:t>
              </a: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=&gt;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1 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중 차지 비율 중 가장 높은 항구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로 대체</a:t>
              </a:r>
            </a:p>
            <a:p>
              <a:endPara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D57E7A-FB7C-4A10-AB9D-171ACAB5A001}"/>
                </a:ext>
              </a:extLst>
            </p:cNvPr>
            <p:cNvSpPr/>
            <p:nvPr/>
          </p:nvSpPr>
          <p:spPr>
            <a:xfrm>
              <a:off x="871365" y="5364438"/>
              <a:ext cx="10015710" cy="1336400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3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결측치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처리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요금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906D9-53BC-4CFD-BD51-90A057D206A3}"/>
              </a:ext>
            </a:extLst>
          </p:cNvPr>
          <p:cNvSpPr/>
          <p:nvPr/>
        </p:nvSpPr>
        <p:spPr>
          <a:xfrm>
            <a:off x="7672387" y="1871662"/>
            <a:ext cx="3843338" cy="4337397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8484C-DE71-421C-8196-0E80EBFC1493}"/>
              </a:ext>
            </a:extLst>
          </p:cNvPr>
          <p:cNvSpPr txBox="1"/>
          <p:nvPr/>
        </p:nvSpPr>
        <p:spPr>
          <a:xfrm>
            <a:off x="7990767" y="2791976"/>
            <a:ext cx="3206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 </a:t>
            </a:r>
            <a:r>
              <a:rPr lang="ko-KR" altLang="en-US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1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승객 </a:t>
            </a:r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3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Test,Train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합친 데이터 </a:t>
            </a:r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중앙값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:8.05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결측치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요금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:8.05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대체</a:t>
            </a: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103DCF-BE0E-40A5-9812-74F6A85485C2}"/>
              </a:ext>
            </a:extLst>
          </p:cNvPr>
          <p:cNvGrpSpPr/>
          <p:nvPr/>
        </p:nvGrpSpPr>
        <p:grpSpPr>
          <a:xfrm>
            <a:off x="243060" y="1871663"/>
            <a:ext cx="6914978" cy="4337432"/>
            <a:chOff x="243060" y="1871663"/>
            <a:chExt cx="6914978" cy="433743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FB670C-1156-4DC8-8C40-73180EFD3A89}"/>
                </a:ext>
              </a:extLst>
            </p:cNvPr>
            <p:cNvGrpSpPr/>
            <p:nvPr/>
          </p:nvGrpSpPr>
          <p:grpSpPr>
            <a:xfrm>
              <a:off x="243060" y="1871663"/>
              <a:ext cx="6914978" cy="4337432"/>
              <a:chOff x="243060" y="1871663"/>
              <a:chExt cx="6914978" cy="433743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E53D790-9E80-445E-BC58-5F0807F7F442}"/>
                  </a:ext>
                </a:extLst>
              </p:cNvPr>
              <p:cNvGrpSpPr/>
              <p:nvPr/>
            </p:nvGrpSpPr>
            <p:grpSpPr>
              <a:xfrm>
                <a:off x="243060" y="2165031"/>
                <a:ext cx="6437312" cy="3676969"/>
                <a:chOff x="114472" y="2052319"/>
                <a:chExt cx="6437312" cy="3676969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A93D78D2-B7AE-4745-A38E-5B61C55F5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5834" y="4169406"/>
                  <a:ext cx="5695950" cy="1559882"/>
                </a:xfrm>
                <a:prstGeom prst="rect">
                  <a:avLst/>
                </a:prstGeom>
              </p:spPr>
            </p:pic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77F857A-1BC6-4159-B30C-F44C40752AA4}"/>
                    </a:ext>
                  </a:extLst>
                </p:cNvPr>
                <p:cNvGrpSpPr/>
                <p:nvPr/>
              </p:nvGrpSpPr>
              <p:grpSpPr>
                <a:xfrm>
                  <a:off x="114472" y="2052319"/>
                  <a:ext cx="6437312" cy="1919607"/>
                  <a:chOff x="671513" y="2052318"/>
                  <a:chExt cx="6437312" cy="1919607"/>
                </a:xfrm>
              </p:grpSpPr>
              <p:pic>
                <p:nvPicPr>
                  <p:cNvPr id="2" name="그림 1">
                    <a:extLst>
                      <a:ext uri="{FF2B5EF4-FFF2-40B4-BE49-F238E27FC236}">
                        <a16:creationId xmlns:a16="http://schemas.microsoft.com/office/drawing/2014/main" id="{BE0793C2-E020-4482-850B-A97C9EA8B7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3750" y="2052318"/>
                    <a:ext cx="6315075" cy="1919607"/>
                  </a:xfrm>
                  <a:prstGeom prst="rect">
                    <a:avLst/>
                  </a:prstGeom>
                </p:spPr>
              </p:pic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3C70DBB8-19E0-4286-A32F-76C41E9686CB}"/>
                      </a:ext>
                    </a:extLst>
                  </p:cNvPr>
                  <p:cNvSpPr/>
                  <p:nvPr/>
                </p:nvSpPr>
                <p:spPr>
                  <a:xfrm>
                    <a:off x="671513" y="2052318"/>
                    <a:ext cx="700087" cy="4572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HY견고딕" panose="02030600000101010101" pitchFamily="18" charset="-127"/>
                      <a:ea typeface="HY견고딕" panose="02030600000101010101" pitchFamily="18" charset="-127"/>
                    </a:endParaRP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5D206E-FEE1-49A4-81DC-769B0E2FDED6}"/>
                  </a:ext>
                </a:extLst>
              </p:cNvPr>
              <p:cNvSpPr/>
              <p:nvPr/>
            </p:nvSpPr>
            <p:spPr>
              <a:xfrm>
                <a:off x="464515" y="1871663"/>
                <a:ext cx="6693523" cy="4337432"/>
              </a:xfrm>
              <a:prstGeom prst="rect">
                <a:avLst/>
              </a:prstGeom>
              <a:noFill/>
              <a:ln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B79C1-F9C7-412C-9F89-F130BCDF5228}"/>
                </a:ext>
              </a:extLst>
            </p:cNvPr>
            <p:cNvSpPr/>
            <p:nvPr/>
          </p:nvSpPr>
          <p:spPr>
            <a:xfrm>
              <a:off x="3943350" y="4529138"/>
              <a:ext cx="1042988" cy="30003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93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파생변수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en-US" altLang="ko-KR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Cabin_known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96D1CD5-F39E-4692-888C-AA7B0A07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" y="2052319"/>
            <a:ext cx="5487650" cy="365843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2C74A9-4DCC-490C-8A85-D115FF0EA9A3}"/>
              </a:ext>
            </a:extLst>
          </p:cNvPr>
          <p:cNvGrpSpPr/>
          <p:nvPr/>
        </p:nvGrpSpPr>
        <p:grpSpPr>
          <a:xfrm>
            <a:off x="6829427" y="1356082"/>
            <a:ext cx="3771900" cy="2232688"/>
            <a:chOff x="6643689" y="1810675"/>
            <a:chExt cx="3771900" cy="223268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2B4E5D4-6B69-4D5F-B383-BAEF64F9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4368" y="2402733"/>
              <a:ext cx="3130542" cy="123730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3E9BCB4-C832-4679-8734-CF26E8DCA568}"/>
                </a:ext>
              </a:extLst>
            </p:cNvPr>
            <p:cNvSpPr/>
            <p:nvPr/>
          </p:nvSpPr>
          <p:spPr>
            <a:xfrm>
              <a:off x="6643689" y="1810675"/>
              <a:ext cx="3771900" cy="2232688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6761BD-2302-4330-83E7-03C2A1C933FF}"/>
              </a:ext>
            </a:extLst>
          </p:cNvPr>
          <p:cNvGrpSpPr/>
          <p:nvPr/>
        </p:nvGrpSpPr>
        <p:grpSpPr>
          <a:xfrm>
            <a:off x="6829427" y="4094891"/>
            <a:ext cx="3886693" cy="2232688"/>
            <a:chOff x="6529389" y="4155005"/>
            <a:chExt cx="3886693" cy="22326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55A4F9-D7F4-4F1D-ACE2-57A1C07BEF72}"/>
                </a:ext>
              </a:extLst>
            </p:cNvPr>
            <p:cNvSpPr txBox="1"/>
            <p:nvPr/>
          </p:nvSpPr>
          <p:spPr>
            <a:xfrm>
              <a:off x="6644182" y="4641671"/>
              <a:ext cx="3771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True : 66.67%</a:t>
              </a: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False : 29.99%</a:t>
              </a:r>
            </a:p>
            <a:p>
              <a:endPara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Cabin_known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 True  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생존율 ▲  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DE117F9-2250-465E-AE10-AD47134D25C5}"/>
                </a:ext>
              </a:extLst>
            </p:cNvPr>
            <p:cNvSpPr/>
            <p:nvPr/>
          </p:nvSpPr>
          <p:spPr>
            <a:xfrm>
              <a:off x="6529389" y="4155005"/>
              <a:ext cx="3771900" cy="2232688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94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파생변수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_Large Family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A3B8C24-9DFC-4497-891F-EFEAF7C01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" y="2052319"/>
            <a:ext cx="5487650" cy="3658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FA416-02D1-4C30-8517-1FA0B264B720}"/>
              </a:ext>
            </a:extLst>
          </p:cNvPr>
          <p:cNvSpPr txBox="1"/>
          <p:nvPr/>
        </p:nvSpPr>
        <p:spPr>
          <a:xfrm>
            <a:off x="6910390" y="4399230"/>
            <a:ext cx="45624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대가족 기준 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7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SibSp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&gt;2 or Parch &gt;3 </a:t>
            </a:r>
          </a:p>
          <a:p>
            <a:endParaRPr lang="en-US" altLang="ko-KR" sz="17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True: 14.29%</a:t>
            </a:r>
          </a:p>
          <a:p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False</a:t>
            </a:r>
            <a:r>
              <a:rPr lang="ko-KR" altLang="en-US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40%</a:t>
            </a:r>
          </a:p>
          <a:p>
            <a:endParaRPr lang="en-US" altLang="ko-KR" sz="17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7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Large_Family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False </a:t>
            </a:r>
            <a:r>
              <a:rPr lang="ko-KR" altLang="en-US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생존율 ▲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84FD2-6F5F-40B0-8580-6868B6230CF8}"/>
              </a:ext>
            </a:extLst>
          </p:cNvPr>
          <p:cNvSpPr/>
          <p:nvPr/>
        </p:nvSpPr>
        <p:spPr>
          <a:xfrm>
            <a:off x="6910390" y="4197867"/>
            <a:ext cx="4210488" cy="2232688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05AF05-536B-4A98-803E-04BF0BCDA6CD}"/>
              </a:ext>
            </a:extLst>
          </p:cNvPr>
          <p:cNvGrpSpPr/>
          <p:nvPr/>
        </p:nvGrpSpPr>
        <p:grpSpPr>
          <a:xfrm>
            <a:off x="6910389" y="1356082"/>
            <a:ext cx="4210489" cy="2232688"/>
            <a:chOff x="6810377" y="1801559"/>
            <a:chExt cx="3771900" cy="22326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460F0C-1B7A-4C21-A678-503C31607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342" y="2271938"/>
              <a:ext cx="2955928" cy="125547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548D2D-0A0D-47AF-AFB8-FBE090F35705}"/>
                </a:ext>
              </a:extLst>
            </p:cNvPr>
            <p:cNvSpPr/>
            <p:nvPr/>
          </p:nvSpPr>
          <p:spPr>
            <a:xfrm>
              <a:off x="6810377" y="1801559"/>
              <a:ext cx="3771900" cy="2232688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4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파생변수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_Young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D200D88-AFD3-4E31-91C3-3B7C5631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7" y="2052319"/>
            <a:ext cx="8007346" cy="4348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D21AF-AE44-4AD2-9540-0734216CC03C}"/>
              </a:ext>
            </a:extLst>
          </p:cNvPr>
          <p:cNvSpPr txBox="1"/>
          <p:nvPr/>
        </p:nvSpPr>
        <p:spPr>
          <a:xfrm>
            <a:off x="8425460" y="3960880"/>
            <a:ext cx="3457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Young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기준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&lt;=30 or</a:t>
            </a:r>
          </a:p>
          <a:p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Title</a:t>
            </a:r>
            <a:r>
              <a:rPr lang="ko-KR" altLang="en-US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7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Miss,Master,Mlle</a:t>
            </a:r>
            <a:r>
              <a:rPr lang="en-US" altLang="ko-KR" sz="17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: 28.77 %</a:t>
            </a:r>
          </a:p>
          <a:p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 : 52.17%</a:t>
            </a:r>
          </a:p>
          <a:p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 : 51.32%</a:t>
            </a: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150D50-BE91-476E-A0EB-720C60A4C299}"/>
              </a:ext>
            </a:extLst>
          </p:cNvPr>
          <p:cNvGrpSpPr/>
          <p:nvPr/>
        </p:nvGrpSpPr>
        <p:grpSpPr>
          <a:xfrm>
            <a:off x="8425460" y="1341651"/>
            <a:ext cx="3254158" cy="2072918"/>
            <a:chOff x="8425460" y="1341651"/>
            <a:chExt cx="3254158" cy="20729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E6857A-6867-4CA9-9BFA-9C4B111FF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1696" y="1887962"/>
              <a:ext cx="2897922" cy="112393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72C1EA-C0DD-47C3-BFEB-F98D21DC5D8D}"/>
                </a:ext>
              </a:extLst>
            </p:cNvPr>
            <p:cNvSpPr/>
            <p:nvPr/>
          </p:nvSpPr>
          <p:spPr>
            <a:xfrm>
              <a:off x="8425460" y="1341651"/>
              <a:ext cx="3090821" cy="2072918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BC726-DD53-4300-8E87-F41424F7617C}"/>
              </a:ext>
            </a:extLst>
          </p:cNvPr>
          <p:cNvSpPr/>
          <p:nvPr/>
        </p:nvSpPr>
        <p:spPr>
          <a:xfrm>
            <a:off x="8425460" y="3810920"/>
            <a:ext cx="3090821" cy="2072918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35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파생변수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_Child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648F469-979B-483D-AC7C-A626DE0E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9" y="2052319"/>
            <a:ext cx="4879532" cy="39106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556091-747A-4A01-902B-151546DE0F6F}"/>
              </a:ext>
            </a:extLst>
          </p:cNvPr>
          <p:cNvSpPr/>
          <p:nvPr/>
        </p:nvSpPr>
        <p:spPr>
          <a:xfrm>
            <a:off x="6734177" y="2235124"/>
            <a:ext cx="3481385" cy="2992681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6E34C-B985-482B-8EA4-372B84386994}"/>
              </a:ext>
            </a:extLst>
          </p:cNvPr>
          <p:cNvSpPr txBox="1"/>
          <p:nvPr/>
        </p:nvSpPr>
        <p:spPr>
          <a:xfrm>
            <a:off x="7049311" y="3028950"/>
            <a:ext cx="3166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기준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&lt;=10</a:t>
            </a: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어린이 생존율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성인 생존율</a:t>
            </a:r>
          </a:p>
        </p:txBody>
      </p:sp>
    </p:spTree>
    <p:extLst>
      <p:ext uri="{BB962C8B-B14F-4D97-AF65-F5344CB8AC3E}">
        <p14:creationId xmlns:p14="http://schemas.microsoft.com/office/powerpoint/2010/main" val="133265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파생변수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_Alone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6D89567-9984-41C4-A016-7FC3290E0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4" y="2183567"/>
            <a:ext cx="5487650" cy="3658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48A1AB-0F67-4D2A-B503-E696092E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062" y="1939332"/>
            <a:ext cx="2534223" cy="1274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338D0E-3C10-419A-A68E-C6F998B7D965}"/>
              </a:ext>
            </a:extLst>
          </p:cNvPr>
          <p:cNvSpPr txBox="1"/>
          <p:nvPr/>
        </p:nvSpPr>
        <p:spPr>
          <a:xfrm>
            <a:off x="6826562" y="4229563"/>
            <a:ext cx="40126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Alone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기준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SibSp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+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Parch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생존율 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30.35%</a:t>
            </a: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사망률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50.56 %</a:t>
            </a: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혼자일 경우 죽을 </a:t>
            </a:r>
            <a:r>
              <a:rPr lang="ko-KR" altLang="en-US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확율이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높다</a:t>
            </a:r>
          </a:p>
          <a:p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F3AB1C-20B1-433A-818F-42E9850D64D9}"/>
              </a:ext>
            </a:extLst>
          </p:cNvPr>
          <p:cNvSpPr/>
          <p:nvPr/>
        </p:nvSpPr>
        <p:spPr>
          <a:xfrm>
            <a:off x="6377430" y="1512173"/>
            <a:ext cx="4743450" cy="1903604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3139D3-9AC5-4006-9F52-A8F7AC3BF893}"/>
              </a:ext>
            </a:extLst>
          </p:cNvPr>
          <p:cNvSpPr/>
          <p:nvPr/>
        </p:nvSpPr>
        <p:spPr>
          <a:xfrm>
            <a:off x="6403449" y="3935076"/>
            <a:ext cx="4743450" cy="1903604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6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IDNEX</a:t>
            </a:r>
            <a:endParaRPr lang="ko-KR" altLang="en-US" sz="4400" b="1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35562" y="2086501"/>
            <a:ext cx="3072742" cy="3973463"/>
            <a:chOff x="1235562" y="1949285"/>
            <a:chExt cx="3072742" cy="3973463"/>
          </a:xfrm>
        </p:grpSpPr>
        <p:grpSp>
          <p:nvGrpSpPr>
            <p:cNvPr id="4" name="그룹 3"/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998431" y="2003654"/>
              <a:ext cx="1295547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분석 주제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84680" y="1949285"/>
              <a:ext cx="341760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284680" y="3054626"/>
              <a:ext cx="341760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86138" y="4159967"/>
              <a:ext cx="341760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93038" y="5265308"/>
              <a:ext cx="341760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73397" y="3108995"/>
              <a:ext cx="1808508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데이터 전처리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73397" y="4223510"/>
              <a:ext cx="1636987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분석 및 결과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73397" y="5328851"/>
              <a:ext cx="2234907" cy="482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결과 및 활용 방안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31265" y="2178998"/>
            <a:ext cx="208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목적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31265" y="3291235"/>
            <a:ext cx="262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구성 및 모델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정제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31264" y="5402524"/>
            <a:ext cx="332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 방안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1265" y="4415097"/>
            <a:ext cx="332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모델링 및 성능 비교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81048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17657" y="648900"/>
            <a:ext cx="258115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및 결과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분석 모델링 및 성능 비교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F91C685-943D-4B43-A335-1566C717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942366"/>
            <a:ext cx="6018094" cy="4504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2D98D-6264-4F46-9EB3-0A8A6CE5CAFD}"/>
              </a:ext>
            </a:extLst>
          </p:cNvPr>
          <p:cNvSpPr txBox="1"/>
          <p:nvPr/>
        </p:nvSpPr>
        <p:spPr>
          <a:xfrm>
            <a:off x="6606667" y="2397948"/>
            <a:ext cx="4514277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Kaggle Score </a:t>
            </a: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features = (</a:t>
            </a:r>
            <a:r>
              <a:rPr lang="ko-KR" altLang="en-US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기존변수 </a:t>
            </a:r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4 </a:t>
            </a:r>
            <a:r>
              <a:rPr lang="ko-KR" altLang="en-US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파생변수 </a:t>
            </a:r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5)</a:t>
            </a:r>
          </a:p>
          <a:p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['Sex','</a:t>
            </a:r>
            <a:r>
              <a:rPr lang="en-US" altLang="ko-KR" sz="11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en-US" altLang="ko-KR" sz="11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Cabin_known','Large_Family','Parch</a:t>
            </a:r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',</a:t>
            </a:r>
          </a:p>
          <a:p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'</a:t>
            </a:r>
            <a:r>
              <a:rPr lang="en-US" altLang="ko-KR" sz="11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SibSp</a:t>
            </a:r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','</a:t>
            </a:r>
            <a:r>
              <a:rPr lang="en-US" altLang="ko-KR" sz="11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Young','Alone','Shared_ticket','Child</a:t>
            </a:r>
            <a:r>
              <a:rPr lang="en-US" altLang="ko-KR" sz="11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’]</a:t>
            </a:r>
            <a:endParaRPr lang="ko-KR" altLang="en-US" sz="11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Support Vector Classifier : 78.95%</a:t>
            </a: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Random Forest: 76.56%</a:t>
            </a:r>
          </a:p>
          <a:p>
            <a:endParaRPr lang="en-US" altLang="ko-KR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Decision Tree : 78.95%</a:t>
            </a:r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2EBF39-BF88-4881-83B6-8A375AAB9341}"/>
              </a:ext>
            </a:extLst>
          </p:cNvPr>
          <p:cNvSpPr/>
          <p:nvPr/>
        </p:nvSpPr>
        <p:spPr>
          <a:xfrm>
            <a:off x="6329363" y="1767840"/>
            <a:ext cx="5068887" cy="4504340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17657" y="648900"/>
            <a:ext cx="2581156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및 결과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결과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1F3A62-E20A-4C61-912F-DB9A5875D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2773232"/>
            <a:ext cx="4933950" cy="3525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DE118C-7812-4352-A43D-93E3DED36951}"/>
              </a:ext>
            </a:extLst>
          </p:cNvPr>
          <p:cNvSpPr txBox="1"/>
          <p:nvPr/>
        </p:nvSpPr>
        <p:spPr>
          <a:xfrm>
            <a:off x="910623" y="2009942"/>
            <a:ext cx="4933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Support Vector Machine</a:t>
            </a:r>
            <a:endParaRPr lang="ko-KR" altLang="en-US" sz="2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89747C-668B-4D09-B727-311DFCFC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90" y="2486996"/>
            <a:ext cx="4008975" cy="36882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69D4F4-9078-42AE-B22A-81EF48099D7A}"/>
              </a:ext>
            </a:extLst>
          </p:cNvPr>
          <p:cNvSpPr txBox="1"/>
          <p:nvPr/>
        </p:nvSpPr>
        <p:spPr>
          <a:xfrm>
            <a:off x="6096000" y="2009942"/>
            <a:ext cx="49339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Decision Tree</a:t>
            </a:r>
            <a:endParaRPr lang="ko-KR" altLang="en-US" sz="2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5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3469" y="648900"/>
            <a:ext cx="3209533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활용방안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결과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C8055E-BE1A-494C-A635-EF44C5CA0D74}"/>
              </a:ext>
            </a:extLst>
          </p:cNvPr>
          <p:cNvGrpSpPr/>
          <p:nvPr/>
        </p:nvGrpSpPr>
        <p:grpSpPr>
          <a:xfrm>
            <a:off x="5879592" y="1826542"/>
            <a:ext cx="5897880" cy="4720561"/>
            <a:chOff x="612648" y="1877793"/>
            <a:chExt cx="5689998" cy="44537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283BCC-C8B6-498F-A416-BCEED6E9EB20}"/>
                </a:ext>
              </a:extLst>
            </p:cNvPr>
            <p:cNvSpPr txBox="1"/>
            <p:nvPr/>
          </p:nvSpPr>
          <p:spPr>
            <a:xfrm>
              <a:off x="703470" y="2053464"/>
              <a:ext cx="5599176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성별과 </a:t>
              </a:r>
              <a:r>
                <a:rPr lang="en-US" altLang="ko-KR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가 생존에 큰 영향을 미치는 주요 변수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차순위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생존율 </a:t>
              </a:r>
              <a:r>
                <a:rPr lang="ko-KR" altLang="en-US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높은변수</a:t>
              </a:r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</a:t>
              </a: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-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</a:t>
              </a:r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젊은 층과 어린 남자아이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-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동반 여행자</a:t>
              </a:r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: parch = 1-3, </a:t>
              </a:r>
              <a:r>
                <a:rPr lang="en-US" altLang="ko-KR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sibsp</a:t>
              </a:r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= 1-2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인 경우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- Cabin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 </a:t>
              </a:r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Deck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 명시 되어있는 경우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타 변수들은 대부분 성별과 </a:t>
              </a:r>
              <a:r>
                <a:rPr lang="en-US" altLang="ko-KR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와 관련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● 성별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-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티켓 공유 여부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- </a:t>
              </a: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대가족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● </a:t>
              </a:r>
              <a:r>
                <a:rPr lang="en-US" altLang="ko-KR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6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승선지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6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요금</a:t>
              </a:r>
              <a:endParaRPr lang="en-US" altLang="ko-KR" sz="16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38546C2-1726-47A3-8710-4A3CDA85E00C}"/>
                </a:ext>
              </a:extLst>
            </p:cNvPr>
            <p:cNvSpPr/>
            <p:nvPr/>
          </p:nvSpPr>
          <p:spPr>
            <a:xfrm>
              <a:off x="612648" y="1877793"/>
              <a:ext cx="5559552" cy="4331308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F384B6-39A5-4947-ACA5-8EE8B072B212}"/>
              </a:ext>
            </a:extLst>
          </p:cNvPr>
          <p:cNvGrpSpPr/>
          <p:nvPr/>
        </p:nvGrpSpPr>
        <p:grpSpPr>
          <a:xfrm>
            <a:off x="320040" y="2915542"/>
            <a:ext cx="5084064" cy="1556026"/>
            <a:chOff x="6738509" y="1913533"/>
            <a:chExt cx="5084064" cy="15560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813258-6A2F-46AA-B8AB-DAFE26B751E2}"/>
                </a:ext>
              </a:extLst>
            </p:cNvPr>
            <p:cNvSpPr txBox="1"/>
            <p:nvPr/>
          </p:nvSpPr>
          <p:spPr>
            <a:xfrm>
              <a:off x="6889694" y="2157540"/>
              <a:ext cx="47816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features =</a:t>
              </a:r>
            </a:p>
            <a:p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['Sex','</a:t>
              </a:r>
              <a:r>
                <a:rPr lang="en-US" altLang="ko-KR" sz="12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','</a:t>
              </a:r>
              <a:r>
                <a:rPr lang="en-US" altLang="ko-KR" sz="12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Cabin_known','Large_Family','Parch</a:t>
              </a:r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',</a:t>
              </a:r>
            </a:p>
            <a:p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  '</a:t>
              </a:r>
              <a:r>
                <a:rPr lang="en-US" altLang="ko-KR" sz="12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SibSp</a:t>
              </a:r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','</a:t>
              </a:r>
              <a:r>
                <a:rPr lang="en-US" altLang="ko-KR" sz="1200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Young','Alone','Shared_ticket','Child</a:t>
              </a:r>
              <a:r>
                <a:rPr lang="en-US" altLang="ko-KR" sz="1200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']</a:t>
              </a:r>
              <a:endParaRPr lang="ko-KR" altLang="en-US" sz="12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ko-KR" altLang="en-US" sz="12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214C9D-2F39-4C68-A8D8-C87E75D996C3}"/>
                </a:ext>
              </a:extLst>
            </p:cNvPr>
            <p:cNvSpPr/>
            <p:nvPr/>
          </p:nvSpPr>
          <p:spPr>
            <a:xfrm>
              <a:off x="6738509" y="1913533"/>
              <a:ext cx="5084064" cy="1556026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599FF9-F599-4F55-9981-CF02E596BE6B}"/>
              </a:ext>
            </a:extLst>
          </p:cNvPr>
          <p:cNvSpPr/>
          <p:nvPr/>
        </p:nvSpPr>
        <p:spPr>
          <a:xfrm>
            <a:off x="5152335" y="3479593"/>
            <a:ext cx="943665" cy="67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00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829467" y="2720240"/>
            <a:ext cx="25330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26847" y="648900"/>
            <a:ext cx="2162772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 주제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1366" y="1356082"/>
              <a:ext cx="3216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주제 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목적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0C678BB-1847-4510-944E-EC1C5950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2" y="1016000"/>
            <a:ext cx="3652176" cy="5441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A2742-F356-431E-83EE-A9C080FCF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1197" r="6880" b="9801"/>
          <a:stretch/>
        </p:blipFill>
        <p:spPr>
          <a:xfrm>
            <a:off x="3951330" y="4878419"/>
            <a:ext cx="3262826" cy="1828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C537E5-C86A-4882-8038-F38BF49ADF2B}"/>
              </a:ext>
            </a:extLst>
          </p:cNvPr>
          <p:cNvSpPr txBox="1"/>
          <p:nvPr/>
        </p:nvSpPr>
        <p:spPr>
          <a:xfrm>
            <a:off x="640578" y="1849998"/>
            <a:ext cx="6372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타이타닉 탑승객들의 여러 특징을 통해 생존자를 구별하고자 한다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3A3112-51AC-4C72-BF11-908E3C14D51C}"/>
              </a:ext>
            </a:extLst>
          </p:cNvPr>
          <p:cNvGrpSpPr/>
          <p:nvPr/>
        </p:nvGrpSpPr>
        <p:grpSpPr>
          <a:xfrm>
            <a:off x="338994" y="2281768"/>
            <a:ext cx="7051043" cy="4425518"/>
            <a:chOff x="3632609" y="2255321"/>
            <a:chExt cx="7051043" cy="442551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1CD643-5B3C-4CB9-9176-30DE9865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609" y="2255321"/>
              <a:ext cx="3213662" cy="442551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05AFE1-531F-4296-AD36-9F166D67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475" y="2255321"/>
              <a:ext cx="3652177" cy="2488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4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구성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278A1F1-4C00-4D33-9739-8F73C389D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4" y="2320367"/>
            <a:ext cx="6622477" cy="35977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02A8A8-6D76-400D-B4D2-8362A61C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64" y="2315938"/>
            <a:ext cx="3857423" cy="3488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F91BE3-5433-44CF-8B00-C6CA19E7D052}"/>
              </a:ext>
            </a:extLst>
          </p:cNvPr>
          <p:cNvSpPr txBox="1"/>
          <p:nvPr/>
        </p:nvSpPr>
        <p:spPr>
          <a:xfrm>
            <a:off x="8449550" y="187452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A9F0"/>
                </a:solidFill>
              </a:rPr>
              <a:t>독립변수 </a:t>
            </a:r>
            <a:r>
              <a:rPr lang="en-US" altLang="ko-KR" dirty="0">
                <a:solidFill>
                  <a:srgbClr val="70A9F0"/>
                </a:solidFill>
              </a:rPr>
              <a:t>10  </a:t>
            </a:r>
            <a:r>
              <a:rPr lang="ko-KR" altLang="en-US" dirty="0">
                <a:solidFill>
                  <a:srgbClr val="70A9F0"/>
                </a:solidFill>
              </a:rPr>
              <a:t>종속변수 </a:t>
            </a:r>
            <a:r>
              <a:rPr lang="en-US" altLang="ko-KR" dirty="0">
                <a:solidFill>
                  <a:srgbClr val="70A9F0"/>
                </a:solidFill>
              </a:rPr>
              <a:t>1</a:t>
            </a:r>
            <a:endParaRPr lang="ko-KR" altLang="en-US" dirty="0">
              <a:solidFill>
                <a:srgbClr val="70A9F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DCEB90-A67D-4100-B0C3-1B9DA96520BA}"/>
              </a:ext>
            </a:extLst>
          </p:cNvPr>
          <p:cNvSpPr/>
          <p:nvPr/>
        </p:nvSpPr>
        <p:spPr>
          <a:xfrm>
            <a:off x="793750" y="2095130"/>
            <a:ext cx="7019335" cy="4048209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구성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3DEE30-472B-4613-ACA1-99F220CE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5" y="1097378"/>
            <a:ext cx="6452587" cy="5377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DF9AD6-3A51-4D5D-A333-E41C4A5044BD}"/>
              </a:ext>
            </a:extLst>
          </p:cNvPr>
          <p:cNvSpPr txBox="1"/>
          <p:nvPr/>
        </p:nvSpPr>
        <p:spPr>
          <a:xfrm>
            <a:off x="912660" y="1823442"/>
            <a:ext cx="361913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 나이 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18-30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 사망비율 ▲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5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살이하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생존율 ▲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여성 생존율 ▲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 </a:t>
            </a:r>
            <a:r>
              <a:rPr lang="en-US" altLang="ko-KR" sz="15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&gt; 2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 </a:t>
            </a: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Embarked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&gt; Q &gt;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 </a:t>
            </a:r>
            <a:r>
              <a:rPr lang="en-US" altLang="ko-KR" sz="15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SibSp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1~2 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생존율 ▲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 </a:t>
            </a: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1~3 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생존율 ▲</a:t>
            </a: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 요금</a:t>
            </a: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5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일때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( 10~100)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사망율</a:t>
            </a:r>
            <a:r>
              <a:rPr lang="ko-KR" altLang="en-US" sz="1500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▲</a:t>
            </a:r>
          </a:p>
        </p:txBody>
      </p:sp>
    </p:spTree>
    <p:extLst>
      <p:ext uri="{BB962C8B-B14F-4D97-AF65-F5344CB8AC3E}">
        <p14:creationId xmlns:p14="http://schemas.microsoft.com/office/powerpoint/2010/main" val="144879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D0DF08-72A4-4904-899A-105DB3A7B713}"/>
              </a:ext>
            </a:extLst>
          </p:cNvPr>
          <p:cNvGrpSpPr/>
          <p:nvPr/>
        </p:nvGrpSpPr>
        <p:grpSpPr>
          <a:xfrm>
            <a:off x="731661" y="558800"/>
            <a:ext cx="10738026" cy="6104072"/>
            <a:chOff x="731661" y="558800"/>
            <a:chExt cx="10738026" cy="6104072"/>
          </a:xfrm>
        </p:grpSpPr>
        <p:sp>
          <p:nvSpPr>
            <p:cNvPr id="6" name="오른쪽 대괄호 5"/>
            <p:cNvSpPr/>
            <p:nvPr/>
          </p:nvSpPr>
          <p:spPr>
            <a:xfrm rot="16200000">
              <a:off x="2079625" y="-727075"/>
              <a:ext cx="457200" cy="3028950"/>
            </a:xfrm>
            <a:prstGeom prst="rightBracket">
              <a:avLst>
                <a:gd name="adj" fmla="val 0"/>
              </a:avLst>
            </a:prstGeom>
            <a:ln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8" name="직선 연결선 7"/>
            <p:cNvCxnSpPr>
              <a:stCxn id="6" idx="1"/>
            </p:cNvCxnSpPr>
            <p:nvPr/>
          </p:nvCxnSpPr>
          <p:spPr>
            <a:xfrm>
              <a:off x="3822700" y="1016000"/>
              <a:ext cx="72981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12660" y="648900"/>
              <a:ext cx="2791149" cy="4770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 </a:t>
              </a:r>
              <a:r>
                <a:rPr lang="ko-KR" altLang="en-US" sz="2500" b="1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전처리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93750" y="1300480"/>
              <a:ext cx="3371850" cy="701933"/>
              <a:chOff x="793750" y="1300480"/>
              <a:chExt cx="3371850" cy="70193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793750" y="1300480"/>
                <a:ext cx="3371850" cy="4673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1366" y="1356082"/>
                <a:ext cx="3216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2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데이터 구성</a:t>
                </a:r>
                <a:endPara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endPara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6517CD-5F1C-4357-BD0A-69F264E97E28}"/>
                </a:ext>
              </a:extLst>
            </p:cNvPr>
            <p:cNvSpPr txBox="1"/>
            <p:nvPr/>
          </p:nvSpPr>
          <p:spPr>
            <a:xfrm>
              <a:off x="731661" y="1834174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특이점 </a:t>
              </a:r>
              <a:endPara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Ticket #</a:t>
              </a:r>
              <a:endPara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3F98FDE-EFEF-4EE4-9A94-D664E5C1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594" y="2032304"/>
              <a:ext cx="3483145" cy="394998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D247AA7-04A6-4EAE-BB17-C9DFAA4A0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238" y="1642384"/>
              <a:ext cx="3484449" cy="502048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8C2477-6A72-46AD-974C-964E32B7C6BA}"/>
                </a:ext>
              </a:extLst>
            </p:cNvPr>
            <p:cNvSpPr txBox="1"/>
            <p:nvPr/>
          </p:nvSpPr>
          <p:spPr>
            <a:xfrm>
              <a:off x="3460954" y="5747435"/>
              <a:ext cx="170013" cy="915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4151FAF7-F7B9-41D7-8861-FEDABE1436B3}"/>
                </a:ext>
              </a:extLst>
            </p:cNvPr>
            <p:cNvSpPr/>
            <p:nvPr/>
          </p:nvSpPr>
          <p:spPr>
            <a:xfrm>
              <a:off x="6007053" y="3275860"/>
              <a:ext cx="1242874" cy="639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52DDF32-3A18-45EF-AF08-9173D183CF28}"/>
                </a:ext>
              </a:extLst>
            </p:cNvPr>
            <p:cNvSpPr/>
            <p:nvPr/>
          </p:nvSpPr>
          <p:spPr>
            <a:xfrm>
              <a:off x="4500979" y="1899821"/>
              <a:ext cx="932155" cy="646328"/>
            </a:xfrm>
            <a:prstGeom prst="roundRect">
              <a:avLst/>
            </a:prstGeom>
            <a:noFill/>
            <a:ln w="381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28C0847-850D-40B0-853F-7AC0680D0A7E}"/>
                </a:ext>
              </a:extLst>
            </p:cNvPr>
            <p:cNvSpPr/>
            <p:nvPr/>
          </p:nvSpPr>
          <p:spPr>
            <a:xfrm>
              <a:off x="9231025" y="2641715"/>
              <a:ext cx="880608" cy="403326"/>
            </a:xfrm>
            <a:prstGeom prst="roundRect">
              <a:avLst/>
            </a:prstGeom>
            <a:noFill/>
            <a:ln w="381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E1D6E3A-8FA0-4B9E-BF51-DBD6C336B0E1}"/>
                </a:ext>
              </a:extLst>
            </p:cNvPr>
            <p:cNvSpPr/>
            <p:nvPr/>
          </p:nvSpPr>
          <p:spPr>
            <a:xfrm>
              <a:off x="9231025" y="4248967"/>
              <a:ext cx="960540" cy="403326"/>
            </a:xfrm>
            <a:prstGeom prst="roundRect">
              <a:avLst/>
            </a:prstGeom>
            <a:noFill/>
            <a:ln w="381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12A836-BDA0-44D3-B928-B32FE5B07DEA}"/>
              </a:ext>
            </a:extLst>
          </p:cNvPr>
          <p:cNvGrpSpPr/>
          <p:nvPr/>
        </p:nvGrpSpPr>
        <p:grpSpPr>
          <a:xfrm>
            <a:off x="722313" y="3810789"/>
            <a:ext cx="5882950" cy="1409280"/>
            <a:chOff x="1117056" y="3720901"/>
            <a:chExt cx="5610757" cy="112055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D92CBBB-82B9-430C-AEC3-5902FE60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9273">
              <a:off x="1117056" y="3816582"/>
              <a:ext cx="5411287" cy="982010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FCC5C94-6BA8-4F51-BABC-48E558B952E4}"/>
                </a:ext>
              </a:extLst>
            </p:cNvPr>
            <p:cNvSpPr/>
            <p:nvPr/>
          </p:nvSpPr>
          <p:spPr>
            <a:xfrm rot="391206">
              <a:off x="1216132" y="3720901"/>
              <a:ext cx="5511681" cy="1120553"/>
            </a:xfrm>
            <a:prstGeom prst="roundRect">
              <a:avLst/>
            </a:prstGeom>
            <a:noFill/>
            <a:ln w="5715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5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95A8B8-AB63-400A-92B3-9180F6EA4BA8}"/>
              </a:ext>
            </a:extLst>
          </p:cNvPr>
          <p:cNvGrpSpPr/>
          <p:nvPr/>
        </p:nvGrpSpPr>
        <p:grpSpPr>
          <a:xfrm>
            <a:off x="542513" y="1473202"/>
            <a:ext cx="10855737" cy="5134090"/>
            <a:chOff x="2290809" y="1183134"/>
            <a:chExt cx="10855737" cy="51340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F19B80-453A-4AB2-AE7A-0122CCB60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809" y="1183134"/>
              <a:ext cx="5989772" cy="51340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4179FBC-E223-4A5B-8B18-B6167BAD3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1073" y="1594892"/>
              <a:ext cx="5065473" cy="457573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변수간 상관관계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207CC4-F15A-4861-8E86-A0ED958330CE}"/>
              </a:ext>
            </a:extLst>
          </p:cNvPr>
          <p:cNvSpPr txBox="1"/>
          <p:nvPr/>
        </p:nvSpPr>
        <p:spPr>
          <a:xfrm>
            <a:off x="4087984" y="2752078"/>
            <a:ext cx="2121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Fare &amp;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Pclass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0E5B-778E-4DA9-B51B-D7F10D720138}"/>
              </a:ext>
            </a:extLst>
          </p:cNvPr>
          <p:cNvSpPr txBox="1"/>
          <p:nvPr/>
        </p:nvSpPr>
        <p:spPr>
          <a:xfrm>
            <a:off x="10721395" y="3340223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Age &amp; Fare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1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성별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 상관관계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B8AE21A-21D5-42A9-A40F-AA03E184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37" y="1879044"/>
            <a:ext cx="9248361" cy="3557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E0EBC-7347-45BA-B08B-A2E1F6835446}"/>
              </a:ext>
            </a:extLst>
          </p:cNvPr>
          <p:cNvSpPr txBox="1"/>
          <p:nvPr/>
        </p:nvSpPr>
        <p:spPr>
          <a:xfrm>
            <a:off x="8540317" y="2551837"/>
            <a:ext cx="3744769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여자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18-40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 생존율 ▲</a:t>
            </a: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남자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18-40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 생존율 ▼</a:t>
            </a:r>
          </a:p>
          <a:p>
            <a:endParaRPr lang="ko-KR" altLang="en-US" dirty="0">
              <a:solidFill>
                <a:srgbClr val="70A9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소년 생존율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성인남자 생존율</a:t>
            </a:r>
          </a:p>
          <a:p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소녀 </a:t>
            </a:r>
            <a:r>
              <a: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성인여자 생존율  〓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C8B39C-1A74-4361-A1DE-5B3D07146B59}"/>
              </a:ext>
            </a:extLst>
          </p:cNvPr>
          <p:cNvSpPr/>
          <p:nvPr/>
        </p:nvSpPr>
        <p:spPr>
          <a:xfrm>
            <a:off x="8540317" y="2228295"/>
            <a:ext cx="3533313" cy="2858574"/>
          </a:xfrm>
          <a:prstGeom prst="rect">
            <a:avLst/>
          </a:prstGeom>
          <a:noFill/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15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12660" y="648900"/>
            <a:ext cx="2791149" cy="4770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02. </a:t>
            </a:r>
            <a:r>
              <a:rPr lang="ko-KR" altLang="en-US" sz="2500" b="1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93750" y="1300480"/>
            <a:ext cx="3371850" cy="467360"/>
            <a:chOff x="793750" y="1300480"/>
            <a:chExt cx="3371850" cy="46736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93750" y="1300480"/>
              <a:ext cx="3371850" cy="4673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366" y="1356082"/>
              <a:ext cx="321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나이 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en-US" altLang="ko-KR" dirty="0" err="1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상관관계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50CF7A5-C18F-4002-8B93-6333FF19B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" y="1823442"/>
            <a:ext cx="6790764" cy="452717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3893896-548F-4A10-8BDB-828A280D25FA}"/>
              </a:ext>
            </a:extLst>
          </p:cNvPr>
          <p:cNvGrpSpPr/>
          <p:nvPr/>
        </p:nvGrpSpPr>
        <p:grpSpPr>
          <a:xfrm>
            <a:off x="7471790" y="2368986"/>
            <a:ext cx="4129660" cy="3424773"/>
            <a:chOff x="7471790" y="2368986"/>
            <a:chExt cx="4129660" cy="34247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C5D94C-E2C4-4BC9-8E87-6E416346D99D}"/>
                </a:ext>
              </a:extLst>
            </p:cNvPr>
            <p:cNvSpPr txBox="1"/>
            <p:nvPr/>
          </p:nvSpPr>
          <p:spPr>
            <a:xfrm>
              <a:off x="7804816" y="3098660"/>
              <a:ext cx="369524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평균 나이 </a:t>
              </a:r>
              <a:endParaRPr lang="en-US" altLang="ko-KR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        1 &gt; 2 &gt; 3</a:t>
              </a:r>
              <a:endParaRPr lang="ko-KR" altLang="en-US" dirty="0">
                <a:solidFill>
                  <a:srgbClr val="70A9F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1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노년층 ▲ </a:t>
              </a:r>
              <a:r>
                <a:rPr lang="ko-KR" altLang="en-US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젊은층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▼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</a:p>
            <a:p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- </a:t>
              </a:r>
              <a:r>
                <a:rPr lang="en-US" altLang="ko-KR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</a:t>
              </a: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1 </a:t>
              </a:r>
              <a:r>
                <a:rPr lang="ko-KR" altLang="en-US" dirty="0" err="1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젊은층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생존율 ▲</a:t>
              </a:r>
            </a:p>
            <a:p>
              <a:pPr indent="-285750">
                <a:buFontTx/>
                <a:buChar char="-"/>
              </a:pPr>
              <a:r>
                <a:rPr lang="en-US" altLang="ko-KR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Pclass2,3</a:t>
              </a:r>
              <a:r>
                <a:rPr lang="ko-KR" altLang="en-US" dirty="0">
                  <a:solidFill>
                    <a:srgbClr val="70A9F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아이들 생존율 ▲ </a:t>
              </a: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ADB65B-8871-4DF2-AABF-8D4888DEB051}"/>
                </a:ext>
              </a:extLst>
            </p:cNvPr>
            <p:cNvSpPr/>
            <p:nvPr/>
          </p:nvSpPr>
          <p:spPr>
            <a:xfrm>
              <a:off x="7471790" y="2368986"/>
              <a:ext cx="4129660" cy="3424773"/>
            </a:xfrm>
            <a:prstGeom prst="rect">
              <a:avLst/>
            </a:prstGeom>
            <a:noFill/>
            <a:ln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8332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708</Words>
  <Application>Microsoft Office PowerPoint</Application>
  <PresentationFormat>와이드스크린</PresentationFormat>
  <Paragraphs>188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Choi Soy</cp:lastModifiedBy>
  <cp:revision>47</cp:revision>
  <dcterms:created xsi:type="dcterms:W3CDTF">2020-02-14T03:17:50Z</dcterms:created>
  <dcterms:modified xsi:type="dcterms:W3CDTF">2020-03-18T01:17:40Z</dcterms:modified>
</cp:coreProperties>
</file>